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13.xml" ContentType="application/vnd.openxmlformats-officedocument.presentationml.notesSl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14.xml" ContentType="application/vnd.openxmlformats-officedocument.presentationml.notesSlide+xml"/>
  <Override PartName="/ppt/theme/themeOverride23.xml" ContentType="application/vnd.openxmlformats-officedocument.themeOverride+xml"/>
  <Override PartName="/ppt/notesSlides/notesSlide15.xml" ContentType="application/vnd.openxmlformats-officedocument.presentationml.notesSlide+xml"/>
  <Override PartName="/ppt/theme/themeOverride24.xml" ContentType="application/vnd.openxmlformats-officedocument.themeOverride+xml"/>
  <Override PartName="/ppt/notesSlides/notesSlide16.xml" ContentType="application/vnd.openxmlformats-officedocument.presentationml.notesSlide+xml"/>
  <Override PartName="/ppt/theme/themeOverride25.xml" ContentType="application/vnd.openxmlformats-officedocument.themeOverride+xml"/>
  <Override PartName="/ppt/notesSlides/notesSlide17.xml" ContentType="application/vnd.openxmlformats-officedocument.presentationml.notesSlide+xml"/>
  <Override PartName="/ppt/theme/themeOverride26.xml" ContentType="application/vnd.openxmlformats-officedocument.themeOverride+xml"/>
  <Override PartName="/ppt/notesSlides/notesSlide18.xml" ContentType="application/vnd.openxmlformats-officedocument.presentationml.notesSlide+xml"/>
  <Override PartName="/ppt/theme/themeOverride27.xml" ContentType="application/vnd.openxmlformats-officedocument.themeOverride+xml"/>
  <Override PartName="/ppt/notesSlides/notesSlide19.xml" ContentType="application/vnd.openxmlformats-officedocument.presentationml.notesSlide+xml"/>
  <Override PartName="/ppt/theme/themeOverride28.xml" ContentType="application/vnd.openxmlformats-officedocument.themeOverride+xml"/>
  <Override PartName="/ppt/notesSlides/notesSlide20.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notesSlides/notesSlide21.xml" ContentType="application/vnd.openxmlformats-officedocument.presentationml.notesSlide+xml"/>
  <Override PartName="/ppt/theme/themeOverride31.xml" ContentType="application/vnd.openxmlformats-officedocument.themeOverride+xml"/>
  <Override PartName="/ppt/notesSlides/notesSlide22.xml" ContentType="application/vnd.openxmlformats-officedocument.presentationml.notesSlide+xml"/>
  <Override PartName="/ppt/theme/themeOverride32.xml" ContentType="application/vnd.openxmlformats-officedocument.themeOverride+xml"/>
  <Override PartName="/ppt/notesSlides/notesSlide23.xml" ContentType="application/vnd.openxmlformats-officedocument.presentationml.notesSlide+xml"/>
  <Override PartName="/ppt/theme/themeOverride33.xml" ContentType="application/vnd.openxmlformats-officedocument.themeOverride+xml"/>
  <Override PartName="/ppt/notesSlides/notesSlide24.xml" ContentType="application/vnd.openxmlformats-officedocument.presentationml.notesSlide+xml"/>
  <Override PartName="/ppt/theme/themeOverride34.xml" ContentType="application/vnd.openxmlformats-officedocument.themeOverride+xml"/>
  <Override PartName="/ppt/notesSlides/notesSlide25.xml" ContentType="application/vnd.openxmlformats-officedocument.presentationml.notesSlide+xml"/>
  <Override PartName="/ppt/theme/themeOverride35.xml" ContentType="application/vnd.openxmlformats-officedocument.themeOverride+xml"/>
  <Override PartName="/ppt/notesSlides/notesSlide26.xml" ContentType="application/vnd.openxmlformats-officedocument.presentationml.notesSlide+xml"/>
  <Override PartName="/ppt/theme/themeOverride3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7.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8" r:id="rId4"/>
    <p:sldMasterId id="2147483743" r:id="rId5"/>
  </p:sldMasterIdLst>
  <p:notesMasterIdLst>
    <p:notesMasterId r:id="rId82"/>
  </p:notesMasterIdLst>
  <p:handoutMasterIdLst>
    <p:handoutMasterId r:id="rId83"/>
  </p:handoutMasterIdLst>
  <p:sldIdLst>
    <p:sldId id="290" r:id="rId6"/>
    <p:sldId id="359" r:id="rId7"/>
    <p:sldId id="358" r:id="rId8"/>
    <p:sldId id="357" r:id="rId9"/>
    <p:sldId id="356" r:id="rId10"/>
    <p:sldId id="355" r:id="rId11"/>
    <p:sldId id="354" r:id="rId12"/>
    <p:sldId id="353" r:id="rId13"/>
    <p:sldId id="352" r:id="rId14"/>
    <p:sldId id="351" r:id="rId15"/>
    <p:sldId id="350" r:id="rId16"/>
    <p:sldId id="349" r:id="rId17"/>
    <p:sldId id="348" r:id="rId18"/>
    <p:sldId id="347" r:id="rId19"/>
    <p:sldId id="346" r:id="rId20"/>
    <p:sldId id="345" r:id="rId21"/>
    <p:sldId id="344" r:id="rId22"/>
    <p:sldId id="343" r:id="rId23"/>
    <p:sldId id="342" r:id="rId24"/>
    <p:sldId id="341" r:id="rId25"/>
    <p:sldId id="340" r:id="rId26"/>
    <p:sldId id="339" r:id="rId27"/>
    <p:sldId id="338" r:id="rId28"/>
    <p:sldId id="363" r:id="rId29"/>
    <p:sldId id="337" r:id="rId30"/>
    <p:sldId id="365" r:id="rId31"/>
    <p:sldId id="364" r:id="rId32"/>
    <p:sldId id="336" r:id="rId33"/>
    <p:sldId id="335" r:id="rId34"/>
    <p:sldId id="334" r:id="rId35"/>
    <p:sldId id="333" r:id="rId36"/>
    <p:sldId id="332" r:id="rId37"/>
    <p:sldId id="331" r:id="rId38"/>
    <p:sldId id="330" r:id="rId39"/>
    <p:sldId id="329" r:id="rId40"/>
    <p:sldId id="360" r:id="rId41"/>
    <p:sldId id="361" r:id="rId42"/>
    <p:sldId id="328" r:id="rId43"/>
    <p:sldId id="362" r:id="rId44"/>
    <p:sldId id="327" r:id="rId45"/>
    <p:sldId id="326" r:id="rId46"/>
    <p:sldId id="325" r:id="rId47"/>
    <p:sldId id="324" r:id="rId48"/>
    <p:sldId id="323" r:id="rId49"/>
    <p:sldId id="322" r:id="rId50"/>
    <p:sldId id="321" r:id="rId51"/>
    <p:sldId id="320" r:id="rId52"/>
    <p:sldId id="319" r:id="rId53"/>
    <p:sldId id="318" r:id="rId54"/>
    <p:sldId id="317" r:id="rId55"/>
    <p:sldId id="316" r:id="rId56"/>
    <p:sldId id="315" r:id="rId57"/>
    <p:sldId id="314" r:id="rId58"/>
    <p:sldId id="313" r:id="rId59"/>
    <p:sldId id="312" r:id="rId60"/>
    <p:sldId id="311" r:id="rId61"/>
    <p:sldId id="310" r:id="rId62"/>
    <p:sldId id="309" r:id="rId63"/>
    <p:sldId id="308" r:id="rId64"/>
    <p:sldId id="307" r:id="rId65"/>
    <p:sldId id="306" r:id="rId66"/>
    <p:sldId id="305" r:id="rId67"/>
    <p:sldId id="304" r:id="rId68"/>
    <p:sldId id="303" r:id="rId69"/>
    <p:sldId id="302" r:id="rId70"/>
    <p:sldId id="301" r:id="rId71"/>
    <p:sldId id="300" r:id="rId72"/>
    <p:sldId id="299" r:id="rId73"/>
    <p:sldId id="298" r:id="rId74"/>
    <p:sldId id="297" r:id="rId75"/>
    <p:sldId id="296" r:id="rId76"/>
    <p:sldId id="295" r:id="rId77"/>
    <p:sldId id="294" r:id="rId78"/>
    <p:sldId id="293" r:id="rId79"/>
    <p:sldId id="292" r:id="rId80"/>
    <p:sldId id="291" r:id="rId8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CDC747"/>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EF6CCA-7417-34A9-CE21-5BED2DF8AD38}" v="368" dt="2023-08-09T17:47:04.911"/>
    <p1510:client id="{015EA2FB-3A1D-7865-F3C5-F846B4DC30A7}" v="42" dt="2023-08-04T16:18:24.021"/>
    <p1510:client id="{75BB53FE-AED7-BC0C-4F44-CA04CF17424D}" v="118" dt="2023-08-02T16:59:41.805"/>
    <p1510:client id="{4CC92BF5-E614-6879-9CAD-0959C3003B91}" v="21" dt="2023-08-10T18:56:49.247"/>
    <p1510:client id="{329C0113-53F9-455E-D445-4C36D1CDE711}" v="140" dt="2023-08-04T16:13:54.997"/>
    <p1510:client id="{B09566E6-9B06-46BD-93E1-14FEC9BEF998}" v="6" dt="2023-08-09T17:02:08.912"/>
    <p1510:client id="{A8E1BDA2-854E-AA61-02E7-EA5F853E3E24}" v="5" dt="2023-08-04T16:10:01.179"/>
    <p1510:client id="{F9437186-36B7-6862-6A3B-2D89762975BC}" v="14" dt="2023-08-04T19:32:00.592"/>
    <p1510:client id="{FEF3FB3B-02E3-4060-AD36-F41FA0538560}" v="4" dt="2023-08-04T16:56:55.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64" autoAdjust="0"/>
    <p:restoredTop sz="85602" autoAdjust="0"/>
  </p:normalViewPr>
  <p:slideViewPr>
    <p:cSldViewPr snapToGrid="0">
      <p:cViewPr varScale="1">
        <p:scale>
          <a:sx n="93" d="100"/>
          <a:sy n="93" d="100"/>
        </p:scale>
        <p:origin x="612"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0" d="100"/>
          <a:sy n="60" d="100"/>
        </p:scale>
        <p:origin x="3187" y="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notesMaster" Target="notesMasters/notesMaster1.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5764CF-3664-45D0-9B27-4222DB1A6BA7}" type="datetimeFigureOut">
              <a:rPr lang="en-US" smtClean="0"/>
              <a:t>8/23/2023</a:t>
            </a:fld>
            <a:endParaRPr lang="en-US" dirty="0"/>
          </a:p>
        </p:txBody>
      </p:sp>
      <p:sp>
        <p:nvSpPr>
          <p:cNvPr id="4" name="Footer Placeholder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8CD4AB-B9A2-4248-B31F-8EBC71546D8D}" type="slidenum">
              <a:rPr lang="en-US" smtClean="0"/>
              <a:t>‹#›</a:t>
            </a:fld>
            <a:endParaRPr lang="en-US"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7E720-7243-402E-A0D4-CE3189C951A5}" type="datetimeFigureOut">
              <a:rPr lang="en-US" noProof="0" smtClean="0"/>
              <a:t>8/23/2023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E9C73-6CDE-45E2-97F8-E3C5308FA232}" type="slidenum">
              <a:rPr lang="en-US" noProof="0" smtClean="0"/>
              <a:t>‹#›</a:t>
            </a:fld>
            <a:endParaRPr lang="en-US"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1</a:t>
            </a:fld>
            <a:endParaRPr lang="en-US" dirty="0"/>
          </a:p>
        </p:txBody>
      </p:sp>
    </p:spTree>
    <p:extLst>
      <p:ext uri="{BB962C8B-B14F-4D97-AF65-F5344CB8AC3E}">
        <p14:creationId xmlns:p14="http://schemas.microsoft.com/office/powerpoint/2010/main" val="156747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2A25612-4518-4908-8F27-0CC0F38E7035}" type="slidenum">
              <a:rPr lang="en-US" smtClean="0"/>
              <a:pPr/>
              <a:t>10</a:t>
            </a:fld>
            <a:endParaRPr lang="en-US"/>
          </a:p>
        </p:txBody>
      </p:sp>
      <p:sp>
        <p:nvSpPr>
          <p:cNvPr id="70659" name="Rectangle 2"/>
          <p:cNvSpPr>
            <a:spLocks noGrp="1" noRot="1" noChangeAspect="1" noChangeArrowheads="1" noTextEdit="1"/>
          </p:cNvSpPr>
          <p:nvPr>
            <p:ph type="sldImg"/>
          </p:nvPr>
        </p:nvSpPr>
        <p:spPr>
          <a:xfrm>
            <a:off x="457200" y="720725"/>
            <a:ext cx="6400800" cy="3600450"/>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81580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056494B-A6CD-428F-AF54-DEC166C7654D}" type="slidenum">
              <a:rPr lang="en-US" smtClean="0"/>
              <a:pPr/>
              <a:t>11</a:t>
            </a:fld>
            <a:endParaRPr lang="en-US"/>
          </a:p>
        </p:txBody>
      </p:sp>
      <p:sp>
        <p:nvSpPr>
          <p:cNvPr id="71683" name="Rectangle 2"/>
          <p:cNvSpPr>
            <a:spLocks noGrp="1" noRot="1" noChangeAspect="1" noChangeArrowheads="1" noTextEdit="1"/>
          </p:cNvSpPr>
          <p:nvPr>
            <p:ph type="sldImg"/>
          </p:nvPr>
        </p:nvSpPr>
        <p:spPr>
          <a:xfrm>
            <a:off x="457200" y="720725"/>
            <a:ext cx="6400800" cy="3600450"/>
          </a:xfrm>
          <a:ln/>
        </p:spPr>
      </p:sp>
      <p:sp>
        <p:nvSpPr>
          <p:cNvPr id="716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81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47E48A5-8B5B-407A-B256-6D0C00E28C76}" type="slidenum">
              <a:rPr lang="en-US" smtClean="0"/>
              <a:pPr/>
              <a:t>12</a:t>
            </a:fld>
            <a:endParaRPr lang="en-US"/>
          </a:p>
        </p:txBody>
      </p:sp>
      <p:sp>
        <p:nvSpPr>
          <p:cNvPr id="93187" name="Rectangle 2"/>
          <p:cNvSpPr>
            <a:spLocks noGrp="1" noRot="1" noChangeAspect="1" noChangeArrowheads="1" noTextEdit="1"/>
          </p:cNvSpPr>
          <p:nvPr>
            <p:ph type="sldImg"/>
          </p:nvPr>
        </p:nvSpPr>
        <p:spPr>
          <a:xfrm>
            <a:off x="457200" y="720725"/>
            <a:ext cx="6400800" cy="3600450"/>
          </a:xfrm>
          <a:ln/>
        </p:spPr>
      </p:sp>
      <p:sp>
        <p:nvSpPr>
          <p:cNvPr id="93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42635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1E175E0-488C-4C8A-A55E-449D892A6E25}" type="slidenum">
              <a:rPr lang="en-US" smtClean="0"/>
              <a:pPr/>
              <a:t>17</a:t>
            </a:fld>
            <a:endParaRPr lang="en-US"/>
          </a:p>
        </p:txBody>
      </p:sp>
      <p:sp>
        <p:nvSpPr>
          <p:cNvPr id="73731" name="Rectangle 2"/>
          <p:cNvSpPr>
            <a:spLocks noGrp="1" noRot="1" noChangeAspect="1" noChangeArrowheads="1" noTextEdit="1"/>
          </p:cNvSpPr>
          <p:nvPr>
            <p:ph type="sldImg"/>
          </p:nvPr>
        </p:nvSpPr>
        <p:spPr>
          <a:xfrm>
            <a:off x="457200" y="720725"/>
            <a:ext cx="6400800" cy="3600450"/>
          </a:xfrm>
          <a:ln/>
        </p:spPr>
      </p:sp>
      <p:sp>
        <p:nvSpPr>
          <p:cNvPr id="737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21370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729D89B7-8E0A-4986-8E65-B0A54AD3AF72}" type="slidenum">
              <a:rPr lang="en-US" smtClean="0"/>
              <a:pPr/>
              <a:t>23</a:t>
            </a:fld>
            <a:endParaRPr lang="en-US"/>
          </a:p>
        </p:txBody>
      </p:sp>
      <p:sp>
        <p:nvSpPr>
          <p:cNvPr id="74755" name="Rectangle 2"/>
          <p:cNvSpPr>
            <a:spLocks noGrp="1" noRot="1" noChangeAspect="1" noChangeArrowheads="1" noTextEdit="1"/>
          </p:cNvSpPr>
          <p:nvPr>
            <p:ph type="sldImg"/>
          </p:nvPr>
        </p:nvSpPr>
        <p:spPr>
          <a:xfrm>
            <a:off x="457200" y="720725"/>
            <a:ext cx="6400800" cy="3600450"/>
          </a:xfrm>
          <a:ln/>
        </p:spPr>
      </p:sp>
      <p:sp>
        <p:nvSpPr>
          <p:cNvPr id="7475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89532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AB9827F2-8D0C-440A-B1D0-01422B3D3541}" type="slidenum">
              <a:rPr lang="en-US" smtClean="0"/>
              <a:pPr/>
              <a:t>25</a:t>
            </a:fld>
            <a:endParaRPr lang="en-US"/>
          </a:p>
        </p:txBody>
      </p:sp>
      <p:sp>
        <p:nvSpPr>
          <p:cNvPr id="75779" name="Rectangle 2"/>
          <p:cNvSpPr>
            <a:spLocks noGrp="1" noRot="1" noChangeAspect="1" noChangeArrowheads="1" noTextEdit="1"/>
          </p:cNvSpPr>
          <p:nvPr>
            <p:ph type="sldImg"/>
          </p:nvPr>
        </p:nvSpPr>
        <p:spPr>
          <a:xfrm>
            <a:off x="457200" y="720725"/>
            <a:ext cx="6400800" cy="3600450"/>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86585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B8CEC13-8E1D-469C-9E93-9C21010303D8}" type="slidenum">
              <a:rPr lang="en-US" smtClean="0"/>
              <a:pPr/>
              <a:t>28</a:t>
            </a:fld>
            <a:endParaRPr lang="en-US"/>
          </a:p>
        </p:txBody>
      </p:sp>
      <p:sp>
        <p:nvSpPr>
          <p:cNvPr id="76803" name="Rectangle 2"/>
          <p:cNvSpPr>
            <a:spLocks noGrp="1" noRot="1" noChangeAspect="1" noChangeArrowheads="1" noTextEdit="1"/>
          </p:cNvSpPr>
          <p:nvPr>
            <p:ph type="sldImg"/>
          </p:nvPr>
        </p:nvSpPr>
        <p:spPr>
          <a:xfrm>
            <a:off x="457200" y="720725"/>
            <a:ext cx="6400800" cy="3600450"/>
          </a:xfrm>
          <a:ln/>
        </p:spPr>
      </p:sp>
      <p:sp>
        <p:nvSpPr>
          <p:cNvPr id="768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78159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BC31504A-BB17-421E-B187-0187B4AD3760}" type="slidenum">
              <a:rPr lang="en-US" sz="1300"/>
              <a:pPr algn="r" defTabSz="966788"/>
              <a:t>29</a:t>
            </a:fld>
            <a:endParaRPr lang="en-US" sz="1300"/>
          </a:p>
        </p:txBody>
      </p:sp>
      <p:sp>
        <p:nvSpPr>
          <p:cNvPr id="77827" name="Rectangle 2"/>
          <p:cNvSpPr>
            <a:spLocks noGrp="1" noRot="1" noChangeAspect="1" noChangeArrowheads="1" noTextEdit="1"/>
          </p:cNvSpPr>
          <p:nvPr>
            <p:ph type="sldImg"/>
          </p:nvPr>
        </p:nvSpPr>
        <p:spPr>
          <a:xfrm>
            <a:off x="457200" y="720725"/>
            <a:ext cx="6400800" cy="3600450"/>
          </a:xfrm>
          <a:ln/>
        </p:spPr>
      </p:sp>
      <p:sp>
        <p:nvSpPr>
          <p:cNvPr id="778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4119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6C37CBE3-D866-4CF5-8EE8-CBF56FB6C5CC}" type="slidenum">
              <a:rPr lang="en-US" smtClean="0"/>
              <a:pPr/>
              <a:t>30</a:t>
            </a:fld>
            <a:endParaRPr lang="en-US"/>
          </a:p>
        </p:txBody>
      </p:sp>
      <p:sp>
        <p:nvSpPr>
          <p:cNvPr id="91139" name="Rectangle 2"/>
          <p:cNvSpPr>
            <a:spLocks noGrp="1" noRot="1" noChangeAspect="1" noChangeArrowheads="1" noTextEdit="1"/>
          </p:cNvSpPr>
          <p:nvPr>
            <p:ph type="sldImg"/>
          </p:nvPr>
        </p:nvSpPr>
        <p:spPr>
          <a:xfrm>
            <a:off x="457200" y="720725"/>
            <a:ext cx="6400800" cy="3600450"/>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7442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84E4F99E-DEE9-4259-993F-D94AE938EEED}" type="slidenum">
              <a:rPr lang="en-US" smtClean="0"/>
              <a:pPr/>
              <a:t>31</a:t>
            </a:fld>
            <a:endParaRPr lang="en-US"/>
          </a:p>
        </p:txBody>
      </p:sp>
      <p:sp>
        <p:nvSpPr>
          <p:cNvPr id="92163" name="Rectangle 2"/>
          <p:cNvSpPr>
            <a:spLocks noGrp="1" noRot="1" noChangeAspect="1" noChangeArrowheads="1" noTextEdit="1"/>
          </p:cNvSpPr>
          <p:nvPr>
            <p:ph type="sldImg"/>
          </p:nvPr>
        </p:nvSpPr>
        <p:spPr>
          <a:xfrm>
            <a:off x="457200" y="720725"/>
            <a:ext cx="6400800" cy="3600450"/>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5571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C72FCD60-DBA7-4418-8A78-4B32F8B42BAC}" type="slidenum">
              <a:rPr lang="en-US" sz="1300"/>
              <a:pPr algn="r" defTabSz="966788"/>
              <a:t>2</a:t>
            </a:fld>
            <a:endParaRPr lang="en-US" sz="1300"/>
          </a:p>
        </p:txBody>
      </p:sp>
      <p:sp>
        <p:nvSpPr>
          <p:cNvPr id="64515" name="Rectangle 2"/>
          <p:cNvSpPr>
            <a:spLocks noGrp="1" noRot="1" noChangeAspect="1" noChangeArrowheads="1" noTextEdit="1"/>
          </p:cNvSpPr>
          <p:nvPr>
            <p:ph type="sldImg"/>
          </p:nvPr>
        </p:nvSpPr>
        <p:spPr>
          <a:xfrm>
            <a:off x="457200" y="720725"/>
            <a:ext cx="6400800" cy="3600450"/>
          </a:xfrm>
          <a:ln/>
        </p:spPr>
      </p:sp>
      <p:sp>
        <p:nvSpPr>
          <p:cNvPr id="645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64731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47E48A5-8B5B-407A-B256-6D0C00E28C76}" type="slidenum">
              <a:rPr lang="en-US" smtClean="0"/>
              <a:pPr/>
              <a:t>32</a:t>
            </a:fld>
            <a:endParaRPr lang="en-US"/>
          </a:p>
        </p:txBody>
      </p:sp>
      <p:sp>
        <p:nvSpPr>
          <p:cNvPr id="93187" name="Rectangle 2"/>
          <p:cNvSpPr>
            <a:spLocks noGrp="1" noRot="1" noChangeAspect="1" noChangeArrowheads="1" noTextEdit="1"/>
          </p:cNvSpPr>
          <p:nvPr>
            <p:ph type="sldImg"/>
          </p:nvPr>
        </p:nvSpPr>
        <p:spPr>
          <a:xfrm>
            <a:off x="457200" y="720725"/>
            <a:ext cx="6400800" cy="3600450"/>
          </a:xfrm>
          <a:ln/>
        </p:spPr>
      </p:sp>
      <p:sp>
        <p:nvSpPr>
          <p:cNvPr id="931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0151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EE7088E-5982-4E32-9119-DFCF958C163E}" type="slidenum">
              <a:rPr lang="en-US" smtClean="0"/>
              <a:pPr/>
              <a:t>34</a:t>
            </a:fld>
            <a:endParaRPr lang="en-US"/>
          </a:p>
        </p:txBody>
      </p:sp>
      <p:sp>
        <p:nvSpPr>
          <p:cNvPr id="78851" name="Rectangle 2"/>
          <p:cNvSpPr>
            <a:spLocks noGrp="1" noRot="1" noChangeAspect="1" noChangeArrowheads="1" noTextEdit="1"/>
          </p:cNvSpPr>
          <p:nvPr>
            <p:ph type="sldImg"/>
          </p:nvPr>
        </p:nvSpPr>
        <p:spPr>
          <a:xfrm>
            <a:off x="457200" y="720725"/>
            <a:ext cx="6400800" cy="3600450"/>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78562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CE77986F-4829-475B-89DC-2E3BD30E78E8}" type="slidenum">
              <a:rPr lang="en-US" smtClean="0"/>
              <a:pPr/>
              <a:t>35</a:t>
            </a:fld>
            <a:endParaRPr lang="en-US"/>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p:spPr>
        <p:txBody>
          <a:bodyPr/>
          <a:lstStyle/>
          <a:p>
            <a:pPr eaLnBrk="1" hangingPunct="1"/>
            <a:r>
              <a:rPr lang="en-US"/>
              <a:t>Two points: </a:t>
            </a:r>
          </a:p>
          <a:p>
            <a:pPr eaLnBrk="1" hangingPunct="1">
              <a:buFontTx/>
              <a:buChar char="•"/>
            </a:pPr>
            <a:r>
              <a:rPr lang="en-US"/>
              <a:t>protection of design house against foundry</a:t>
            </a:r>
          </a:p>
          <a:p>
            <a:pPr eaLnBrk="1" hangingPunct="1">
              <a:buFontTx/>
              <a:buChar char="•"/>
            </a:pPr>
            <a:r>
              <a:rPr lang="en-US"/>
              <a:t>Ic providers against unauthorized</a:t>
            </a:r>
          </a:p>
          <a:p>
            <a:pPr eaLnBrk="1" hangingPunct="1"/>
            <a:endParaRPr lang="en-US"/>
          </a:p>
        </p:txBody>
      </p:sp>
    </p:spTree>
    <p:extLst>
      <p:ext uri="{BB962C8B-B14F-4D97-AF65-F5344CB8AC3E}">
        <p14:creationId xmlns:p14="http://schemas.microsoft.com/office/powerpoint/2010/main" val="42974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E688F5A7-4BEC-4940-81AB-CFBB29B104CF}" type="slidenum">
              <a:rPr lang="en-US" smtClean="0"/>
              <a:pPr/>
              <a:t>38</a:t>
            </a:fld>
            <a:endParaRPr lang="en-US"/>
          </a:p>
        </p:txBody>
      </p:sp>
      <p:sp>
        <p:nvSpPr>
          <p:cNvPr id="80899" name="Rectangle 2"/>
          <p:cNvSpPr>
            <a:spLocks noGrp="1" noRot="1" noChangeAspect="1" noChangeArrowheads="1" noTextEdit="1"/>
          </p:cNvSpPr>
          <p:nvPr>
            <p:ph type="sldImg"/>
          </p:nvPr>
        </p:nvSpPr>
        <p:spPr>
          <a:xfrm>
            <a:off x="457200" y="720725"/>
            <a:ext cx="6400800" cy="3600450"/>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51778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458788" y="720725"/>
            <a:ext cx="6400800" cy="3600450"/>
          </a:xfrm>
          <a:ln/>
        </p:spPr>
      </p:sp>
      <p:sp>
        <p:nvSpPr>
          <p:cNvPr id="81923" name="Rectangle 3"/>
          <p:cNvSpPr>
            <a:spLocks noGrp="1" noChangeArrowheads="1"/>
          </p:cNvSpPr>
          <p:nvPr>
            <p:ph type="body" idx="1"/>
          </p:nvPr>
        </p:nvSpPr>
        <p:spPr>
          <a:xfrm>
            <a:off x="974725" y="4560888"/>
            <a:ext cx="5365750" cy="4319587"/>
          </a:xfrm>
          <a:noFill/>
          <a:ln/>
        </p:spPr>
        <p:txBody>
          <a:bodyPr/>
          <a:lstStyle/>
          <a:p>
            <a:endParaRPr lang="nl-NL"/>
          </a:p>
        </p:txBody>
      </p:sp>
    </p:spTree>
    <p:extLst>
      <p:ext uri="{BB962C8B-B14F-4D97-AF65-F5344CB8AC3E}">
        <p14:creationId xmlns:p14="http://schemas.microsoft.com/office/powerpoint/2010/main" val="3822018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458788" y="720725"/>
            <a:ext cx="6400800" cy="3600450"/>
          </a:xfrm>
          <a:ln/>
        </p:spPr>
      </p:sp>
      <p:sp>
        <p:nvSpPr>
          <p:cNvPr id="82947" name="Rectangle 3"/>
          <p:cNvSpPr>
            <a:spLocks noGrp="1" noChangeArrowheads="1"/>
          </p:cNvSpPr>
          <p:nvPr>
            <p:ph type="body" idx="1"/>
          </p:nvPr>
        </p:nvSpPr>
        <p:spPr>
          <a:xfrm>
            <a:off x="974725" y="4560888"/>
            <a:ext cx="5365750" cy="4319587"/>
          </a:xfrm>
          <a:noFill/>
          <a:ln/>
        </p:spPr>
        <p:txBody>
          <a:bodyPr/>
          <a:lstStyle/>
          <a:p>
            <a:endParaRPr lang="nl-NL" dirty="0"/>
          </a:p>
        </p:txBody>
      </p:sp>
    </p:spTree>
    <p:extLst>
      <p:ext uri="{BB962C8B-B14F-4D97-AF65-F5344CB8AC3E}">
        <p14:creationId xmlns:p14="http://schemas.microsoft.com/office/powerpoint/2010/main" val="2207382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458788" y="720725"/>
            <a:ext cx="6400800" cy="3600450"/>
          </a:xfrm>
          <a:ln/>
        </p:spPr>
      </p:sp>
      <p:sp>
        <p:nvSpPr>
          <p:cNvPr id="83971" name="Rectangle 3"/>
          <p:cNvSpPr>
            <a:spLocks noGrp="1" noChangeArrowheads="1"/>
          </p:cNvSpPr>
          <p:nvPr>
            <p:ph type="body" idx="1"/>
          </p:nvPr>
        </p:nvSpPr>
        <p:spPr>
          <a:xfrm>
            <a:off x="974725" y="4560888"/>
            <a:ext cx="5365750" cy="4319587"/>
          </a:xfrm>
          <a:noFill/>
          <a:ln/>
        </p:spPr>
        <p:txBody>
          <a:bodyPr/>
          <a:lstStyle/>
          <a:p>
            <a:endParaRPr lang="nl-NL"/>
          </a:p>
        </p:txBody>
      </p:sp>
    </p:spTree>
    <p:extLst>
      <p:ext uri="{BB962C8B-B14F-4D97-AF65-F5344CB8AC3E}">
        <p14:creationId xmlns:p14="http://schemas.microsoft.com/office/powerpoint/2010/main" val="385633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458788" y="720725"/>
            <a:ext cx="6400800" cy="3600450"/>
          </a:xfrm>
          <a:ln/>
        </p:spPr>
      </p:sp>
      <p:sp>
        <p:nvSpPr>
          <p:cNvPr id="84995" name="Rectangle 3"/>
          <p:cNvSpPr>
            <a:spLocks noGrp="1" noChangeArrowheads="1"/>
          </p:cNvSpPr>
          <p:nvPr>
            <p:ph type="body" idx="1"/>
          </p:nvPr>
        </p:nvSpPr>
        <p:spPr>
          <a:xfrm>
            <a:off x="974725" y="4560888"/>
            <a:ext cx="5365750" cy="4319587"/>
          </a:xfrm>
          <a:noFill/>
          <a:ln/>
        </p:spPr>
        <p:txBody>
          <a:bodyPr/>
          <a:lstStyle/>
          <a:p>
            <a:endParaRPr lang="nl-NL"/>
          </a:p>
        </p:txBody>
      </p:sp>
    </p:spTree>
    <p:extLst>
      <p:ext uri="{BB962C8B-B14F-4D97-AF65-F5344CB8AC3E}">
        <p14:creationId xmlns:p14="http://schemas.microsoft.com/office/powerpoint/2010/main" val="3903808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458788" y="720725"/>
            <a:ext cx="6400800" cy="3600450"/>
          </a:xfrm>
          <a:ln/>
        </p:spPr>
      </p:sp>
      <p:sp>
        <p:nvSpPr>
          <p:cNvPr id="86019" name="Rectangle 3"/>
          <p:cNvSpPr>
            <a:spLocks noGrp="1" noChangeArrowheads="1"/>
          </p:cNvSpPr>
          <p:nvPr>
            <p:ph type="body" idx="1"/>
          </p:nvPr>
        </p:nvSpPr>
        <p:spPr>
          <a:xfrm>
            <a:off x="974725" y="4560888"/>
            <a:ext cx="5365750" cy="4319587"/>
          </a:xfrm>
          <a:noFill/>
          <a:ln/>
        </p:spPr>
        <p:txBody>
          <a:bodyPr/>
          <a:lstStyle/>
          <a:p>
            <a:r>
              <a:rPr lang="nl-NL"/>
              <a:t>Another example: USB-based hardware trojans</a:t>
            </a:r>
          </a:p>
          <a:p>
            <a:r>
              <a:rPr lang="nl-NL"/>
              <a:t>FPGA devices</a:t>
            </a:r>
          </a:p>
          <a:p>
            <a:endParaRPr lang="nl-NL"/>
          </a:p>
        </p:txBody>
      </p:sp>
    </p:spTree>
    <p:extLst>
      <p:ext uri="{BB962C8B-B14F-4D97-AF65-F5344CB8AC3E}">
        <p14:creationId xmlns:p14="http://schemas.microsoft.com/office/powerpoint/2010/main" val="3696649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458788" y="720725"/>
            <a:ext cx="6400800" cy="3600450"/>
          </a:xfrm>
          <a:ln/>
        </p:spPr>
      </p:sp>
      <p:sp>
        <p:nvSpPr>
          <p:cNvPr id="86019" name="Rectangle 3"/>
          <p:cNvSpPr>
            <a:spLocks noGrp="1" noChangeArrowheads="1"/>
          </p:cNvSpPr>
          <p:nvPr>
            <p:ph type="body" idx="1"/>
          </p:nvPr>
        </p:nvSpPr>
        <p:spPr>
          <a:xfrm>
            <a:off x="974725" y="4560888"/>
            <a:ext cx="5365750" cy="4319587"/>
          </a:xfrm>
          <a:noFill/>
          <a:ln/>
        </p:spPr>
        <p:txBody>
          <a:bodyPr/>
          <a:lstStyle/>
          <a:p>
            <a:r>
              <a:rPr lang="nl-NL"/>
              <a:t>Another example: USB-based hardware trojans</a:t>
            </a:r>
          </a:p>
          <a:p>
            <a:r>
              <a:rPr lang="nl-NL"/>
              <a:t>FPGA devices</a:t>
            </a:r>
          </a:p>
          <a:p>
            <a:endParaRPr lang="nl-NL"/>
          </a:p>
        </p:txBody>
      </p:sp>
    </p:spTree>
    <p:extLst>
      <p:ext uri="{BB962C8B-B14F-4D97-AF65-F5344CB8AC3E}">
        <p14:creationId xmlns:p14="http://schemas.microsoft.com/office/powerpoint/2010/main" val="1959159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DF8FFB6-26EA-47DD-9210-F56781D914EB}" type="slidenum">
              <a:rPr lang="en-US" smtClean="0"/>
              <a:pPr/>
              <a:t>3</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391638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458788" y="720725"/>
            <a:ext cx="6400800" cy="3600450"/>
          </a:xfrm>
          <a:ln/>
        </p:spPr>
      </p:sp>
      <p:sp>
        <p:nvSpPr>
          <p:cNvPr id="86019" name="Rectangle 3"/>
          <p:cNvSpPr>
            <a:spLocks noGrp="1" noChangeArrowheads="1"/>
          </p:cNvSpPr>
          <p:nvPr>
            <p:ph type="body" idx="1"/>
          </p:nvPr>
        </p:nvSpPr>
        <p:spPr>
          <a:xfrm>
            <a:off x="974725" y="4560888"/>
            <a:ext cx="5365750" cy="4319587"/>
          </a:xfrm>
          <a:noFill/>
          <a:ln/>
        </p:spPr>
        <p:txBody>
          <a:bodyPr/>
          <a:lstStyle/>
          <a:p>
            <a:r>
              <a:rPr lang="nl-NL"/>
              <a:t>Another example: USB-based hardware trojans</a:t>
            </a:r>
          </a:p>
          <a:p>
            <a:r>
              <a:rPr lang="nl-NL"/>
              <a:t>FPGA devices</a:t>
            </a:r>
          </a:p>
          <a:p>
            <a:endParaRPr lang="nl-NL"/>
          </a:p>
        </p:txBody>
      </p:sp>
    </p:spTree>
    <p:extLst>
      <p:ext uri="{BB962C8B-B14F-4D97-AF65-F5344CB8AC3E}">
        <p14:creationId xmlns:p14="http://schemas.microsoft.com/office/powerpoint/2010/main" val="220019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6"/>
          <p:cNvSpPr>
            <a:spLocks noGrp="1" noChangeArrowheads="1"/>
          </p:cNvSpPr>
          <p:nvPr>
            <p:ph type="sldNum" sz="quarter" idx="5"/>
          </p:nvPr>
        </p:nvSpPr>
        <p:spPr>
          <a:noFill/>
        </p:spPr>
        <p:txBody>
          <a:bodyPr/>
          <a:lstStyle/>
          <a:p>
            <a:fld id="{2D432738-B7D5-4E28-99F5-16D1E32739CC}" type="slidenum">
              <a:rPr lang="en-US" smtClean="0"/>
              <a:pPr/>
              <a:t>52</a:t>
            </a:fld>
            <a:endParaRPr lang="en-US"/>
          </a:p>
        </p:txBody>
      </p:sp>
      <p:sp>
        <p:nvSpPr>
          <p:cNvPr id="87043" name="Rectangle 1"/>
          <p:cNvSpPr>
            <a:spLocks noGrp="1" noRot="1" noChangeAspect="1" noChangeArrowheads="1" noTextEdit="1"/>
          </p:cNvSpPr>
          <p:nvPr>
            <p:ph type="sldImg"/>
          </p:nvPr>
        </p:nvSpPr>
        <p:spPr>
          <a:xfrm>
            <a:off x="0" y="728663"/>
            <a:ext cx="1588" cy="1587"/>
          </a:xfrm>
          <a:solidFill>
            <a:srgbClr val="FFFFFF"/>
          </a:solidFill>
          <a:ln/>
        </p:spPr>
      </p:sp>
      <p:sp>
        <p:nvSpPr>
          <p:cNvPr id="87044" name="Rectangle 2"/>
          <p:cNvSpPr>
            <a:spLocks noGrp="1" noChangeArrowheads="1"/>
          </p:cNvSpPr>
          <p:nvPr>
            <p:ph type="body" idx="1"/>
          </p:nvPr>
        </p:nvSpPr>
        <p:spPr>
          <a:xfrm>
            <a:off x="731838" y="4559300"/>
            <a:ext cx="5853112" cy="4321175"/>
          </a:xfrm>
          <a:noFill/>
          <a:ln/>
        </p:spPr>
        <p:txBody>
          <a:bodyPr wrap="none" anchor="ctr"/>
          <a:lstStyle/>
          <a:p>
            <a:endParaRPr lang="en-US"/>
          </a:p>
        </p:txBody>
      </p:sp>
    </p:spTree>
    <p:extLst>
      <p:ext uri="{BB962C8B-B14F-4D97-AF65-F5344CB8AC3E}">
        <p14:creationId xmlns:p14="http://schemas.microsoft.com/office/powerpoint/2010/main" val="1949744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6"/>
          <p:cNvSpPr>
            <a:spLocks noGrp="1" noChangeArrowheads="1"/>
          </p:cNvSpPr>
          <p:nvPr>
            <p:ph type="sldNum" sz="quarter" idx="5"/>
          </p:nvPr>
        </p:nvSpPr>
        <p:spPr>
          <a:noFill/>
        </p:spPr>
        <p:txBody>
          <a:bodyPr/>
          <a:lstStyle/>
          <a:p>
            <a:fld id="{DFC0EA89-F009-416B-8CCF-BC29FC29AFD4}" type="slidenum">
              <a:rPr lang="en-US" smtClean="0"/>
              <a:pPr/>
              <a:t>53</a:t>
            </a:fld>
            <a:endParaRPr lang="en-US"/>
          </a:p>
        </p:txBody>
      </p:sp>
      <p:sp>
        <p:nvSpPr>
          <p:cNvPr id="88067" name="Rectangle 1"/>
          <p:cNvSpPr>
            <a:spLocks noGrp="1" noRot="1" noChangeAspect="1" noChangeArrowheads="1" noTextEdit="1"/>
          </p:cNvSpPr>
          <p:nvPr>
            <p:ph type="sldImg"/>
          </p:nvPr>
        </p:nvSpPr>
        <p:spPr>
          <a:xfrm>
            <a:off x="0" y="728663"/>
            <a:ext cx="1588" cy="1587"/>
          </a:xfrm>
          <a:solidFill>
            <a:srgbClr val="FFFFFF"/>
          </a:solidFill>
          <a:ln/>
        </p:spPr>
      </p:sp>
      <p:sp>
        <p:nvSpPr>
          <p:cNvPr id="88068" name="Rectangle 2"/>
          <p:cNvSpPr>
            <a:spLocks noGrp="1" noChangeArrowheads="1"/>
          </p:cNvSpPr>
          <p:nvPr>
            <p:ph type="body" idx="1"/>
          </p:nvPr>
        </p:nvSpPr>
        <p:spPr>
          <a:xfrm>
            <a:off x="731838" y="4559300"/>
            <a:ext cx="5853112" cy="4321175"/>
          </a:xfrm>
          <a:noFill/>
          <a:ln/>
        </p:spPr>
        <p:txBody>
          <a:bodyPr wrap="none" anchor="ctr"/>
          <a:lstStyle/>
          <a:p>
            <a:r>
              <a:rPr lang="en-US"/>
              <a:t>Low yield wafers</a:t>
            </a:r>
          </a:p>
          <a:p>
            <a:r>
              <a:rPr lang="en-US"/>
              <a:t>Focus is on untrusted foundry and assembly</a:t>
            </a:r>
          </a:p>
        </p:txBody>
      </p:sp>
    </p:spTree>
    <p:extLst>
      <p:ext uri="{BB962C8B-B14F-4D97-AF65-F5344CB8AC3E}">
        <p14:creationId xmlns:p14="http://schemas.microsoft.com/office/powerpoint/2010/main" val="2622839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pPr defTabSz="965200"/>
            <a:fld id="{5C1A8752-A6CB-4313-9E95-951CACCEAC4E}" type="slidenum">
              <a:rPr lang="en-US" smtClean="0"/>
              <a:pPr defTabSz="965200"/>
              <a:t>54</a:t>
            </a:fld>
            <a:endParaRPr lang="en-US"/>
          </a:p>
        </p:txBody>
      </p:sp>
      <p:sp>
        <p:nvSpPr>
          <p:cNvPr id="89091" name="Rectangle 2"/>
          <p:cNvSpPr>
            <a:spLocks noGrp="1" noRot="1" noChangeAspect="1" noChangeArrowheads="1" noTextEdit="1"/>
          </p:cNvSpPr>
          <p:nvPr>
            <p:ph type="sldImg"/>
          </p:nvPr>
        </p:nvSpPr>
        <p:spPr>
          <a:xfrm>
            <a:off x="457200" y="720725"/>
            <a:ext cx="6400800" cy="3600450"/>
          </a:xfrm>
          <a:ln/>
        </p:spPr>
      </p:sp>
      <p:sp>
        <p:nvSpPr>
          <p:cNvPr id="89092" name="Rectangle 3"/>
          <p:cNvSpPr>
            <a:spLocks noGrp="1" noChangeArrowheads="1"/>
          </p:cNvSpPr>
          <p:nvPr>
            <p:ph type="body" idx="1"/>
          </p:nvPr>
        </p:nvSpPr>
        <p:spPr>
          <a:xfrm>
            <a:off x="974725" y="4560888"/>
            <a:ext cx="5365750" cy="4319587"/>
          </a:xfrm>
          <a:noFill/>
          <a:ln/>
        </p:spPr>
        <p:txBody>
          <a:bodyPr/>
          <a:lstStyle/>
          <a:p>
            <a:pPr eaLnBrk="1" hangingPunct="1"/>
            <a:endParaRPr lang="nl-NL"/>
          </a:p>
        </p:txBody>
      </p:sp>
    </p:spTree>
    <p:extLst>
      <p:ext uri="{BB962C8B-B14F-4D97-AF65-F5344CB8AC3E}">
        <p14:creationId xmlns:p14="http://schemas.microsoft.com/office/powerpoint/2010/main" val="2942778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457200" y="720725"/>
            <a:ext cx="6400800" cy="3600450"/>
          </a:xfrm>
          <a:ln/>
        </p:spPr>
      </p:sp>
      <p:sp>
        <p:nvSpPr>
          <p:cNvPr id="3" name="Notes Placeholder 2"/>
          <p:cNvSpPr>
            <a:spLocks noGrp="1"/>
          </p:cNvSpPr>
          <p:nvPr>
            <p:ph type="body" idx="1"/>
          </p:nvPr>
        </p:nvSpPr>
        <p:spPr/>
        <p:txBody>
          <a:bodyPr>
            <a:normAutofit/>
          </a:bodyPr>
          <a:lstStyle/>
          <a:p>
            <a:pPr marL="478246" indent="-478246">
              <a:tabLst>
                <a:tab pos="491671" algn="l"/>
                <a:tab pos="1028648" algn="l"/>
              </a:tabLst>
              <a:defRPr/>
            </a:pPr>
            <a:r>
              <a:rPr lang="en-US" altLang="zh-CN" dirty="0"/>
              <a:t>Foundry: </a:t>
            </a:r>
          </a:p>
          <a:p>
            <a:pPr marL="943065" lvl="1" indent="-275201">
              <a:tabLst>
                <a:tab pos="491671" algn="l"/>
                <a:tab pos="1028648" algn="l"/>
              </a:tabLst>
              <a:defRPr/>
            </a:pPr>
            <a:r>
              <a:rPr lang="en-US" altLang="zh-CN" dirty="0"/>
              <a:t>A foundry can add functionality to the design</a:t>
            </a:r>
          </a:p>
          <a:p>
            <a:pPr>
              <a:defRPr/>
            </a:pPr>
            <a:r>
              <a:rPr lang="en-US" altLang="zh-CN" dirty="0"/>
              <a:t>Detecting Trojans in ICs is very important for IC designers</a:t>
            </a:r>
            <a:endParaRPr lang="en-US" dirty="0"/>
          </a:p>
        </p:txBody>
      </p:sp>
      <p:sp>
        <p:nvSpPr>
          <p:cNvPr id="90116" name="Slide Number Placeholder 3"/>
          <p:cNvSpPr>
            <a:spLocks noGrp="1"/>
          </p:cNvSpPr>
          <p:nvPr>
            <p:ph type="sldNum" sz="quarter" idx="5"/>
          </p:nvPr>
        </p:nvSpPr>
        <p:spPr>
          <a:noFill/>
        </p:spPr>
        <p:txBody>
          <a:bodyPr/>
          <a:lstStyle/>
          <a:p>
            <a:pPr defTabSz="965200"/>
            <a:fld id="{A5C278EF-9868-4016-915E-045BD2A7E379}" type="slidenum">
              <a:rPr lang="zh-CN" altLang="en-US" smtClean="0"/>
              <a:pPr defTabSz="965200"/>
              <a:t>55</a:t>
            </a:fld>
            <a:endParaRPr lang="en-US" altLang="zh-CN"/>
          </a:p>
        </p:txBody>
      </p:sp>
    </p:spTree>
    <p:extLst>
      <p:ext uri="{BB962C8B-B14F-4D97-AF65-F5344CB8AC3E}">
        <p14:creationId xmlns:p14="http://schemas.microsoft.com/office/powerpoint/2010/main" val="379244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80606C3D-8071-410F-AF38-55D247399AE6}" type="slidenum">
              <a:rPr lang="en-US" smtClean="0"/>
              <a:pPr/>
              <a:t>57</a:t>
            </a:fld>
            <a:endParaRPr lang="en-US"/>
          </a:p>
        </p:txBody>
      </p:sp>
      <p:sp>
        <p:nvSpPr>
          <p:cNvPr id="94211" name="Rectangle 2"/>
          <p:cNvSpPr>
            <a:spLocks noGrp="1" noRot="1" noChangeAspect="1" noChangeArrowheads="1" noTextEdit="1"/>
          </p:cNvSpPr>
          <p:nvPr>
            <p:ph type="sldImg"/>
          </p:nvPr>
        </p:nvSpPr>
        <p:spPr>
          <a:xfrm>
            <a:off x="457200" y="720725"/>
            <a:ext cx="6400800" cy="3600450"/>
          </a:xfrm>
          <a:ln/>
        </p:spPr>
      </p:sp>
      <p:sp>
        <p:nvSpPr>
          <p:cNvPr id="942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493249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D7E34AC-170B-434C-9CD2-81FADD5BF355}" type="slidenum">
              <a:rPr lang="en-US" smtClean="0"/>
              <a:pPr/>
              <a:t>58</a:t>
            </a:fld>
            <a:endParaRPr lang="en-US"/>
          </a:p>
        </p:txBody>
      </p:sp>
      <p:sp>
        <p:nvSpPr>
          <p:cNvPr id="95235" name="Rectangle 2"/>
          <p:cNvSpPr>
            <a:spLocks noGrp="1" noRot="1" noChangeAspect="1" noChangeArrowheads="1" noTextEdit="1"/>
          </p:cNvSpPr>
          <p:nvPr>
            <p:ph type="sldImg"/>
          </p:nvPr>
        </p:nvSpPr>
        <p:spPr>
          <a:xfrm>
            <a:off x="457200" y="720725"/>
            <a:ext cx="6400800" cy="3600450"/>
          </a:xfrm>
          <a:ln/>
        </p:spPr>
      </p:sp>
      <p:sp>
        <p:nvSpPr>
          <p:cNvPr id="952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74304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7CFC68D9-D45A-431B-B1FF-A6B4334BD66D}" type="slidenum">
              <a:rPr lang="en-US" sz="1300"/>
              <a:pPr algn="r" defTabSz="966788"/>
              <a:t>59</a:t>
            </a:fld>
            <a:endParaRPr lang="en-US" sz="1300"/>
          </a:p>
        </p:txBody>
      </p:sp>
      <p:sp>
        <p:nvSpPr>
          <p:cNvPr id="98307" name="Rectangle 2"/>
          <p:cNvSpPr>
            <a:spLocks noGrp="1" noRot="1" noChangeAspect="1" noChangeArrowheads="1" noTextEdit="1"/>
          </p:cNvSpPr>
          <p:nvPr>
            <p:ph type="sldImg"/>
          </p:nvPr>
        </p:nvSpPr>
        <p:spPr>
          <a:xfrm>
            <a:off x="457200" y="720725"/>
            <a:ext cx="6400800" cy="3600450"/>
          </a:xfrm>
          <a:ln/>
        </p:spPr>
      </p:sp>
      <p:sp>
        <p:nvSpPr>
          <p:cNvPr id="98308" name="Rectangle 3"/>
          <p:cNvSpPr>
            <a:spLocks noGrp="1" noChangeArrowheads="1"/>
          </p:cNvSpPr>
          <p:nvPr>
            <p:ph type="body" idx="1"/>
          </p:nvPr>
        </p:nvSpPr>
        <p:spPr>
          <a:noFill/>
          <a:ln/>
        </p:spPr>
        <p:txBody>
          <a:bodyPr/>
          <a:lstStyle/>
          <a:p>
            <a:pPr eaLnBrk="1" hangingPunct="1"/>
            <a:r>
              <a:rPr lang="en-US" dirty="0"/>
              <a:t>Willie Sutton was</a:t>
            </a:r>
            <a:r>
              <a:rPr lang="en-US" baseline="0" dirty="0"/>
              <a:t> asked why he robs banks, he says because “that’s where the money is”. So one can ask why attacking crypto systems, the answer is because that’s where the secret it. </a:t>
            </a:r>
            <a:endParaRPr lang="en-US" dirty="0"/>
          </a:p>
        </p:txBody>
      </p:sp>
    </p:spTree>
    <p:extLst>
      <p:ext uri="{BB962C8B-B14F-4D97-AF65-F5344CB8AC3E}">
        <p14:creationId xmlns:p14="http://schemas.microsoft.com/office/powerpoint/2010/main" val="1823558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B6F87236-29CF-46AE-BEE9-12E4624BA3A2}" type="slidenum">
              <a:rPr lang="en-US" sz="1300"/>
              <a:pPr algn="r" defTabSz="966788"/>
              <a:t>60</a:t>
            </a:fld>
            <a:endParaRPr lang="en-US" sz="1300"/>
          </a:p>
        </p:txBody>
      </p:sp>
      <p:sp>
        <p:nvSpPr>
          <p:cNvPr id="99331" name="Rectangle 2"/>
          <p:cNvSpPr>
            <a:spLocks noGrp="1" noRot="1" noChangeAspect="1" noChangeArrowheads="1" noTextEdit="1"/>
          </p:cNvSpPr>
          <p:nvPr>
            <p:ph type="sldImg"/>
          </p:nvPr>
        </p:nvSpPr>
        <p:spPr>
          <a:xfrm>
            <a:off x="457200" y="720725"/>
            <a:ext cx="6400800" cy="3600450"/>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12525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7401F158-2FA4-42F8-8C1B-AF5BA0BAE5F2}" type="slidenum">
              <a:rPr lang="en-US" sz="1300"/>
              <a:pPr algn="r" defTabSz="966788"/>
              <a:t>61</a:t>
            </a:fld>
            <a:endParaRPr lang="en-US" sz="1300"/>
          </a:p>
        </p:txBody>
      </p:sp>
      <p:sp>
        <p:nvSpPr>
          <p:cNvPr id="100355" name="Rectangle 2"/>
          <p:cNvSpPr>
            <a:spLocks noGrp="1" noRot="1" noChangeAspect="1" noChangeArrowheads="1" noTextEdit="1"/>
          </p:cNvSpPr>
          <p:nvPr>
            <p:ph type="sldImg"/>
          </p:nvPr>
        </p:nvSpPr>
        <p:spPr>
          <a:xfrm>
            <a:off x="457200" y="720725"/>
            <a:ext cx="6400800" cy="3600450"/>
          </a:xfrm>
          <a:ln/>
        </p:spPr>
      </p:sp>
      <p:sp>
        <p:nvSpPr>
          <p:cNvPr id="1003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65388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8DF8FFB6-26EA-47DD-9210-F56781D914EB}" type="slidenum">
              <a:rPr lang="en-US" smtClean="0"/>
              <a:pPr/>
              <a:t>4</a:t>
            </a:fld>
            <a:endParaRPr lang="en-US"/>
          </a:p>
        </p:txBody>
      </p:sp>
      <p:sp>
        <p:nvSpPr>
          <p:cNvPr id="65539" name="Rectangle 2"/>
          <p:cNvSpPr>
            <a:spLocks noGrp="1" noRot="1" noChangeAspect="1" noChangeArrowheads="1" noTextEdit="1"/>
          </p:cNvSpPr>
          <p:nvPr>
            <p:ph type="sldImg"/>
          </p:nvPr>
        </p:nvSpPr>
        <p:spPr>
          <a:xfrm>
            <a:off x="457200" y="720725"/>
            <a:ext cx="6400800" cy="3600450"/>
          </a:xfrm>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1844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E9E8C5F4-FE03-46AB-AE8A-678E34CEE801}" type="slidenum">
              <a:rPr lang="en-US" sz="1300"/>
              <a:pPr algn="r" defTabSz="966788"/>
              <a:t>62</a:t>
            </a:fld>
            <a:endParaRPr lang="en-US" sz="1300"/>
          </a:p>
        </p:txBody>
      </p:sp>
      <p:sp>
        <p:nvSpPr>
          <p:cNvPr id="101379" name="Rectangle 2"/>
          <p:cNvSpPr>
            <a:spLocks noGrp="1" noRot="1" noChangeAspect="1" noChangeArrowheads="1" noTextEdit="1"/>
          </p:cNvSpPr>
          <p:nvPr>
            <p:ph type="sldImg"/>
          </p:nvPr>
        </p:nvSpPr>
        <p:spPr>
          <a:xfrm>
            <a:off x="457200" y="720725"/>
            <a:ext cx="6400800" cy="3600450"/>
          </a:xfrm>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88114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B04CB453-0F0A-4A9B-98CA-B7A8F20A8BAF}" type="slidenum">
              <a:rPr lang="en-US" sz="1300"/>
              <a:pPr algn="r" defTabSz="966788"/>
              <a:t>63</a:t>
            </a:fld>
            <a:endParaRPr lang="en-US" sz="1300"/>
          </a:p>
        </p:txBody>
      </p:sp>
      <p:sp>
        <p:nvSpPr>
          <p:cNvPr id="104451" name="Rectangle 2"/>
          <p:cNvSpPr>
            <a:spLocks noGrp="1" noRot="1" noChangeAspect="1" noChangeArrowheads="1" noTextEdit="1"/>
          </p:cNvSpPr>
          <p:nvPr>
            <p:ph type="sldImg"/>
          </p:nvPr>
        </p:nvSpPr>
        <p:spPr>
          <a:xfrm>
            <a:off x="457200" y="720725"/>
            <a:ext cx="6400800" cy="3600450"/>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51456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3D1EB87C-4246-4C55-A638-24048859D0F5}" type="slidenum">
              <a:rPr lang="en-US" sz="1300"/>
              <a:pPr algn="r" defTabSz="966788"/>
              <a:t>64</a:t>
            </a:fld>
            <a:endParaRPr lang="en-US" sz="1300"/>
          </a:p>
        </p:txBody>
      </p:sp>
      <p:sp>
        <p:nvSpPr>
          <p:cNvPr id="105475" name="Rectangle 2"/>
          <p:cNvSpPr>
            <a:spLocks noGrp="1" noRot="1" noChangeAspect="1" noChangeArrowheads="1" noTextEdit="1"/>
          </p:cNvSpPr>
          <p:nvPr>
            <p:ph type="sldImg"/>
          </p:nvPr>
        </p:nvSpPr>
        <p:spPr>
          <a:xfrm>
            <a:off x="457200" y="720725"/>
            <a:ext cx="6400800" cy="3600450"/>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58897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0580FC70-319A-4736-8509-39987D7937A4}" type="slidenum">
              <a:rPr lang="en-US" sz="1300"/>
              <a:pPr algn="r" defTabSz="966788"/>
              <a:t>65</a:t>
            </a:fld>
            <a:endParaRPr lang="en-US" sz="1300"/>
          </a:p>
        </p:txBody>
      </p:sp>
      <p:sp>
        <p:nvSpPr>
          <p:cNvPr id="106499" name="Rectangle 2"/>
          <p:cNvSpPr>
            <a:spLocks noGrp="1" noRot="1" noChangeAspect="1" noChangeArrowheads="1" noTextEdit="1"/>
          </p:cNvSpPr>
          <p:nvPr>
            <p:ph type="sldImg"/>
          </p:nvPr>
        </p:nvSpPr>
        <p:spPr>
          <a:xfrm>
            <a:off x="457200" y="720725"/>
            <a:ext cx="6400800" cy="3600450"/>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88888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377BA1F3-4C1A-4BB2-A4B1-55D4BF56CA8B}" type="slidenum">
              <a:rPr lang="en-US" sz="1300"/>
              <a:pPr algn="r" defTabSz="966788"/>
              <a:t>66</a:t>
            </a:fld>
            <a:endParaRPr lang="en-US" sz="1300"/>
          </a:p>
        </p:txBody>
      </p:sp>
      <p:sp>
        <p:nvSpPr>
          <p:cNvPr id="107523" name="Rectangle 2"/>
          <p:cNvSpPr>
            <a:spLocks noGrp="1" noRot="1" noChangeAspect="1" noChangeArrowheads="1" noTextEdit="1"/>
          </p:cNvSpPr>
          <p:nvPr>
            <p:ph type="sldImg"/>
          </p:nvPr>
        </p:nvSpPr>
        <p:spPr>
          <a:xfrm>
            <a:off x="457200" y="720725"/>
            <a:ext cx="6400800" cy="3600450"/>
          </a:xfrm>
          <a:ln/>
        </p:spPr>
      </p:sp>
      <p:sp>
        <p:nvSpPr>
          <p:cNvPr id="1075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73594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812CCA6B-DBC1-481F-AD63-09F3C4DCFF40}" type="slidenum">
              <a:rPr lang="en-US" sz="1300"/>
              <a:pPr algn="r" defTabSz="966788"/>
              <a:t>67</a:t>
            </a:fld>
            <a:endParaRPr lang="en-US" sz="1300"/>
          </a:p>
        </p:txBody>
      </p:sp>
      <p:sp>
        <p:nvSpPr>
          <p:cNvPr id="108547" name="Rectangle 2"/>
          <p:cNvSpPr>
            <a:spLocks noGrp="1" noRot="1" noChangeAspect="1" noChangeArrowheads="1" noTextEdit="1"/>
          </p:cNvSpPr>
          <p:nvPr>
            <p:ph type="sldImg"/>
          </p:nvPr>
        </p:nvSpPr>
        <p:spPr>
          <a:xfrm>
            <a:off x="457200" y="720725"/>
            <a:ext cx="6400800" cy="3600450"/>
          </a:xfrm>
          <a:ln/>
        </p:spPr>
      </p:sp>
      <p:sp>
        <p:nvSpPr>
          <p:cNvPr id="1085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09163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3703412B-B96A-4A16-AE8C-3987FCE3F074}" type="slidenum">
              <a:rPr lang="en-US" sz="1300"/>
              <a:pPr algn="r" defTabSz="966788"/>
              <a:t>68</a:t>
            </a:fld>
            <a:endParaRPr lang="en-US" sz="1300"/>
          </a:p>
        </p:txBody>
      </p:sp>
      <p:sp>
        <p:nvSpPr>
          <p:cNvPr id="109571" name="Rectangle 2"/>
          <p:cNvSpPr>
            <a:spLocks noGrp="1" noRot="1" noChangeAspect="1" noChangeArrowheads="1" noTextEdit="1"/>
          </p:cNvSpPr>
          <p:nvPr>
            <p:ph type="sldImg"/>
          </p:nvPr>
        </p:nvSpPr>
        <p:spPr>
          <a:xfrm>
            <a:off x="457200" y="720725"/>
            <a:ext cx="6400800" cy="3600450"/>
          </a:xfrm>
          <a:ln/>
        </p:spPr>
      </p:sp>
      <p:sp>
        <p:nvSpPr>
          <p:cNvPr id="109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39320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5E794876-865A-4209-80D1-2068A13B31C2}" type="slidenum">
              <a:rPr lang="en-US" sz="1300"/>
              <a:pPr algn="r" defTabSz="966788"/>
              <a:t>69</a:t>
            </a:fld>
            <a:endParaRPr lang="en-US" sz="1300"/>
          </a:p>
        </p:txBody>
      </p:sp>
      <p:sp>
        <p:nvSpPr>
          <p:cNvPr id="110595" name="Rectangle 2"/>
          <p:cNvSpPr>
            <a:spLocks noGrp="1" noRot="1" noChangeAspect="1" noChangeArrowheads="1" noTextEdit="1"/>
          </p:cNvSpPr>
          <p:nvPr>
            <p:ph type="sldImg"/>
          </p:nvPr>
        </p:nvSpPr>
        <p:spPr>
          <a:xfrm>
            <a:off x="457200" y="720725"/>
            <a:ext cx="6400800" cy="3600450"/>
          </a:xfrm>
          <a:ln/>
        </p:spPr>
      </p:sp>
      <p:sp>
        <p:nvSpPr>
          <p:cNvPr id="110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62962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8C8F12A3-3544-435A-A019-7CD50B45E5D6}" type="slidenum">
              <a:rPr lang="en-US" sz="1300"/>
              <a:pPr algn="r" defTabSz="966788"/>
              <a:t>70</a:t>
            </a:fld>
            <a:endParaRPr lang="en-US" sz="1300"/>
          </a:p>
        </p:txBody>
      </p:sp>
      <p:sp>
        <p:nvSpPr>
          <p:cNvPr id="112643" name="Rectangle 2"/>
          <p:cNvSpPr>
            <a:spLocks noGrp="1" noRot="1" noChangeAspect="1" noChangeArrowheads="1" noTextEdit="1"/>
          </p:cNvSpPr>
          <p:nvPr>
            <p:ph type="sldImg"/>
          </p:nvPr>
        </p:nvSpPr>
        <p:spPr>
          <a:xfrm>
            <a:off x="457200" y="720725"/>
            <a:ext cx="6400800" cy="3600450"/>
          </a:xfrm>
          <a:ln/>
        </p:spPr>
      </p:sp>
      <p:sp>
        <p:nvSpPr>
          <p:cNvPr id="112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57605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E903B899-D7DF-4DAF-8807-9BA92E7AE398}" type="slidenum">
              <a:rPr lang="en-US" sz="1300"/>
              <a:pPr algn="r" defTabSz="966788"/>
              <a:t>71</a:t>
            </a:fld>
            <a:endParaRPr lang="en-US" sz="1300"/>
          </a:p>
        </p:txBody>
      </p:sp>
      <p:sp>
        <p:nvSpPr>
          <p:cNvPr id="113667" name="Rectangle 2"/>
          <p:cNvSpPr>
            <a:spLocks noGrp="1" noRot="1" noChangeAspect="1" noChangeArrowheads="1" noTextEdit="1"/>
          </p:cNvSpPr>
          <p:nvPr>
            <p:ph type="sldImg"/>
          </p:nvPr>
        </p:nvSpPr>
        <p:spPr>
          <a:xfrm>
            <a:off x="457200" y="720725"/>
            <a:ext cx="6400800" cy="3600450"/>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2306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E582E689-2AAF-411D-BE1E-6DBCB232E480}" type="slidenum">
              <a:rPr lang="en-US" smtClean="0"/>
              <a:pPr/>
              <a:t>5</a:t>
            </a:fld>
            <a:endParaRPr lang="en-US"/>
          </a:p>
        </p:txBody>
      </p:sp>
      <p:sp>
        <p:nvSpPr>
          <p:cNvPr id="66563" name="Rectangle 2"/>
          <p:cNvSpPr>
            <a:spLocks noGrp="1" noRot="1" noChangeAspect="1" noChangeArrowheads="1" noTextEdit="1"/>
          </p:cNvSpPr>
          <p:nvPr>
            <p:ph type="sldImg"/>
          </p:nvPr>
        </p:nvSpPr>
        <p:spPr>
          <a:xfrm>
            <a:off x="457200" y="720725"/>
            <a:ext cx="6400800" cy="3600450"/>
          </a:xfrm>
          <a:ln/>
        </p:spPr>
      </p:sp>
      <p:sp>
        <p:nvSpPr>
          <p:cNvPr id="66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57773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E74A293A-ECA5-4E46-95FE-7DC2731A5AA0}" type="slidenum">
              <a:rPr lang="en-US" sz="1300"/>
              <a:pPr algn="r" defTabSz="966788"/>
              <a:t>72</a:t>
            </a:fld>
            <a:endParaRPr lang="en-US" sz="1300"/>
          </a:p>
        </p:txBody>
      </p:sp>
      <p:sp>
        <p:nvSpPr>
          <p:cNvPr id="114691" name="Rectangle 2"/>
          <p:cNvSpPr>
            <a:spLocks noGrp="1" noRot="1" noChangeAspect="1" noChangeArrowheads="1" noTextEdit="1"/>
          </p:cNvSpPr>
          <p:nvPr>
            <p:ph type="sldImg"/>
          </p:nvPr>
        </p:nvSpPr>
        <p:spPr>
          <a:xfrm>
            <a:off x="457200" y="720725"/>
            <a:ext cx="6400800" cy="3600450"/>
          </a:xfrm>
          <a:ln/>
        </p:spPr>
      </p:sp>
      <p:sp>
        <p:nvSpPr>
          <p:cNvPr id="114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28408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D5F71F5E-2ADB-4A8A-9525-D08168BA57E9}" type="slidenum">
              <a:rPr lang="en-US" sz="1300"/>
              <a:pPr algn="r" defTabSz="966788"/>
              <a:t>73</a:t>
            </a:fld>
            <a:endParaRPr lang="en-US" sz="1300"/>
          </a:p>
        </p:txBody>
      </p:sp>
      <p:sp>
        <p:nvSpPr>
          <p:cNvPr id="115715" name="Rectangle 2"/>
          <p:cNvSpPr>
            <a:spLocks noGrp="1" noRot="1" noChangeAspect="1" noChangeArrowheads="1" noTextEdit="1"/>
          </p:cNvSpPr>
          <p:nvPr>
            <p:ph type="sldImg"/>
          </p:nvPr>
        </p:nvSpPr>
        <p:spPr>
          <a:xfrm>
            <a:off x="457200" y="720725"/>
            <a:ext cx="6400800" cy="3600450"/>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6024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661" tIns="48331" rIns="96661" bIns="48331" anchor="b"/>
          <a:lstStyle/>
          <a:p>
            <a:pPr algn="r" defTabSz="966788"/>
            <a:fld id="{4EB2D79C-4EC7-4665-98FA-16A051BF24F8}" type="slidenum">
              <a:rPr lang="en-US" sz="1300"/>
              <a:pPr algn="r" defTabSz="966788"/>
              <a:t>74</a:t>
            </a:fld>
            <a:endParaRPr lang="en-US" sz="1300"/>
          </a:p>
        </p:txBody>
      </p:sp>
      <p:sp>
        <p:nvSpPr>
          <p:cNvPr id="116739" name="Rectangle 2"/>
          <p:cNvSpPr>
            <a:spLocks noGrp="1" noRot="1" noChangeAspect="1" noChangeArrowheads="1" noTextEdit="1"/>
          </p:cNvSpPr>
          <p:nvPr>
            <p:ph type="sldImg"/>
          </p:nvPr>
        </p:nvSpPr>
        <p:spPr>
          <a:xfrm>
            <a:off x="457200" y="720725"/>
            <a:ext cx="6400800" cy="3600450"/>
          </a:xfrm>
          <a:ln/>
        </p:spPr>
      </p:sp>
      <p:sp>
        <p:nvSpPr>
          <p:cNvPr id="1167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418603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E9C73-6CDE-45E2-97F8-E3C5308FA232}" type="slidenum">
              <a:rPr lang="en-US" smtClean="0"/>
              <a:t>76</a:t>
            </a:fld>
            <a:endParaRPr lang="en-US" dirty="0"/>
          </a:p>
        </p:txBody>
      </p:sp>
    </p:spTree>
    <p:extLst>
      <p:ext uri="{BB962C8B-B14F-4D97-AF65-F5344CB8AC3E}">
        <p14:creationId xmlns:p14="http://schemas.microsoft.com/office/powerpoint/2010/main" val="3770199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9068D3B-F17D-4BCE-BAE4-4812AD743C66}" type="slidenum">
              <a:rPr lang="en-US" smtClean="0"/>
              <a:pPr/>
              <a:t>6</a:t>
            </a:fld>
            <a:endParaRPr lang="en-US"/>
          </a:p>
        </p:txBody>
      </p:sp>
      <p:sp>
        <p:nvSpPr>
          <p:cNvPr id="67587" name="Rectangle 2"/>
          <p:cNvSpPr>
            <a:spLocks noGrp="1" noRot="1" noChangeAspect="1" noChangeArrowheads="1" noTextEdit="1"/>
          </p:cNvSpPr>
          <p:nvPr>
            <p:ph type="sldImg"/>
          </p:nvPr>
        </p:nvSpPr>
        <p:spPr>
          <a:xfrm>
            <a:off x="457200" y="720725"/>
            <a:ext cx="6400800" cy="3600450"/>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0608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61FB8FC-284C-480E-94AA-DA93EF3658ED}" type="slidenum">
              <a:rPr lang="en-US" smtClean="0"/>
              <a:pPr/>
              <a:t>7</a:t>
            </a:fld>
            <a:endParaRPr lang="en-US"/>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612645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61FB8FC-284C-480E-94AA-DA93EF3658ED}" type="slidenum">
              <a:rPr lang="en-US" smtClean="0"/>
              <a:pPr/>
              <a:t>8</a:t>
            </a:fld>
            <a:endParaRPr lang="en-US"/>
          </a:p>
        </p:txBody>
      </p:sp>
      <p:sp>
        <p:nvSpPr>
          <p:cNvPr id="68611" name="Rectangle 2"/>
          <p:cNvSpPr>
            <a:spLocks noGrp="1" noRot="1" noChangeAspect="1" noChangeArrowheads="1" noTextEdit="1"/>
          </p:cNvSpPr>
          <p:nvPr>
            <p:ph type="sldImg"/>
          </p:nvPr>
        </p:nvSpPr>
        <p:spPr>
          <a:xfrm>
            <a:off x="457200" y="720725"/>
            <a:ext cx="6400800" cy="3600450"/>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55765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2050CB46-97D2-4760-AC40-703E3FE6C24F}" type="slidenum">
              <a:rPr lang="en-US" smtClean="0"/>
              <a:pPr/>
              <a:t>9</a:t>
            </a:fld>
            <a:endParaRPr lang="en-US"/>
          </a:p>
        </p:txBody>
      </p:sp>
      <p:sp>
        <p:nvSpPr>
          <p:cNvPr id="69635" name="Rectangle 2"/>
          <p:cNvSpPr>
            <a:spLocks noGrp="1" noRot="1" noChangeAspect="1" noChangeArrowheads="1" noTextEdit="1"/>
          </p:cNvSpPr>
          <p:nvPr>
            <p:ph type="sldImg"/>
          </p:nvPr>
        </p:nvSpPr>
        <p:spPr>
          <a:xfrm>
            <a:off x="457200" y="720725"/>
            <a:ext cx="6400800" cy="3600450"/>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7121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10" name="Rectangle 9"/>
          <p:cNvSpPr/>
          <p:nvPr/>
        </p:nvSpPr>
        <p:spPr>
          <a:xfrm>
            <a:off x="1307873"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4" y="4682068"/>
            <a:ext cx="8936847"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8/23/2023</a:t>
            </a:fld>
            <a:endParaRPr lang="en-US" dirty="0"/>
          </a:p>
        </p:txBody>
      </p:sp>
      <p:sp>
        <p:nvSpPr>
          <p:cNvPr id="21" name="Footer Placeholder 20"/>
          <p:cNvSpPr>
            <a:spLocks noGrp="1"/>
          </p:cNvSpPr>
          <p:nvPr>
            <p:ph type="ftr" sz="quarter" idx="11"/>
          </p:nvPr>
        </p:nvSpPr>
        <p:spPr>
          <a:xfrm>
            <a:off x="1629105"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3"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201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1" y="607392"/>
            <a:ext cx="3161963" cy="1645920"/>
          </a:xfrm>
        </p:spPr>
        <p:txBody>
          <a:bodyPr anchor="b">
            <a:noAutofit/>
          </a:bodyPr>
          <a:lstStyle>
            <a:lvl1pPr algn="l" defTabSz="914377" rtl="0" eaLnBrk="1" latinLnBrk="0" hangingPunct="1">
              <a:lnSpc>
                <a:spcPct val="100000"/>
              </a:lnSpc>
              <a:spcBef>
                <a:spcPct val="0"/>
              </a:spcBef>
              <a:buNone/>
              <a:defRPr lang="en-US" sz="4800" b="0" kern="1200" cap="none" spc="0" baseline="0" dirty="0">
                <a:solidFill>
                  <a:schemeClr val="bg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85800" y="609600"/>
            <a:ext cx="6858000" cy="5334000"/>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58201" y="2336800"/>
            <a:ext cx="3161963" cy="3606800"/>
          </a:xfrm>
        </p:spPr>
        <p:txBody>
          <a:bodyPr>
            <a:normAutofit/>
          </a:bodyPr>
          <a:lstStyle>
            <a:lvl1pPr marL="0" indent="0">
              <a:lnSpc>
                <a:spcPct val="110000"/>
              </a:lnSpc>
              <a:spcBef>
                <a:spcPts val="800"/>
              </a:spcBef>
              <a:buNone/>
              <a:defRPr sz="1800">
                <a:solidFill>
                  <a:schemeClr val="bg1">
                    <a:lumMod val="95000"/>
                  </a:schemeClr>
                </a:solidFill>
                <a:latin typeface="Arial" panose="020B0604020202020204" pitchFamily="34" charset="0"/>
                <a:cs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8/23/2023</a:t>
            </a:fld>
            <a:endParaRPr lang="en-US"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468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7" y="941695"/>
            <a:ext cx="5452527"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24" name="Picture Placeholder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a:noAutofit/>
          </a:bodyPr>
          <a:lstStyle>
            <a:lvl1pPr marL="0" indent="0" algn="ctr">
              <a:buNone/>
              <a:defRPr/>
            </a:lvl1pPr>
          </a:lstStyle>
          <a:p>
            <a:r>
              <a:rPr lang="en-US" noProof="0"/>
              <a:t>Click icon to add picture</a:t>
            </a:r>
            <a:endParaRPr lang="en-US" noProof="0" dirty="0"/>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noProof="0" smtClean="0"/>
              <a:t>8/23/2023</a:t>
            </a:fld>
            <a:endParaRPr lang="en-US" noProof="0"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noProof="0"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noProof="0" smtClean="0"/>
              <a:t>‹#›</a:t>
            </a:fld>
            <a:endParaRPr lang="en-US" noProof="0" dirty="0"/>
          </a:p>
        </p:txBody>
      </p:sp>
      <p:sp>
        <p:nvSpPr>
          <p:cNvPr id="22" name="Content Placeholder 3">
            <a:extLst>
              <a:ext uri="{FF2B5EF4-FFF2-40B4-BE49-F238E27FC236}">
                <a16:creationId xmlns:a16="http://schemas.microsoft.com/office/drawing/2014/main" id="{6E7077FF-6FAE-4A98-862F-3A2F931B9589}"/>
              </a:ext>
            </a:extLst>
          </p:cNvPr>
          <p:cNvSpPr>
            <a:spLocks noGrp="1"/>
          </p:cNvSpPr>
          <p:nvPr>
            <p:ph sz="half" idx="13"/>
          </p:nvPr>
        </p:nvSpPr>
        <p:spPr>
          <a:xfrm>
            <a:off x="1357954" y="2852792"/>
            <a:ext cx="4633415" cy="2572193"/>
          </a:xfrm>
        </p:spPr>
        <p:txBody>
          <a:bodyPr vert="horz" lIns="91440" tIns="45720" rIns="91440" bIns="45720" rtlCol="0">
            <a:normAutofit/>
          </a:bodyPr>
          <a:lstStyle>
            <a:lvl1pPr marL="0" indent="0">
              <a:buNone/>
              <a:defRPr>
                <a:solidFill>
                  <a:schemeClr val="bg1"/>
                </a:solidFill>
              </a:defRPr>
            </a:lvl1pPr>
          </a:lstStyle>
          <a:p>
            <a:pPr lvl="0"/>
            <a:r>
              <a:rPr lang="en-US" noProof="0"/>
              <a:t>Click to edit Master text styles</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2" name="Title 1"/>
          <p:cNvSpPr>
            <a:spLocks noGrp="1"/>
          </p:cNvSpPr>
          <p:nvPr>
            <p:ph type="title"/>
          </p:nvPr>
        </p:nvSpPr>
        <p:spPr>
          <a:xfrm>
            <a:off x="1357954" y="1352806"/>
            <a:ext cx="4633415" cy="1333641"/>
          </a:xfrm>
        </p:spPr>
        <p:txBody>
          <a:bodyPr anchor="b">
            <a:normAutofit/>
          </a:bodyPr>
          <a:lstStyle>
            <a:lvl1pPr algn="l" defTabSz="914377"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noProof="0"/>
              <a:t>Click to edit Master title style</a:t>
            </a:r>
          </a:p>
        </p:txBody>
      </p:sp>
    </p:spTree>
    <p:extLst>
      <p:ext uri="{BB962C8B-B14F-4D97-AF65-F5344CB8AC3E}">
        <p14:creationId xmlns:p14="http://schemas.microsoft.com/office/powerpoint/2010/main" val="2811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604" y="237744"/>
            <a:ext cx="7696201" cy="6382512"/>
          </a:xfrm>
          <a:solidFill>
            <a:schemeClr val="accent1">
              <a:lumMod val="60000"/>
              <a:lumOff val="40000"/>
            </a:schemeClr>
          </a:solidFill>
          <a:ln>
            <a:noFill/>
          </a:ln>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8/23/2023</a:t>
            </a:fld>
            <a:endParaRPr lang="en-US" dirty="0"/>
          </a:p>
        </p:txBody>
      </p:sp>
      <p:sp>
        <p:nvSpPr>
          <p:cNvPr id="6" name="Footer Placeholder 5"/>
          <p:cNvSpPr>
            <a:spLocks noGrp="1"/>
          </p:cNvSpPr>
          <p:nvPr>
            <p:ph type="ftr" sz="quarter" idx="11"/>
          </p:nvPr>
        </p:nvSpPr>
        <p:spPr>
          <a:xfrm>
            <a:off x="612649" y="6035040"/>
            <a:ext cx="4588003" cy="365760"/>
          </a:xfrm>
        </p:spPr>
        <p:txBody>
          <a:bodyPr/>
          <a:lstStyle>
            <a:lvl1pPr marL="0" algn="r" defTabSz="914377"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3" y="603504"/>
            <a:ext cx="3144775"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3" y="2386584"/>
            <a:ext cx="3144775" cy="3511296"/>
          </a:xfrm>
        </p:spPr>
        <p:txBody>
          <a:bodyPr>
            <a:normAutofit/>
          </a:bodyPr>
          <a:lstStyle>
            <a:lvl1pPr marL="0" indent="0" algn="l">
              <a:lnSpc>
                <a:spcPct val="110000"/>
              </a:lnSpc>
              <a:spcBef>
                <a:spcPts val="800"/>
              </a:spcBef>
              <a:buNone/>
              <a:defRPr sz="18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401001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10" name="Rectangle 9"/>
          <p:cNvSpPr/>
          <p:nvPr/>
        </p:nvSpPr>
        <p:spPr>
          <a:xfrm>
            <a:off x="1307873"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4" y="4682068"/>
            <a:ext cx="8936847"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189" indent="0" algn="ctr">
              <a:buNone/>
              <a:defRPr sz="1600"/>
            </a:lvl2pPr>
            <a:lvl3pPr marL="914377" indent="0" algn="ctr">
              <a:buNone/>
              <a:defRPr sz="16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670AC2D3-F7AE-4EC9-89C6-30433C57F9DA}" type="datetime1">
              <a:rPr lang="en-US" smtClean="0"/>
              <a:t>8/23/2023</a:t>
            </a:fld>
            <a:endParaRPr lang="en-US" dirty="0"/>
          </a:p>
        </p:txBody>
      </p:sp>
      <p:sp>
        <p:nvSpPr>
          <p:cNvPr id="21" name="Footer Placeholder 20"/>
          <p:cNvSpPr>
            <a:spLocks noGrp="1"/>
          </p:cNvSpPr>
          <p:nvPr>
            <p:ph type="ftr" sz="quarter" idx="11"/>
          </p:nvPr>
        </p:nvSpPr>
        <p:spPr>
          <a:xfrm>
            <a:off x="1629105"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3"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982019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349" y="457200"/>
            <a:ext cx="11296073" cy="521188"/>
          </a:xfr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43349" y="1259219"/>
            <a:ext cx="11296073" cy="4650417"/>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964222" y="6035040"/>
            <a:ext cx="3417455" cy="365760"/>
          </a:xfrm>
        </p:spPr>
        <p:txBody>
          <a:bodyPr/>
          <a:lstStyle/>
          <a:p>
            <a:fld id="{BFECD39E-AD35-4ABC-AF20-9A5EC9CB1E59}" type="datetime1">
              <a:rPr lang="en-US" smtClean="0"/>
              <a:t>8/23/2023</a:t>
            </a:fld>
            <a:endParaRPr lang="en-US" dirty="0"/>
          </a:p>
        </p:txBody>
      </p:sp>
      <p:sp>
        <p:nvSpPr>
          <p:cNvPr id="5" name="Footer Placeholder 4"/>
          <p:cNvSpPr>
            <a:spLocks noGrp="1"/>
          </p:cNvSpPr>
          <p:nvPr>
            <p:ph type="ftr" sz="quarter" idx="11"/>
          </p:nvPr>
        </p:nvSpPr>
        <p:spPr>
          <a:xfrm>
            <a:off x="443349" y="6035040"/>
            <a:ext cx="6428511" cy="365760"/>
          </a:xfrm>
        </p:spPr>
        <p:txBody>
          <a:bodyPr/>
          <a:lstStyle/>
          <a:p>
            <a:endParaRPr lang="en-US" dirty="0"/>
          </a:p>
        </p:txBody>
      </p:sp>
      <p:sp>
        <p:nvSpPr>
          <p:cNvPr id="6" name="Slide Number Placeholder 5"/>
          <p:cNvSpPr>
            <a:spLocks noGrp="1"/>
          </p:cNvSpPr>
          <p:nvPr>
            <p:ph type="sldNum" sz="quarter" idx="12"/>
          </p:nvPr>
        </p:nvSpPr>
        <p:spPr>
          <a:xfrm>
            <a:off x="10455567" y="6035040"/>
            <a:ext cx="1283855" cy="365760"/>
          </a:xfrm>
        </p:spPr>
        <p:txBody>
          <a:bodyPr/>
          <a:lstStyle/>
          <a:p>
            <a:fld id="{34B7E4EF-A1BD-40F4-AB7B-04F084DD991D}" type="slidenum">
              <a:rPr lang="en-US" smtClean="0"/>
              <a:t>‹#›</a:t>
            </a:fld>
            <a:endParaRPr lang="en-US" dirty="0"/>
          </a:p>
        </p:txBody>
      </p:sp>
      <p:cxnSp>
        <p:nvCxnSpPr>
          <p:cNvPr id="8" name="Straight Connector 7">
            <a:extLst>
              <a:ext uri="{FF2B5EF4-FFF2-40B4-BE49-F238E27FC236}">
                <a16:creationId xmlns:a16="http://schemas.microsoft.com/office/drawing/2014/main" id="{72EFC668-C218-48F5-AAB0-FCEC5D5F6907}"/>
              </a:ext>
            </a:extLst>
          </p:cNvPr>
          <p:cNvCxnSpPr>
            <a:cxnSpLocks/>
          </p:cNvCxnSpPr>
          <p:nvPr userDrawn="1"/>
        </p:nvCxnSpPr>
        <p:spPr>
          <a:xfrm>
            <a:off x="443349" y="1103791"/>
            <a:ext cx="11296073" cy="0"/>
          </a:xfrm>
          <a:prstGeom prst="line">
            <a:avLst/>
          </a:prstGeom>
          <a:ln w="762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85581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23" name="Rectangle 22"/>
          <p:cNvSpPr/>
          <p:nvPr/>
        </p:nvSpPr>
        <p:spPr>
          <a:xfrm>
            <a:off x="1307873"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6"/>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597" algn="l"/>
              </a:tabLst>
              <a:defRPr sz="1800">
                <a:solidFill>
                  <a:schemeClr val="tx1">
                    <a:lumMod val="95000"/>
                    <a:lumOff val="5000"/>
                  </a:schemeClr>
                </a:solidFill>
                <a:effectLst/>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8"/>
            <a:ext cx="1554480" cy="498781"/>
          </a:xfrm>
        </p:spPr>
        <p:txBody>
          <a:bodyPr/>
          <a:lstStyle>
            <a:lvl1pPr algn="ctr">
              <a:defRPr lang="en-US" sz="1300" kern="1200" spc="0" baseline="0">
                <a:solidFill>
                  <a:srgbClr val="FFFFFF"/>
                </a:solidFill>
                <a:latin typeface="+mn-lt"/>
                <a:ea typeface="+mn-ea"/>
                <a:cs typeface="+mn-cs"/>
              </a:defRPr>
            </a:lvl1pPr>
          </a:lstStyle>
          <a:p>
            <a:fld id="{2EC2B893-7179-4E22-9055-2F15976CBCD7}" type="datetime1">
              <a:rPr lang="en-US" smtClean="0"/>
              <a:t>8/23/2023</a:t>
            </a:fld>
            <a:endParaRPr lang="en-US" dirty="0"/>
          </a:p>
        </p:txBody>
      </p:sp>
      <p:sp>
        <p:nvSpPr>
          <p:cNvPr id="5" name="Footer Placeholder 4"/>
          <p:cNvSpPr>
            <a:spLocks noGrp="1"/>
          </p:cNvSpPr>
          <p:nvPr>
            <p:ph type="ftr" sz="quarter" idx="11"/>
          </p:nvPr>
        </p:nvSpPr>
        <p:spPr>
          <a:xfrm>
            <a:off x="1629161" y="5177408"/>
            <a:ext cx="5660135"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5"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7034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2581" y="1229198"/>
            <a:ext cx="5277659" cy="4622965"/>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83567" y="1422404"/>
            <a:ext cx="5855855" cy="4429759"/>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17885" y="6075680"/>
            <a:ext cx="3769115" cy="365760"/>
          </a:xfrm>
        </p:spPr>
        <p:txBody>
          <a:bodyPr/>
          <a:lstStyle/>
          <a:p>
            <a:fld id="{A0097452-20E0-4F6F-87F1-A5D664E7F58A}" type="datetime1">
              <a:rPr lang="en-US" smtClean="0"/>
              <a:t>8/23/2023</a:t>
            </a:fld>
            <a:endParaRPr lang="en-US" dirty="0"/>
          </a:p>
        </p:txBody>
      </p:sp>
      <p:sp>
        <p:nvSpPr>
          <p:cNvPr id="6" name="Footer Placeholder 5"/>
          <p:cNvSpPr>
            <a:spLocks noGrp="1"/>
          </p:cNvSpPr>
          <p:nvPr>
            <p:ph type="ftr" sz="quarter" idx="11"/>
          </p:nvPr>
        </p:nvSpPr>
        <p:spPr>
          <a:xfrm>
            <a:off x="452583" y="6075680"/>
            <a:ext cx="5816600" cy="365760"/>
          </a:xfrm>
        </p:spPr>
        <p:txBody>
          <a:bodyPr/>
          <a:lstStyle/>
          <a:p>
            <a:endParaRPr lang="en-US" dirty="0"/>
          </a:p>
        </p:txBody>
      </p:sp>
      <p:sp>
        <p:nvSpPr>
          <p:cNvPr id="7" name="Slide Number Placeholder 6"/>
          <p:cNvSpPr>
            <a:spLocks noGrp="1"/>
          </p:cNvSpPr>
          <p:nvPr>
            <p:ph type="sldNum" sz="quarter" idx="12"/>
          </p:nvPr>
        </p:nvSpPr>
        <p:spPr>
          <a:xfrm>
            <a:off x="10901219" y="6075680"/>
            <a:ext cx="838200" cy="365760"/>
          </a:xfrm>
        </p:spPr>
        <p:txBody>
          <a:bodyPr/>
          <a:lstStyle/>
          <a:p>
            <a:fld id="{34B7E4EF-A1BD-40F4-AB7B-04F084DD991D}" type="slidenum">
              <a:rPr lang="en-US" smtClean="0"/>
              <a:t>‹#›</a:t>
            </a:fld>
            <a:endParaRPr lang="en-US" dirty="0"/>
          </a:p>
        </p:txBody>
      </p:sp>
      <p:sp>
        <p:nvSpPr>
          <p:cNvPr id="9" name="Title 1">
            <a:extLst>
              <a:ext uri="{FF2B5EF4-FFF2-40B4-BE49-F238E27FC236}">
                <a16:creationId xmlns:a16="http://schemas.microsoft.com/office/drawing/2014/main" id="{A860E27B-BBCE-43D6-8298-6AC87F70A332}"/>
              </a:ext>
            </a:extLst>
          </p:cNvPr>
          <p:cNvSpPr>
            <a:spLocks noGrp="1"/>
          </p:cNvSpPr>
          <p:nvPr>
            <p:ph type="title"/>
          </p:nvPr>
        </p:nvSpPr>
        <p:spPr>
          <a:xfrm>
            <a:off x="443349" y="457200"/>
            <a:ext cx="11296073" cy="521188"/>
          </a:xfr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0E5E7E6A-15EA-4715-98B2-3C4DEE476FF1}"/>
              </a:ext>
            </a:extLst>
          </p:cNvPr>
          <p:cNvCxnSpPr>
            <a:cxnSpLocks/>
          </p:cNvCxnSpPr>
          <p:nvPr userDrawn="1"/>
        </p:nvCxnSpPr>
        <p:spPr>
          <a:xfrm>
            <a:off x="443349" y="1103791"/>
            <a:ext cx="11296073" cy="0"/>
          </a:xfrm>
          <a:prstGeom prst="line">
            <a:avLst/>
          </a:prstGeom>
          <a:ln w="762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5556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ree Content">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9"/>
            <a:ext cx="5243512" cy="3748087"/>
          </a:xfrm>
          <a:solidFill>
            <a:schemeClr val="bg1"/>
          </a:solidFill>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dirty="0"/>
              <a:t>Click to edit Master title style</a:t>
            </a:r>
          </a:p>
        </p:txBody>
      </p:sp>
      <p:sp>
        <p:nvSpPr>
          <p:cNvPr id="4" name="Content Placeholder 3"/>
          <p:cNvSpPr>
            <a:spLocks noGrp="1"/>
          </p:cNvSpPr>
          <p:nvPr>
            <p:ph sz="half" idx="2"/>
          </p:nvPr>
        </p:nvSpPr>
        <p:spPr>
          <a:xfrm>
            <a:off x="6461760" y="2103120"/>
            <a:ext cx="4663440" cy="3749040"/>
          </a:xfrm>
        </p:spPr>
        <p:txBody>
          <a:bodyPr>
            <a:normAutofit/>
          </a:bodyPr>
          <a:lstStyle>
            <a:lvl1pPr>
              <a:defRPr sz="2400"/>
            </a:lvl1pPr>
            <a:lvl2pPr>
              <a:defRPr sz="2000"/>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71E7479-29BF-42A6-91F7-AF1A9D7EDC4B}"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23926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2">
                    <a:lumMod val="75000"/>
                  </a:schemeClr>
                </a:solidFill>
                <a:latin typeface="+mn-lt"/>
              </a:defRPr>
            </a:lvl1pPr>
            <a:lvl2pPr marL="457189" indent="0">
              <a:buNone/>
              <a:defRPr sz="18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8"/>
            <a:ext cx="4663440" cy="3163825"/>
          </a:xfrm>
        </p:spPr>
        <p:txBody>
          <a:bodyPr>
            <a:normAutofit/>
          </a:bodyPr>
          <a:lstStyle>
            <a:lvl1pPr>
              <a:defRPr sz="2000"/>
            </a:lvl1pPr>
            <a:lvl2pPr>
              <a:defRPr sz="18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2">
                    <a:lumMod val="75000"/>
                  </a:schemeClr>
                </a:solidFill>
              </a:defRPr>
            </a:lvl1pPr>
            <a:lvl2pPr marL="457189" indent="0">
              <a:buNone/>
              <a:defRPr sz="18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7"/>
            <a:ext cx="4663440" cy="3164509"/>
          </a:xfrm>
        </p:spPr>
        <p:txBody>
          <a:bodyPr>
            <a:normAutofit/>
          </a:bodyPr>
          <a:lstStyle>
            <a:lvl1pPr>
              <a:defRPr sz="2000"/>
            </a:lvl1pPr>
            <a:lvl2pPr>
              <a:defRPr sz="18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F8256F7-1570-4470-913B-EC7102382729}" type="datetime1">
              <a:rPr lang="en-US" smtClean="0"/>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3591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AA95CD39-0252-450F-9AB4-60479677CFF4}" type="datetime1">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5877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3349" y="457200"/>
            <a:ext cx="11296073" cy="521188"/>
          </a:xfr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43349" y="1259219"/>
            <a:ext cx="11296073" cy="4650417"/>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964222" y="6035040"/>
            <a:ext cx="3417455" cy="365760"/>
          </a:xfrm>
        </p:spPr>
        <p:txBody>
          <a:bodyPr/>
          <a:lstStyle/>
          <a:p>
            <a:fld id="{7332B432-ACDA-4023-A761-2BAB76577B62}" type="datetime1">
              <a:rPr lang="en-US" smtClean="0"/>
              <a:t>8/23/2023</a:t>
            </a:fld>
            <a:endParaRPr lang="en-US" dirty="0"/>
          </a:p>
        </p:txBody>
      </p:sp>
      <p:sp>
        <p:nvSpPr>
          <p:cNvPr id="5" name="Footer Placeholder 4"/>
          <p:cNvSpPr>
            <a:spLocks noGrp="1"/>
          </p:cNvSpPr>
          <p:nvPr>
            <p:ph type="ftr" sz="quarter" idx="11"/>
          </p:nvPr>
        </p:nvSpPr>
        <p:spPr>
          <a:xfrm>
            <a:off x="443349" y="6035040"/>
            <a:ext cx="6428511" cy="365760"/>
          </a:xfrm>
        </p:spPr>
        <p:txBody>
          <a:bodyPr/>
          <a:lstStyle/>
          <a:p>
            <a:endParaRPr lang="en-US" dirty="0"/>
          </a:p>
        </p:txBody>
      </p:sp>
      <p:sp>
        <p:nvSpPr>
          <p:cNvPr id="6" name="Slide Number Placeholder 5"/>
          <p:cNvSpPr>
            <a:spLocks noGrp="1"/>
          </p:cNvSpPr>
          <p:nvPr>
            <p:ph type="sldNum" sz="quarter" idx="12"/>
          </p:nvPr>
        </p:nvSpPr>
        <p:spPr>
          <a:xfrm>
            <a:off x="10455567" y="6035040"/>
            <a:ext cx="1283855" cy="365760"/>
          </a:xfrm>
        </p:spPr>
        <p:txBody>
          <a:bodyPr/>
          <a:lstStyle/>
          <a:p>
            <a:fld id="{34B7E4EF-A1BD-40F4-AB7B-04F084DD991D}" type="slidenum">
              <a:rPr lang="en-US" smtClean="0"/>
              <a:t>‹#›</a:t>
            </a:fld>
            <a:endParaRPr lang="en-US" dirty="0"/>
          </a:p>
        </p:txBody>
      </p:sp>
      <p:cxnSp>
        <p:nvCxnSpPr>
          <p:cNvPr id="8" name="Straight Connector 7">
            <a:extLst>
              <a:ext uri="{FF2B5EF4-FFF2-40B4-BE49-F238E27FC236}">
                <a16:creationId xmlns:a16="http://schemas.microsoft.com/office/drawing/2014/main" id="{72EFC668-C218-48F5-AAB0-FCEC5D5F6907}"/>
              </a:ext>
            </a:extLst>
          </p:cNvPr>
          <p:cNvCxnSpPr>
            <a:cxnSpLocks/>
          </p:cNvCxnSpPr>
          <p:nvPr userDrawn="1"/>
        </p:nvCxnSpPr>
        <p:spPr>
          <a:xfrm>
            <a:off x="443349" y="1103791"/>
            <a:ext cx="11296073" cy="0"/>
          </a:xfrm>
          <a:prstGeom prst="line">
            <a:avLst/>
          </a:prstGeom>
          <a:ln w="762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2855815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AE302-CE3B-42DD-B761-C380354B5AA9}"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65951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1" y="607392"/>
            <a:ext cx="3161963" cy="1645920"/>
          </a:xfrm>
        </p:spPr>
        <p:txBody>
          <a:bodyPr anchor="b">
            <a:normAutofit/>
          </a:bodyPr>
          <a:lstStyle>
            <a:lvl1pPr algn="l" defTabSz="914377"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a:solidFill>
            <a:schemeClr val="bg1">
              <a:lumMod val="85000"/>
            </a:schemeClr>
          </a:solidFill>
        </p:spPr>
        <p:txBody>
          <a:bodyPr>
            <a:normAutofit/>
          </a:bodyPr>
          <a:lstStyle>
            <a:lvl1pPr>
              <a:defRPr sz="2400"/>
            </a:lvl1pPr>
            <a:lvl2pPr>
              <a:defRPr sz="2000"/>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58201" y="2336800"/>
            <a:ext cx="3161963" cy="3606800"/>
          </a:xfrm>
        </p:spPr>
        <p:txBody>
          <a:bodyPr>
            <a:normAutofit/>
          </a:bodyPr>
          <a:lstStyle>
            <a:lvl1pPr marL="0" indent="0">
              <a:lnSpc>
                <a:spcPct val="110000"/>
              </a:lnSpc>
              <a:spcBef>
                <a:spcPts val="800"/>
              </a:spcBef>
              <a:buNone/>
              <a:defRPr sz="18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1E4843F4-0061-4CD0-ABF7-BFCA83997355}" type="datetime1">
              <a:rPr lang="en-US" smtClean="0"/>
              <a:t>8/23/2023</a:t>
            </a:fld>
            <a:endParaRPr lang="en-US"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9664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1" y="607392"/>
            <a:ext cx="3161963" cy="1645920"/>
          </a:xfrm>
        </p:spPr>
        <p:txBody>
          <a:bodyPr anchor="b">
            <a:noAutofit/>
          </a:bodyPr>
          <a:lstStyle>
            <a:lvl1pPr algn="l" defTabSz="914377" rtl="0" eaLnBrk="1" latinLnBrk="0" hangingPunct="1">
              <a:lnSpc>
                <a:spcPct val="100000"/>
              </a:lnSpc>
              <a:spcBef>
                <a:spcPct val="0"/>
              </a:spcBef>
              <a:buNone/>
              <a:defRPr lang="en-US" sz="4800" b="0" kern="1200" cap="none" spc="0" baseline="0" dirty="0">
                <a:solidFill>
                  <a:schemeClr val="bg1"/>
                </a:solidFill>
                <a:effectLst/>
                <a:latin typeface="Arial" panose="020B0604020202020204" pitchFamily="34" charset="0"/>
                <a:ea typeface="+mn-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85800" y="609600"/>
            <a:ext cx="6858000" cy="5334000"/>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58201" y="2336800"/>
            <a:ext cx="3161963" cy="3606800"/>
          </a:xfrm>
        </p:spPr>
        <p:txBody>
          <a:bodyPr>
            <a:normAutofit/>
          </a:bodyPr>
          <a:lstStyle>
            <a:lvl1pPr marL="0" indent="0">
              <a:lnSpc>
                <a:spcPct val="110000"/>
              </a:lnSpc>
              <a:spcBef>
                <a:spcPts val="800"/>
              </a:spcBef>
              <a:buNone/>
              <a:defRPr sz="1800">
                <a:solidFill>
                  <a:schemeClr val="bg1">
                    <a:lumMod val="95000"/>
                  </a:schemeClr>
                </a:solidFill>
                <a:latin typeface="Arial" panose="020B0604020202020204" pitchFamily="34" charset="0"/>
                <a:cs typeface="Arial" panose="020B0604020202020204" pitchFamily="34"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8B78DE28-18B4-4EC4-9FC3-1C121035B44F}" type="datetime1">
              <a:rPr lang="en-US" smtClean="0"/>
              <a:t>8/23/2023</a:t>
            </a:fld>
            <a:endParaRPr lang="en-US"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4680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7" y="941695"/>
            <a:ext cx="5452527"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24" name="Picture Placeholder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a:noAutofit/>
          </a:bodyPr>
          <a:lstStyle>
            <a:lvl1pPr marL="0" indent="0" algn="ctr">
              <a:buNone/>
              <a:defRPr/>
            </a:lvl1pPr>
          </a:lstStyle>
          <a:p>
            <a:r>
              <a:rPr lang="en-US" noProof="0"/>
              <a:t>Click icon to add picture</a:t>
            </a:r>
            <a:endParaRPr lang="en-US" noProof="0" dirty="0"/>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8E48D988-7250-419A-9017-A4F22F36D327}" type="datetime1">
              <a:rPr lang="en-US" noProof="0" smtClean="0"/>
              <a:t>8/23/2023</a:t>
            </a:fld>
            <a:endParaRPr lang="en-US" noProof="0"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noProof="0"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noProof="0" smtClean="0"/>
              <a:t>‹#›</a:t>
            </a:fld>
            <a:endParaRPr lang="en-US" noProof="0" dirty="0"/>
          </a:p>
        </p:txBody>
      </p:sp>
      <p:sp>
        <p:nvSpPr>
          <p:cNvPr id="22" name="Content Placeholder 3">
            <a:extLst>
              <a:ext uri="{FF2B5EF4-FFF2-40B4-BE49-F238E27FC236}">
                <a16:creationId xmlns:a16="http://schemas.microsoft.com/office/drawing/2014/main" id="{6E7077FF-6FAE-4A98-862F-3A2F931B9589}"/>
              </a:ext>
            </a:extLst>
          </p:cNvPr>
          <p:cNvSpPr>
            <a:spLocks noGrp="1"/>
          </p:cNvSpPr>
          <p:nvPr>
            <p:ph sz="half" idx="13"/>
          </p:nvPr>
        </p:nvSpPr>
        <p:spPr>
          <a:xfrm>
            <a:off x="1357954" y="2852792"/>
            <a:ext cx="4633415" cy="2572193"/>
          </a:xfrm>
        </p:spPr>
        <p:txBody>
          <a:bodyPr vert="horz" lIns="91440" tIns="45720" rIns="91440" bIns="45720" rtlCol="0">
            <a:normAutofit/>
          </a:bodyPr>
          <a:lstStyle>
            <a:lvl1pPr marL="0" indent="0">
              <a:buNone/>
              <a:defRPr>
                <a:solidFill>
                  <a:schemeClr val="bg1"/>
                </a:solidFill>
              </a:defRPr>
            </a:lvl1pPr>
          </a:lstStyle>
          <a:p>
            <a:pPr lvl="0"/>
            <a:r>
              <a:rPr lang="en-US" noProof="0"/>
              <a:t>Click to edit Master text styles</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noProof="0" dirty="0"/>
          </a:p>
        </p:txBody>
      </p:sp>
      <p:sp>
        <p:nvSpPr>
          <p:cNvPr id="2" name="Title 1"/>
          <p:cNvSpPr>
            <a:spLocks noGrp="1"/>
          </p:cNvSpPr>
          <p:nvPr>
            <p:ph type="title"/>
          </p:nvPr>
        </p:nvSpPr>
        <p:spPr>
          <a:xfrm>
            <a:off x="1357954" y="1352806"/>
            <a:ext cx="4633415" cy="1333641"/>
          </a:xfrm>
        </p:spPr>
        <p:txBody>
          <a:bodyPr anchor="b">
            <a:normAutofit/>
          </a:bodyPr>
          <a:lstStyle>
            <a:lvl1pPr algn="l" defTabSz="914377"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r>
              <a:rPr lang="en-US" noProof="0"/>
              <a:t>Click to edit Master title style</a:t>
            </a:r>
          </a:p>
        </p:txBody>
      </p:sp>
    </p:spTree>
    <p:extLst>
      <p:ext uri="{BB962C8B-B14F-4D97-AF65-F5344CB8AC3E}">
        <p14:creationId xmlns:p14="http://schemas.microsoft.com/office/powerpoint/2010/main" val="2811138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604" y="237744"/>
            <a:ext cx="7696201" cy="6382512"/>
          </a:xfrm>
          <a:solidFill>
            <a:schemeClr val="accent1">
              <a:lumMod val="60000"/>
              <a:lumOff val="40000"/>
            </a:schemeClr>
          </a:solidFill>
          <a:ln>
            <a:noFill/>
          </a:ln>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B239F34F-B120-4DA0-9D37-AFC9C53E3AF5}" type="datetime1">
              <a:rPr lang="en-US" smtClean="0"/>
              <a:t>8/23/2023</a:t>
            </a:fld>
            <a:endParaRPr lang="en-US" dirty="0"/>
          </a:p>
        </p:txBody>
      </p:sp>
      <p:sp>
        <p:nvSpPr>
          <p:cNvPr id="6" name="Footer Placeholder 5"/>
          <p:cNvSpPr>
            <a:spLocks noGrp="1"/>
          </p:cNvSpPr>
          <p:nvPr>
            <p:ph type="ftr" sz="quarter" idx="11"/>
          </p:nvPr>
        </p:nvSpPr>
        <p:spPr>
          <a:xfrm>
            <a:off x="612649" y="6035040"/>
            <a:ext cx="4588003" cy="365760"/>
          </a:xfrm>
        </p:spPr>
        <p:txBody>
          <a:bodyPr/>
          <a:lstStyle>
            <a:lvl1pPr marL="0" algn="r" defTabSz="914377"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3" y="603504"/>
            <a:ext cx="3144775"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3" y="2386584"/>
            <a:ext cx="3144775" cy="3511296"/>
          </a:xfrm>
        </p:spPr>
        <p:txBody>
          <a:bodyPr>
            <a:normAutofit/>
          </a:bodyPr>
          <a:lstStyle>
            <a:lvl1pPr marL="0" indent="0" algn="l">
              <a:lnSpc>
                <a:spcPct val="110000"/>
              </a:lnSpc>
              <a:spcBef>
                <a:spcPts val="800"/>
              </a:spcBef>
              <a:buNone/>
              <a:defRPr sz="18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401001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655552" cy="563562"/>
          </a:xfrm>
        </p:spPr>
        <p:txBody>
          <a:bodyPr/>
          <a:lstStyle/>
          <a:p>
            <a:r>
              <a:rPr lang="en-US" dirty="0"/>
              <a:t>Click to edit Master title style</a:t>
            </a:r>
          </a:p>
        </p:txBody>
      </p:sp>
      <p:sp>
        <p:nvSpPr>
          <p:cNvPr id="10" name="Rectangle 4"/>
          <p:cNvSpPr>
            <a:spLocks noChangeArrowheads="1"/>
          </p:cNvSpPr>
          <p:nvPr userDrawn="1"/>
        </p:nvSpPr>
        <p:spPr bwMode="auto">
          <a:xfrm>
            <a:off x="304800" y="914400"/>
            <a:ext cx="11658600" cy="5181600"/>
          </a:xfrm>
          <a:prstGeom prst="rect">
            <a:avLst/>
          </a:prstGeom>
          <a:noFill/>
          <a:ln w="9525">
            <a:noFill/>
            <a:miter lim="800000"/>
            <a:headEnd/>
            <a:tailEnd/>
          </a:ln>
        </p:spPr>
        <p:txBody>
          <a:bodyPr lIns="90483" tIns="44448" rIns="90483" bIns="44448"/>
          <a:lstStyle/>
          <a:p>
            <a:pPr marL="0" indent="0" algn="l">
              <a:spcBef>
                <a:spcPts val="600"/>
              </a:spcBef>
              <a:buFontTx/>
              <a:buNone/>
              <a:tabLst>
                <a:tab pos="465114" algn="l"/>
                <a:tab pos="973088" algn="l"/>
              </a:tabLst>
            </a:pPr>
            <a:endParaRPr lang="en-US" b="1" dirty="0">
              <a:solidFill>
                <a:schemeClr val="tx1"/>
              </a:solidFill>
            </a:endParaRPr>
          </a:p>
        </p:txBody>
      </p:sp>
    </p:spTree>
    <p:extLst>
      <p:ext uri="{BB962C8B-B14F-4D97-AF65-F5344CB8AC3E}">
        <p14:creationId xmlns:p14="http://schemas.microsoft.com/office/powerpoint/2010/main" val="85103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23" name="Rectangle 22"/>
          <p:cNvSpPr/>
          <p:nvPr/>
        </p:nvSpPr>
        <p:spPr>
          <a:xfrm>
            <a:off x="1307873" y="1267730"/>
            <a:ext cx="9576263"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6"/>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597" algn="l"/>
              </a:tabLst>
              <a:defRPr sz="1800">
                <a:solidFill>
                  <a:schemeClr val="tx1">
                    <a:lumMod val="95000"/>
                    <a:lumOff val="5000"/>
                  </a:schemeClr>
                </a:solidFill>
                <a:effectLst/>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8"/>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8/23/2023</a:t>
            </a:fld>
            <a:endParaRPr lang="en-US" dirty="0"/>
          </a:p>
        </p:txBody>
      </p:sp>
      <p:sp>
        <p:nvSpPr>
          <p:cNvPr id="5" name="Footer Placeholder 4"/>
          <p:cNvSpPr>
            <a:spLocks noGrp="1"/>
          </p:cNvSpPr>
          <p:nvPr>
            <p:ph type="ftr" sz="quarter" idx="11"/>
          </p:nvPr>
        </p:nvSpPr>
        <p:spPr>
          <a:xfrm>
            <a:off x="1629161" y="5177408"/>
            <a:ext cx="5660135"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5"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703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2581" y="1229198"/>
            <a:ext cx="5277659" cy="4622965"/>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83567" y="1422404"/>
            <a:ext cx="5855855" cy="4429759"/>
          </a:xfrm>
        </p:spPr>
        <p:txBody>
          <a:bodyPr>
            <a:normAutofit/>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517885" y="6075680"/>
            <a:ext cx="3769115" cy="365760"/>
          </a:xfrm>
        </p:spPr>
        <p:txBody>
          <a:bodyPr/>
          <a:lstStyle/>
          <a:p>
            <a:fld id="{69186D26-FA5F-4637-B602-B7C2DC34CFD4}" type="datetime1">
              <a:rPr lang="en-US" smtClean="0"/>
              <a:t>8/23/2023</a:t>
            </a:fld>
            <a:endParaRPr lang="en-US" dirty="0"/>
          </a:p>
        </p:txBody>
      </p:sp>
      <p:sp>
        <p:nvSpPr>
          <p:cNvPr id="6" name="Footer Placeholder 5"/>
          <p:cNvSpPr>
            <a:spLocks noGrp="1"/>
          </p:cNvSpPr>
          <p:nvPr>
            <p:ph type="ftr" sz="quarter" idx="11"/>
          </p:nvPr>
        </p:nvSpPr>
        <p:spPr>
          <a:xfrm>
            <a:off x="452583" y="6075680"/>
            <a:ext cx="5816600" cy="365760"/>
          </a:xfrm>
        </p:spPr>
        <p:txBody>
          <a:bodyPr/>
          <a:lstStyle/>
          <a:p>
            <a:endParaRPr lang="en-US" dirty="0"/>
          </a:p>
        </p:txBody>
      </p:sp>
      <p:sp>
        <p:nvSpPr>
          <p:cNvPr id="7" name="Slide Number Placeholder 6"/>
          <p:cNvSpPr>
            <a:spLocks noGrp="1"/>
          </p:cNvSpPr>
          <p:nvPr>
            <p:ph type="sldNum" sz="quarter" idx="12"/>
          </p:nvPr>
        </p:nvSpPr>
        <p:spPr>
          <a:xfrm>
            <a:off x="10901219" y="6075680"/>
            <a:ext cx="838200" cy="365760"/>
          </a:xfrm>
        </p:spPr>
        <p:txBody>
          <a:bodyPr/>
          <a:lstStyle/>
          <a:p>
            <a:fld id="{34B7E4EF-A1BD-40F4-AB7B-04F084DD991D}" type="slidenum">
              <a:rPr lang="en-US" smtClean="0"/>
              <a:t>‹#›</a:t>
            </a:fld>
            <a:endParaRPr lang="en-US" dirty="0"/>
          </a:p>
        </p:txBody>
      </p:sp>
      <p:sp>
        <p:nvSpPr>
          <p:cNvPr id="9" name="Title 1">
            <a:extLst>
              <a:ext uri="{FF2B5EF4-FFF2-40B4-BE49-F238E27FC236}">
                <a16:creationId xmlns:a16="http://schemas.microsoft.com/office/drawing/2014/main" id="{A860E27B-BBCE-43D6-8298-6AC87F70A332}"/>
              </a:ext>
            </a:extLst>
          </p:cNvPr>
          <p:cNvSpPr>
            <a:spLocks noGrp="1"/>
          </p:cNvSpPr>
          <p:nvPr>
            <p:ph type="title"/>
          </p:nvPr>
        </p:nvSpPr>
        <p:spPr>
          <a:xfrm>
            <a:off x="443349" y="457200"/>
            <a:ext cx="11296073" cy="521188"/>
          </a:xfrm>
        </p:spPr>
        <p:txBody>
          <a:bodyPr/>
          <a:lstStyle>
            <a:lvl1pPr>
              <a:defRPr>
                <a:solidFill>
                  <a:schemeClr val="tx2">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0E5E7E6A-15EA-4715-98B2-3C4DEE476FF1}"/>
              </a:ext>
            </a:extLst>
          </p:cNvPr>
          <p:cNvCxnSpPr>
            <a:cxnSpLocks/>
          </p:cNvCxnSpPr>
          <p:nvPr userDrawn="1"/>
        </p:nvCxnSpPr>
        <p:spPr>
          <a:xfrm>
            <a:off x="443349" y="1103791"/>
            <a:ext cx="11296073" cy="0"/>
          </a:xfrm>
          <a:prstGeom prst="line">
            <a:avLst/>
          </a:prstGeom>
          <a:ln w="762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555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ree Content">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9"/>
            <a:ext cx="5243512" cy="3748087"/>
          </a:xfrm>
          <a:solidFill>
            <a:schemeClr val="bg1"/>
          </a:solidFill>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dirty="0"/>
              <a:t>Click to edit Master title style</a:t>
            </a:r>
          </a:p>
        </p:txBody>
      </p:sp>
      <p:sp>
        <p:nvSpPr>
          <p:cNvPr id="4" name="Content Placeholder 3"/>
          <p:cNvSpPr>
            <a:spLocks noGrp="1"/>
          </p:cNvSpPr>
          <p:nvPr>
            <p:ph sz="half" idx="2"/>
          </p:nvPr>
        </p:nvSpPr>
        <p:spPr>
          <a:xfrm>
            <a:off x="6461760" y="2103120"/>
            <a:ext cx="4663440" cy="3749040"/>
          </a:xfrm>
        </p:spPr>
        <p:txBody>
          <a:bodyPr>
            <a:normAutofit/>
          </a:bodyPr>
          <a:lstStyle>
            <a:lvl1pPr>
              <a:defRPr sz="2400"/>
            </a:lvl1pPr>
            <a:lvl2pPr>
              <a:defRPr sz="2000"/>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69186D26-FA5F-4637-B602-B7C2DC34CFD4}" type="datetime1">
              <a:rPr lang="en-US" smtClean="0"/>
              <a:t>8/23/2023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239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2">
                    <a:lumMod val="75000"/>
                  </a:schemeClr>
                </a:solidFill>
                <a:latin typeface="+mn-lt"/>
              </a:defRPr>
            </a:lvl1pPr>
            <a:lvl2pPr marL="457189" indent="0">
              <a:buNone/>
              <a:defRPr sz="18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8"/>
            <a:ext cx="4663440" cy="3163825"/>
          </a:xfrm>
        </p:spPr>
        <p:txBody>
          <a:bodyPr>
            <a:normAutofit/>
          </a:bodyPr>
          <a:lstStyle>
            <a:lvl1pPr>
              <a:defRPr sz="2000"/>
            </a:lvl1pPr>
            <a:lvl2pPr>
              <a:defRPr sz="18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2">
                    <a:lumMod val="75000"/>
                  </a:schemeClr>
                </a:solidFill>
              </a:defRPr>
            </a:lvl1pPr>
            <a:lvl2pPr marL="457189" indent="0">
              <a:buNone/>
              <a:defRPr sz="18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7"/>
            <a:ext cx="4663440" cy="3164509"/>
          </a:xfrm>
        </p:spPr>
        <p:txBody>
          <a:bodyPr>
            <a:normAutofit/>
          </a:bodyPr>
          <a:lstStyle>
            <a:lvl1pPr>
              <a:defRPr sz="2000"/>
            </a:lvl1pPr>
            <a:lvl2pPr>
              <a:defRPr sz="18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8/23/2023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2359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8/23/2023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75877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659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1"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1" y="607392"/>
            <a:ext cx="3161963" cy="1645920"/>
          </a:xfrm>
        </p:spPr>
        <p:txBody>
          <a:bodyPr anchor="b">
            <a:normAutofit/>
          </a:bodyPr>
          <a:lstStyle>
            <a:lvl1pPr algn="l" defTabSz="914377"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a:solidFill>
            <a:schemeClr val="bg1">
              <a:lumMod val="85000"/>
            </a:schemeClr>
          </a:solidFill>
        </p:spPr>
        <p:txBody>
          <a:bodyPr>
            <a:normAutofit/>
          </a:bodyPr>
          <a:lstStyle>
            <a:lvl1pPr>
              <a:defRPr sz="2400"/>
            </a:lvl1pPr>
            <a:lvl2pPr>
              <a:defRPr sz="2000"/>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58201" y="2336800"/>
            <a:ext cx="3161963" cy="3606800"/>
          </a:xfrm>
        </p:spPr>
        <p:txBody>
          <a:bodyPr>
            <a:normAutofit/>
          </a:bodyPr>
          <a:lstStyle>
            <a:lvl1pPr marL="0" indent="0">
              <a:lnSpc>
                <a:spcPct val="110000"/>
              </a:lnSpc>
              <a:spcBef>
                <a:spcPts val="800"/>
              </a:spcBef>
              <a:buNone/>
              <a:defRPr sz="1800">
                <a:solidFill>
                  <a:schemeClr val="tx1"/>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8/23/2023</a:t>
            </a:fld>
            <a:endParaRPr lang="en-US" dirty="0"/>
          </a:p>
        </p:txBody>
      </p:sp>
      <p:sp>
        <p:nvSpPr>
          <p:cNvPr id="9" name="Footer Placeholder 8"/>
          <p:cNvSpPr>
            <a:spLocks noGrp="1"/>
          </p:cNvSpPr>
          <p:nvPr>
            <p:ph type="ftr" sz="quarter" idx="11"/>
          </p:nvPr>
        </p:nvSpPr>
        <p:spPr>
          <a:xfrm>
            <a:off x="685803"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9"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9664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56796"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8/23/2023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hf sldNum="0" hdr="0" ftr="0" dt="0"/>
  <p:txStyles>
    <p:titleStyle>
      <a:lvl1pPr algn="l" defTabSz="914377"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75" indent="-182875" algn="l" defTabSz="914377"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2400" kern="1200">
          <a:solidFill>
            <a:schemeClr val="tx1"/>
          </a:solidFill>
          <a:latin typeface="+mn-lt"/>
          <a:ea typeface="+mn-ea"/>
          <a:cs typeface="+mn-cs"/>
        </a:defRPr>
      </a:lvl1pPr>
      <a:lvl2pPr marL="457189"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2000" kern="1200">
          <a:solidFill>
            <a:schemeClr val="tx1"/>
          </a:solidFill>
          <a:latin typeface="+mn-lt"/>
          <a:ea typeface="+mn-ea"/>
          <a:cs typeface="+mn-cs"/>
        </a:defRPr>
      </a:lvl2pPr>
      <a:lvl3pPr marL="731502"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mn-lt"/>
          <a:ea typeface="+mn-ea"/>
          <a:cs typeface="+mn-cs"/>
        </a:defRPr>
      </a:lvl3pPr>
      <a:lvl4pPr marL="1005815"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mn-lt"/>
          <a:ea typeface="+mn-ea"/>
          <a:cs typeface="+mn-cs"/>
        </a:defRPr>
      </a:lvl4pPr>
      <a:lvl5pPr marL="1280128"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mn-lt"/>
          <a:ea typeface="+mn-ea"/>
          <a:cs typeface="+mn-cs"/>
        </a:defRPr>
      </a:lvl5pPr>
      <a:lvl6pPr marL="1599960"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53"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945"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38"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56796"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25EDF541-FAA9-4242-BE34-8FB26AF2C013}" type="datetime1">
              <a:rPr lang="en-US" smtClean="0"/>
              <a:t>8/23/2023</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42" r:id="rId13"/>
  </p:sldLayoutIdLst>
  <p:hf hdr="0" ftr="0" dt="0"/>
  <p:txStyles>
    <p:titleStyle>
      <a:lvl1pPr algn="l" defTabSz="914377"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75" indent="-182875" algn="l" defTabSz="914377"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2400" kern="1200">
          <a:solidFill>
            <a:schemeClr val="tx1"/>
          </a:solidFill>
          <a:latin typeface="+mn-lt"/>
          <a:ea typeface="+mn-ea"/>
          <a:cs typeface="+mn-cs"/>
        </a:defRPr>
      </a:lvl1pPr>
      <a:lvl2pPr marL="457189"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2000" kern="1200">
          <a:solidFill>
            <a:schemeClr val="tx1"/>
          </a:solidFill>
          <a:latin typeface="+mn-lt"/>
          <a:ea typeface="+mn-ea"/>
          <a:cs typeface="+mn-cs"/>
        </a:defRPr>
      </a:lvl2pPr>
      <a:lvl3pPr marL="731502"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mn-lt"/>
          <a:ea typeface="+mn-ea"/>
          <a:cs typeface="+mn-cs"/>
        </a:defRPr>
      </a:lvl3pPr>
      <a:lvl4pPr marL="1005815"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mn-lt"/>
          <a:ea typeface="+mn-ea"/>
          <a:cs typeface="+mn-cs"/>
        </a:defRPr>
      </a:lvl4pPr>
      <a:lvl5pPr marL="1280128"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mn-lt"/>
          <a:ea typeface="+mn-ea"/>
          <a:cs typeface="+mn-cs"/>
        </a:defRPr>
      </a:lvl5pPr>
      <a:lvl6pPr marL="1599960"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53"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945"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38"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hyperlink" Target="http://www.sfs.opm.gov/" TargetMode="External"/><Relationship Id="rId2" Type="http://schemas.openxmlformats.org/officeDocument/2006/relationships/slideLayout" Target="../slideLayouts/slideLayout14.xml"/><Relationship Id="rId1" Type="http://schemas.openxmlformats.org/officeDocument/2006/relationships/themeOverride" Target="../theme/themeOverride12.xml"/><Relationship Id="rId4" Type="http://schemas.openxmlformats.org/officeDocument/2006/relationships/hyperlink" Target="https://www.sfs.opm.gov/"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themeOverride" Target="../theme/themeOverride1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4.xml"/><Relationship Id="rId1" Type="http://schemas.openxmlformats.org/officeDocument/2006/relationships/themeOverride" Target="../theme/themeOverride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16.xml"/><Relationship Id="rId4" Type="http://schemas.openxmlformats.org/officeDocument/2006/relationships/image" Target="../media/image11.wm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8.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4.xml"/><Relationship Id="rId1" Type="http://schemas.openxmlformats.org/officeDocument/2006/relationships/themeOverride" Target="../theme/themeOverride19.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hemeOverride" Target="../theme/themeOverride20.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hemeOverride" Target="../theme/themeOverride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2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1.wmf"/><Relationship Id="rId2" Type="http://schemas.openxmlformats.org/officeDocument/2006/relationships/slideLayout" Target="../slideLayouts/slideLayout14.xml"/><Relationship Id="rId1" Type="http://schemas.openxmlformats.org/officeDocument/2006/relationships/themeOverride" Target="../theme/themeOverride23.xml"/><Relationship Id="rId6" Type="http://schemas.openxmlformats.org/officeDocument/2006/relationships/hyperlink" Target="http://query.nytimes.com/gst/fullpage.html?sec=technology&amp;res=9406E4DB1739F930A25756C0A9649C8B63" TargetMode="External"/><Relationship Id="rId5" Type="http://schemas.openxmlformats.org/officeDocument/2006/relationships/hyperlink" Target="http://www.usenix.org/events/sec07/tech/drimer.html" TargetMode="External"/><Relationship Id="rId4" Type="http://schemas.openxmlformats.org/officeDocument/2006/relationships/hyperlink" Target="http://www.securitymagazine.com/CDA/Articles/Feature_Article/0a4be35cca80a010VgnVCM100000f932a8c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hemeOverride" Target="../theme/themeOverride2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hemeOverride" Target="../theme/themeOverride25.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hemeOverride" Target="../theme/themeOverride26.xml"/><Relationship Id="rId5" Type="http://schemas.openxmlformats.org/officeDocument/2006/relationships/hyperlink" Target="http://www.nytimes.com/2006/05/15/technology/15fraud.html?ex=1188100800&amp;en=98e95e5881eecf59&amp;ei=5070" TargetMode="External"/><Relationship Id="rId4" Type="http://schemas.openxmlformats.org/officeDocument/2006/relationships/hyperlink" Target="http://www.iht.com/articles/2006/05/14/news/chip.php"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hemeOverride" Target="../theme/themeOverride2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hemeOverride" Target="../theme/themeOverride28.xml"/><Relationship Id="rId4" Type="http://schemas.openxmlformats.org/officeDocument/2006/relationships/hyperlink" Target="http://dl.acm.org/citation.cfm?id=275556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themeOverride" Target="../theme/themeOverride29.xml"/></Relationships>
</file>

<file path=ppt/slides/_rels/slide3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hemeOverride" Target="../theme/themeOverride30.xml"/><Relationship Id="rId6" Type="http://schemas.openxmlformats.org/officeDocument/2006/relationships/image" Target="../media/image38.wmf"/><Relationship Id="rId11" Type="http://schemas.openxmlformats.org/officeDocument/2006/relationships/image" Target="../media/image43.pn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hemeOverride" Target="../theme/themeOverride31.xml"/><Relationship Id="rId4" Type="http://schemas.openxmlformats.org/officeDocument/2006/relationships/image" Target="../media/image44.wmf"/></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hemeOverride" Target="../theme/themeOverride3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hyperlink" Target="mailto:mlnu@ufl.edu" TargetMode="External"/><Relationship Id="rId5" Type="http://schemas.openxmlformats.org/officeDocument/2006/relationships/hyperlink" Target="mailto:m.muttaki@ufl.edu" TargetMode="External"/><Relationship Id="rId4" Type="http://schemas.openxmlformats.org/officeDocument/2006/relationships/hyperlink" Target="mailto:md.sami@ufl.edu"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hemeOverride" Target="../theme/themeOverride3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4.xml"/><Relationship Id="rId1" Type="http://schemas.openxmlformats.org/officeDocument/2006/relationships/themeOverride" Target="../theme/themeOverride3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themeOverride" Target="../theme/themeOverride3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themeOverride" Target="../theme/themeOverride3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14.xml"/><Relationship Id="rId1" Type="http://schemas.openxmlformats.org/officeDocument/2006/relationships/themeOverride" Target="../theme/themeOverride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70.wmf"/></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hyperlink" Target="http://www.cl.cam.ac.uk/~rja14/book.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8" Type="http://schemas.openxmlformats.org/officeDocument/2006/relationships/hyperlink" Target="https://en.wikipedia.org/wiki/Stream_cipher" TargetMode="External"/><Relationship Id="rId3" Type="http://schemas.openxmlformats.org/officeDocument/2006/relationships/hyperlink" Target="http://en.wikipedia.org/wiki/United_Kingdom" TargetMode="External"/><Relationship Id="rId7" Type="http://schemas.openxmlformats.org/officeDocument/2006/relationships/hyperlink" Target="https://en.wikipedia.org/wiki/Rotor_machine" TargetMode="Externa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image" Target="../media/image81.jpeg"/><Relationship Id="rId5" Type="http://schemas.openxmlformats.org/officeDocument/2006/relationships/hyperlink" Target="http://en.wikipedia.org/wiki/Bletchley_Park" TargetMode="External"/><Relationship Id="rId10" Type="http://schemas.openxmlformats.org/officeDocument/2006/relationships/hyperlink" Target="https://en.wikipedia.org/wiki/World_War_II" TargetMode="External"/><Relationship Id="rId4" Type="http://schemas.openxmlformats.org/officeDocument/2006/relationships/hyperlink" Target="http://en.wikipedia.org/wiki/Cryptographer" TargetMode="External"/><Relationship Id="rId9" Type="http://schemas.openxmlformats.org/officeDocument/2006/relationships/hyperlink" Target="https://en.wikipedia.org/wiki/German_Army_(Wehrmacht)"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www.youtube.com/watch?v=Iw4g6H7alvo&#8203;" TargetMode="External"/><Relationship Id="rId3" Type="http://schemas.openxmlformats.org/officeDocument/2006/relationships/notesSlide" Target="../notesSlides/notesSlide8.xml"/><Relationship Id="rId7" Type="http://schemas.openxmlformats.org/officeDocument/2006/relationships/hyperlink" Target="http://www.youtube.com/watch?v=dbZiUe6guxc&#8203;" TargetMode="External"/><Relationship Id="rId12" Type="http://schemas.openxmlformats.org/officeDocument/2006/relationships/hyperlink" Target="https://www.youtube.com/watch?v=Q08jA2vVXfQ" TargetMode="External"/><Relationship Id="rId2" Type="http://schemas.openxmlformats.org/officeDocument/2006/relationships/slideLayout" Target="../slideLayouts/slideLayout14.xml"/><Relationship Id="rId1" Type="http://schemas.openxmlformats.org/officeDocument/2006/relationships/themeOverride" Target="../theme/themeOverride7.xml"/><Relationship Id="rId6" Type="http://schemas.openxmlformats.org/officeDocument/2006/relationships/hyperlink" Target="http://www.youtube.com/watch?v=wXB-V_Keiu8&#8203;" TargetMode="External"/><Relationship Id="rId11" Type="http://schemas.openxmlformats.org/officeDocument/2006/relationships/hyperlink" Target="https://www.youtube.com/watch?v=4yGPm1U7U6s" TargetMode="External"/><Relationship Id="rId5" Type="http://schemas.openxmlformats.org/officeDocument/2006/relationships/hyperlink" Target="http://www.youtube.com/watch?v=Fxv3JoS1uY8&#8203;" TargetMode="External"/><Relationship Id="rId10" Type="http://schemas.openxmlformats.org/officeDocument/2006/relationships/hyperlink" Target="http://www.youtube.com/watch?v=MbQUvu2LN6o&#8203;" TargetMode="External"/><Relationship Id="rId4" Type="http://schemas.openxmlformats.org/officeDocument/2006/relationships/hyperlink" Target="https://www.youtube.com/watch?v=GdqbLmdKgw4" TargetMode="External"/><Relationship Id="rId9" Type="http://schemas.openxmlformats.org/officeDocument/2006/relationships/hyperlink" Target="http://www.youtube.com/watch?v=5vN_7NJ4qYA&#8203;"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DA04C7C-FE8B-4C2F-BF2E-CBD501A02DFD}"/>
              </a:ext>
            </a:extLst>
          </p:cNvPr>
          <p:cNvPicPr>
            <a:picLocks noChangeAspect="1"/>
          </p:cNvPicPr>
          <p:nvPr/>
        </p:nvPicPr>
        <p:blipFill>
          <a:blip r:embed="rId3">
            <a:alphaModFix amt="20000"/>
          </a:blip>
          <a:stretch>
            <a:fillRect/>
          </a:stretch>
        </p:blipFill>
        <p:spPr>
          <a:xfrm>
            <a:off x="-297939" y="-7286"/>
            <a:ext cx="12191979" cy="6857987"/>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3" y="1267733"/>
            <a:ext cx="9576263" cy="4307951"/>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01253F3E-E6E8-4DEE-A6F6-D6A88FD391E3}"/>
              </a:ext>
            </a:extLst>
          </p:cNvPr>
          <p:cNvSpPr>
            <a:spLocks noGrp="1"/>
          </p:cNvSpPr>
          <p:nvPr>
            <p:ph type="ctrTitle"/>
          </p:nvPr>
        </p:nvSpPr>
        <p:spPr>
          <a:xfrm>
            <a:off x="1646702" y="1571104"/>
            <a:ext cx="8652939" cy="2461504"/>
          </a:xfrm>
        </p:spPr>
        <p:txBody>
          <a:bodyPr>
            <a:normAutofit/>
          </a:bodyPr>
          <a:lstStyle/>
          <a:p>
            <a:r>
              <a:rPr lang="en-US" sz="4800">
                <a:solidFill>
                  <a:schemeClr val="tx1"/>
                </a:solidFill>
                <a:latin typeface="Arial"/>
                <a:cs typeface="Arial"/>
              </a:rPr>
              <a:t>Introduction to HW Security &amp; Trust</a:t>
            </a:r>
          </a:p>
        </p:txBody>
      </p:sp>
      <p:sp>
        <p:nvSpPr>
          <p:cNvPr id="3" name="Subtitle 2">
            <a:extLst>
              <a:ext uri="{FF2B5EF4-FFF2-40B4-BE49-F238E27FC236}">
                <a16:creationId xmlns:a16="http://schemas.microsoft.com/office/drawing/2014/main" id="{1C954176-1A2D-47B9-B195-FB21407C0471}"/>
              </a:ext>
            </a:extLst>
          </p:cNvPr>
          <p:cNvSpPr>
            <a:spLocks noGrp="1"/>
          </p:cNvSpPr>
          <p:nvPr>
            <p:ph type="subTitle" idx="1"/>
          </p:nvPr>
        </p:nvSpPr>
        <p:spPr>
          <a:xfrm>
            <a:off x="1768400" y="5916496"/>
            <a:ext cx="8655200" cy="600692"/>
          </a:xfrm>
        </p:spPr>
        <p:txBody>
          <a:bodyPr vert="horz" lIns="91440" tIns="45720" rIns="91440" bIns="45720" rtlCol="0" anchor="t">
            <a:normAutofit fontScale="70000" lnSpcReduction="20000"/>
          </a:bodyPr>
          <a:lstStyle/>
          <a:p>
            <a:pPr>
              <a:spcAft>
                <a:spcPts val="600"/>
              </a:spcAft>
            </a:pPr>
            <a:r>
              <a:rPr lang="en-US" sz="2400" dirty="0">
                <a:solidFill>
                  <a:schemeClr val="tx1"/>
                </a:solidFill>
              </a:rPr>
              <a:t>Fall 2023</a:t>
            </a:r>
          </a:p>
          <a:p>
            <a:pPr>
              <a:spcAft>
                <a:spcPts val="600"/>
              </a:spcAft>
            </a:pPr>
            <a:r>
              <a:rPr lang="en-US" sz="2400" dirty="0">
                <a:solidFill>
                  <a:schemeClr val="tx1"/>
                </a:solidFill>
              </a:rPr>
              <a:t>University of Florida</a:t>
            </a:r>
            <a:endParaRPr lang="ru-RU" sz="2400" dirty="0">
              <a:solidFill>
                <a:schemeClr val="tx1"/>
              </a:solidFill>
            </a:endParaRP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1"/>
          </a:xfrm>
          <a:prstGeom prst="rect">
            <a:avLst/>
          </a:prstGeom>
          <a:noFill/>
          <a:ln w="9525" cap="sq" cmpd="sng" algn="ctr">
            <a:solidFill>
              <a:schemeClr val="tx1">
                <a:lumMod val="75000"/>
                <a:lumOff val="25000"/>
                <a:alpha val="80000"/>
              </a:schemeClr>
            </a:solidFill>
            <a:prstDash val="solid"/>
            <a:miter lim="800000"/>
          </a:ln>
          <a:effectLst/>
        </p:spPr>
      </p:sp>
      <p:sp>
        <p:nvSpPr>
          <p:cNvPr id="10" name="Subtitle 2">
            <a:extLst>
              <a:ext uri="{FF2B5EF4-FFF2-40B4-BE49-F238E27FC236}">
                <a16:creationId xmlns:a16="http://schemas.microsoft.com/office/drawing/2014/main" id="{5B25928C-CB8D-4750-BC0E-625C834F6A65}"/>
              </a:ext>
            </a:extLst>
          </p:cNvPr>
          <p:cNvSpPr txBox="1">
            <a:spLocks/>
          </p:cNvSpPr>
          <p:nvPr/>
        </p:nvSpPr>
        <p:spPr>
          <a:xfrm>
            <a:off x="1644441" y="3908786"/>
            <a:ext cx="8655200" cy="1065326"/>
          </a:xfrm>
          <a:prstGeom prst="rect">
            <a:avLst/>
          </a:prstGeom>
        </p:spPr>
        <p:txBody>
          <a:bodyPr vert="horz" lIns="91440" tIns="45720" rIns="91440" bIns="45720" rtlCol="0" anchor="t">
            <a:noAutofit/>
          </a:bodyPr>
          <a:lstStyle>
            <a:lvl1pPr marL="0" indent="0" algn="ctr" defTabSz="914377" rtl="0" eaLnBrk="1" latinLnBrk="0" hangingPunct="1">
              <a:lnSpc>
                <a:spcPct val="100000"/>
              </a:lnSpc>
              <a:spcBef>
                <a:spcPts val="0"/>
              </a:spcBef>
              <a:spcAft>
                <a:spcPts val="0"/>
              </a:spcAft>
              <a:buClr>
                <a:schemeClr val="tx1">
                  <a:lumMod val="85000"/>
                  <a:lumOff val="15000"/>
                </a:schemeClr>
              </a:buClr>
              <a:buFont typeface="Garamond" pitchFamily="18" charset="0"/>
              <a:buNone/>
              <a:defRPr sz="1800" kern="1200" spc="80" baseline="0">
                <a:solidFill>
                  <a:schemeClr val="tx1">
                    <a:lumMod val="95000"/>
                    <a:lumOff val="5000"/>
                  </a:schemeClr>
                </a:solidFill>
                <a:latin typeface="+mn-lt"/>
                <a:ea typeface="+mn-ea"/>
                <a:cs typeface="+mn-cs"/>
              </a:defRPr>
            </a:lvl1pPr>
            <a:lvl2pPr marL="457189"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2pPr>
            <a:lvl3pPr marL="914377"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3pPr>
            <a:lvl4pPr marL="1371566"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4pPr>
            <a:lvl5pPr marL="1828754"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5pPr>
            <a:lvl6pPr marL="2285943"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6pPr>
            <a:lvl7pPr marL="2743131"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7pPr>
            <a:lvl8pPr marL="3200320"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8pPr>
            <a:lvl9pPr marL="3657509" indent="0" algn="ctr" defTabSz="914377" rtl="0" eaLnBrk="1" latinLnBrk="0" hangingPunct="1">
              <a:lnSpc>
                <a:spcPct val="100000"/>
              </a:lnSpc>
              <a:spcBef>
                <a:spcPts val="500"/>
              </a:spcBef>
              <a:buClr>
                <a:schemeClr val="tx1">
                  <a:lumMod val="85000"/>
                  <a:lumOff val="15000"/>
                </a:schemeClr>
              </a:buClr>
              <a:buFont typeface="Garamond" pitchFamily="18" charset="0"/>
              <a:buNone/>
              <a:defRPr sz="1600" kern="1200">
                <a:solidFill>
                  <a:schemeClr val="tx1"/>
                </a:solidFill>
                <a:latin typeface="+mn-lt"/>
                <a:ea typeface="+mn-ea"/>
                <a:cs typeface="+mn-cs"/>
              </a:defRPr>
            </a:lvl9pPr>
          </a:lstStyle>
          <a:p>
            <a:pPr>
              <a:spcAft>
                <a:spcPts val="600"/>
              </a:spcAft>
            </a:pPr>
            <a:r>
              <a:rPr lang="en-US" sz="3600" dirty="0">
                <a:solidFill>
                  <a:schemeClr val="tx1"/>
                </a:solidFill>
                <a:ea typeface="+mn-lt"/>
                <a:cs typeface="+mn-lt"/>
              </a:rPr>
              <a:t>Dr. Farimah </a:t>
            </a:r>
            <a:r>
              <a:rPr lang="en-US" sz="3600" dirty="0" err="1">
                <a:solidFill>
                  <a:schemeClr val="tx1"/>
                </a:solidFill>
                <a:ea typeface="+mn-lt"/>
                <a:cs typeface="+mn-lt"/>
              </a:rPr>
              <a:t>Farahmandi</a:t>
            </a:r>
            <a:endParaRPr lang="en-US" sz="3600" dirty="0">
              <a:solidFill>
                <a:schemeClr val="tx1"/>
              </a:solidFill>
              <a:ea typeface="+mn-lt"/>
              <a:cs typeface="+mn-lt"/>
            </a:endParaRPr>
          </a:p>
        </p:txBody>
      </p:sp>
    </p:spTree>
    <p:extLst>
      <p:ext uri="{BB962C8B-B14F-4D97-AF65-F5344CB8AC3E}">
        <p14:creationId xmlns:p14="http://schemas.microsoft.com/office/powerpoint/2010/main" val="317353540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sz="3000" b="1" dirty="0"/>
              <a:t>Software Tools Needed for Projects and HWs</a:t>
            </a:r>
          </a:p>
        </p:txBody>
      </p:sp>
      <p:sp>
        <p:nvSpPr>
          <p:cNvPr id="10244" name="Rectangle 3"/>
          <p:cNvSpPr>
            <a:spLocks noGrp="1" noChangeArrowheads="1"/>
          </p:cNvSpPr>
          <p:nvPr>
            <p:ph idx="1"/>
          </p:nvPr>
        </p:nvSpPr>
        <p:spPr/>
        <p:txBody>
          <a:bodyPr/>
          <a:lstStyle/>
          <a:p>
            <a:pPr eaLnBrk="1" hangingPunct="1"/>
            <a:r>
              <a:rPr lang="en-US" sz="2800" dirty="0"/>
              <a:t>PC or Mac or Linux Platforms are OK.</a:t>
            </a:r>
          </a:p>
          <a:p>
            <a:pPr eaLnBrk="1" hangingPunct="1"/>
            <a:r>
              <a:rPr lang="en-US" sz="2800" dirty="0"/>
              <a:t>Statistical analysis of the attacks</a:t>
            </a:r>
          </a:p>
          <a:p>
            <a:pPr lvl="1" eaLnBrk="1" hangingPunct="1"/>
            <a:r>
              <a:rPr lang="en-US" sz="2400" dirty="0"/>
              <a:t>R statistical computing package (more info later)</a:t>
            </a:r>
          </a:p>
          <a:p>
            <a:pPr marL="344487" lvl="1" indent="0" eaLnBrk="1" hangingPunct="1">
              <a:buNone/>
            </a:pPr>
            <a:endParaRPr lang="en-US" sz="2400" dirty="0"/>
          </a:p>
          <a:p>
            <a:pPr eaLnBrk="1" hangingPunct="1"/>
            <a:r>
              <a:rPr lang="en-US" sz="2800" dirty="0"/>
              <a:t>Verilog/VHDL Tools:</a:t>
            </a:r>
          </a:p>
          <a:p>
            <a:pPr lvl="1" eaLnBrk="1" hangingPunct="1"/>
            <a:r>
              <a:rPr lang="en-US" sz="2400" dirty="0"/>
              <a:t>Synopsys / Xilinx design flow</a:t>
            </a:r>
          </a:p>
          <a:p>
            <a:pPr marL="344487" lvl="1" indent="0" eaLnBrk="1" hangingPunct="1">
              <a:buNone/>
            </a:pPr>
            <a:endParaRPr lang="en-US" sz="2400" dirty="0"/>
          </a:p>
          <a:p>
            <a:pPr eaLnBrk="1" hangingPunct="1"/>
            <a:r>
              <a:rPr lang="en-US" sz="2800" dirty="0"/>
              <a:t>Projects Involving FPGA Development Board</a:t>
            </a:r>
          </a:p>
          <a:p>
            <a:pPr lvl="1" eaLnBrk="1" hangingPunct="1"/>
            <a:r>
              <a:rPr lang="en-US" sz="2400" dirty="0"/>
              <a:t>Xilinx </a:t>
            </a:r>
            <a:r>
              <a:rPr lang="en-US" sz="2400" dirty="0" err="1"/>
              <a:t>Vivado</a:t>
            </a:r>
            <a:r>
              <a:rPr lang="en-US" sz="2400" dirty="0"/>
              <a:t> Synthesis tools (student edition would suffice) </a:t>
            </a:r>
          </a:p>
          <a:p>
            <a:pPr lvl="1" eaLnBrk="1" hangingPunct="1"/>
            <a:endParaRPr lang="en-US" sz="2400" dirty="0"/>
          </a:p>
          <a:p>
            <a:pPr lvl="1" eaLnBrk="1" hangingPunct="1"/>
            <a:endParaRPr lang="en-US" sz="2400" dirty="0"/>
          </a:p>
          <a:p>
            <a:pPr eaLnBrk="1" hangingPunct="1"/>
            <a:endParaRPr lang="en-US" sz="2800" dirty="0"/>
          </a:p>
        </p:txBody>
      </p:sp>
      <p:sp>
        <p:nvSpPr>
          <p:cNvPr id="5" name="Slide Number Placeholder 5"/>
          <p:cNvSpPr>
            <a:spLocks noGrp="1"/>
          </p:cNvSpPr>
          <p:nvPr>
            <p:ph type="sldNum" sz="quarter" idx="12"/>
          </p:nvPr>
        </p:nvSpPr>
        <p:spPr/>
        <p:txBody>
          <a:bodyPr/>
          <a:lstStyle/>
          <a:p>
            <a:pPr>
              <a:defRPr/>
            </a:pPr>
            <a:fld id="{F97C8423-3050-4A52-A944-462B0E514471}" type="slidenum">
              <a:rPr lang="en-US"/>
              <a:pPr>
                <a:defRPr/>
              </a:pPr>
              <a:t>10</a:t>
            </a:fld>
            <a:endParaRPr lang="en-US"/>
          </a:p>
        </p:txBody>
      </p:sp>
    </p:spTree>
    <p:extLst>
      <p:ext uri="{BB962C8B-B14F-4D97-AF65-F5344CB8AC3E}">
        <p14:creationId xmlns:p14="http://schemas.microsoft.com/office/powerpoint/2010/main" val="2816942258"/>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normAutofit fontScale="90000"/>
          </a:bodyPr>
          <a:lstStyle/>
          <a:p>
            <a:pPr eaLnBrk="1" hangingPunct="1"/>
            <a:r>
              <a:rPr lang="en-US" sz="3600" b="1" dirty="0"/>
              <a:t>Course Outline</a:t>
            </a:r>
          </a:p>
        </p:txBody>
      </p:sp>
      <p:sp>
        <p:nvSpPr>
          <p:cNvPr id="11268" name="Rectangle 3"/>
          <p:cNvSpPr>
            <a:spLocks noGrp="1" noChangeArrowheads="1"/>
          </p:cNvSpPr>
          <p:nvPr>
            <p:ph idx="1"/>
          </p:nvPr>
        </p:nvSpPr>
        <p:spPr>
          <a:xfrm>
            <a:off x="443349" y="1154444"/>
            <a:ext cx="11638973" cy="5238179"/>
          </a:xfrm>
        </p:spPr>
        <p:txBody>
          <a:bodyPr vert="horz" lIns="91440" tIns="45720" rIns="91440" bIns="45720" rtlCol="0" anchor="t">
            <a:noAutofit/>
          </a:bodyPr>
          <a:lstStyle/>
          <a:p>
            <a:pPr marL="463550" indent="-463550" eaLnBrk="1" hangingPunct="1">
              <a:spcBef>
                <a:spcPts val="200"/>
              </a:spcBef>
              <a:buFont typeface="Times New Roman" pitchFamily="18" charset="0"/>
              <a:buAutoNum type="arabicPeriod"/>
            </a:pPr>
            <a:r>
              <a:rPr lang="en-US" sz="1800" dirty="0">
                <a:latin typeface="Arial"/>
                <a:cs typeface="Arial"/>
              </a:rPr>
              <a:t>Introduction to Hardware Security &amp; Trust</a:t>
            </a:r>
            <a:endParaRPr lang="en-US" sz="1800"/>
          </a:p>
          <a:p>
            <a:pPr marL="463550" indent="-463550" eaLnBrk="1" hangingPunct="1">
              <a:spcBef>
                <a:spcPts val="200"/>
              </a:spcBef>
              <a:buFont typeface="Times New Roman" pitchFamily="18" charset="0"/>
              <a:buAutoNum type="arabicPeriod"/>
            </a:pPr>
            <a:r>
              <a:rPr lang="en-US" sz="1800" dirty="0">
                <a:latin typeface="Arial"/>
                <a:cs typeface="Arial"/>
              </a:rPr>
              <a:t>Introduction to Cryptography</a:t>
            </a:r>
          </a:p>
          <a:p>
            <a:pPr marL="463550" indent="-463550" eaLnBrk="1" hangingPunct="1">
              <a:spcBef>
                <a:spcPts val="200"/>
              </a:spcBef>
              <a:buFont typeface="Times New Roman" pitchFamily="18" charset="0"/>
              <a:buAutoNum type="arabicPeriod"/>
            </a:pPr>
            <a:r>
              <a:rPr lang="en-US" sz="1800" dirty="0">
                <a:latin typeface="Arial"/>
                <a:cs typeface="Arial"/>
              </a:rPr>
              <a:t>Basics of VLSI Design and Test</a:t>
            </a:r>
          </a:p>
          <a:p>
            <a:pPr marL="463550" indent="-463550" eaLnBrk="1" hangingPunct="1">
              <a:spcBef>
                <a:spcPts val="200"/>
              </a:spcBef>
              <a:buFont typeface="Times New Roman" pitchFamily="18" charset="0"/>
              <a:buAutoNum type="arabicPeriod"/>
            </a:pPr>
            <a:r>
              <a:rPr lang="en-US" sz="1800" dirty="0">
                <a:latin typeface="Arial"/>
                <a:cs typeface="Arial"/>
              </a:rPr>
              <a:t>Security Based on Physically </a:t>
            </a:r>
            <a:r>
              <a:rPr lang="en-US" sz="1800" err="1">
                <a:latin typeface="Arial"/>
                <a:cs typeface="Arial"/>
              </a:rPr>
              <a:t>Unclonability</a:t>
            </a:r>
            <a:r>
              <a:rPr lang="en-US" sz="1800" dirty="0">
                <a:latin typeface="Arial"/>
                <a:cs typeface="Arial"/>
              </a:rPr>
              <a:t> and Disorder</a:t>
            </a:r>
          </a:p>
          <a:p>
            <a:pPr marL="463550" indent="-463550" eaLnBrk="1" hangingPunct="1">
              <a:spcBef>
                <a:spcPts val="200"/>
              </a:spcBef>
              <a:buFont typeface="Times New Roman" pitchFamily="18" charset="0"/>
              <a:buAutoNum type="arabicPeriod"/>
            </a:pPr>
            <a:r>
              <a:rPr lang="en-US" sz="1800" dirty="0">
                <a:latin typeface="Arial"/>
                <a:cs typeface="Arial"/>
              </a:rPr>
              <a:t>Hardware Metering</a:t>
            </a:r>
          </a:p>
          <a:p>
            <a:pPr marL="463550" indent="-463550" eaLnBrk="1" hangingPunct="1">
              <a:spcBef>
                <a:spcPts val="200"/>
              </a:spcBef>
              <a:buFont typeface="Times New Roman" pitchFamily="18" charset="0"/>
              <a:buAutoNum type="arabicPeriod"/>
            </a:pPr>
            <a:r>
              <a:rPr lang="en-US" sz="1800" dirty="0">
                <a:latin typeface="Arial"/>
                <a:cs typeface="Arial"/>
              </a:rPr>
              <a:t>Watermarking of HW IPs</a:t>
            </a:r>
          </a:p>
          <a:p>
            <a:pPr marL="463550" indent="-463550" eaLnBrk="1" hangingPunct="1">
              <a:spcBef>
                <a:spcPts val="200"/>
              </a:spcBef>
              <a:buFont typeface="Times New Roman" pitchFamily="18" charset="0"/>
              <a:buAutoNum type="arabicPeriod"/>
            </a:pPr>
            <a:r>
              <a:rPr lang="en-US" sz="1800" dirty="0">
                <a:latin typeface="Arial"/>
                <a:cs typeface="Arial"/>
              </a:rPr>
              <a:t>Physical Attacks and Tamper resistance</a:t>
            </a:r>
          </a:p>
          <a:p>
            <a:pPr marL="463550" indent="-463550" eaLnBrk="1" hangingPunct="1">
              <a:spcBef>
                <a:spcPts val="200"/>
              </a:spcBef>
              <a:buFont typeface="Times New Roman" pitchFamily="18" charset="0"/>
              <a:buAutoNum type="arabicPeriod"/>
            </a:pPr>
            <a:r>
              <a:rPr lang="en-US" sz="1800" dirty="0">
                <a:latin typeface="Arial"/>
                <a:cs typeface="Arial"/>
              </a:rPr>
              <a:t>Side Channel Attacks and Countermeasures, Countermeasures for Embedded Microcontrollers</a:t>
            </a:r>
          </a:p>
          <a:p>
            <a:pPr marL="463550" indent="-463550" eaLnBrk="1" hangingPunct="1">
              <a:spcBef>
                <a:spcPts val="200"/>
              </a:spcBef>
              <a:buFont typeface="Times New Roman" pitchFamily="18" charset="0"/>
              <a:buAutoNum type="arabicPeriod"/>
            </a:pPr>
            <a:r>
              <a:rPr lang="en-US" sz="1800" dirty="0">
                <a:latin typeface="Arial"/>
                <a:cs typeface="Arial"/>
              </a:rPr>
              <a:t>Fault Injection Attacks</a:t>
            </a:r>
          </a:p>
          <a:p>
            <a:pPr marL="463550" indent="-463550" eaLnBrk="1" hangingPunct="1">
              <a:spcBef>
                <a:spcPts val="200"/>
              </a:spcBef>
              <a:buFont typeface="Times New Roman" pitchFamily="18" charset="0"/>
              <a:buAutoNum type="arabicPeriod"/>
            </a:pPr>
            <a:r>
              <a:rPr lang="en-US" sz="1800" dirty="0">
                <a:latin typeface="Arial"/>
                <a:cs typeface="Arial"/>
              </a:rPr>
              <a:t>Trusted Design in FPGAs</a:t>
            </a:r>
          </a:p>
          <a:p>
            <a:pPr marL="463550" indent="-463550" eaLnBrk="1" hangingPunct="1">
              <a:spcBef>
                <a:spcPts val="200"/>
              </a:spcBef>
              <a:buFont typeface="Times New Roman" pitchFamily="18" charset="0"/>
              <a:buAutoNum type="arabicPeriod"/>
            </a:pPr>
            <a:r>
              <a:rPr lang="en-US" sz="1800" dirty="0">
                <a:latin typeface="Arial"/>
                <a:cs typeface="Arial"/>
              </a:rPr>
              <a:t>Security in Embedded Systems</a:t>
            </a:r>
          </a:p>
          <a:p>
            <a:pPr marL="463550" indent="-463550" eaLnBrk="1" hangingPunct="1">
              <a:spcBef>
                <a:spcPts val="200"/>
              </a:spcBef>
              <a:buFont typeface="Times New Roman" pitchFamily="18" charset="0"/>
              <a:buAutoNum type="arabicPeriod"/>
            </a:pPr>
            <a:r>
              <a:rPr lang="en-US" sz="1800" dirty="0">
                <a:latin typeface="Arial"/>
                <a:cs typeface="Arial"/>
              </a:rPr>
              <a:t>Security for RFID Tags</a:t>
            </a:r>
          </a:p>
          <a:p>
            <a:pPr marL="463550" indent="-463550" eaLnBrk="1" hangingPunct="1">
              <a:spcBef>
                <a:spcPts val="200"/>
              </a:spcBef>
              <a:buFont typeface="Times New Roman" pitchFamily="18" charset="0"/>
              <a:buAutoNum type="arabicPeriod"/>
            </a:pPr>
            <a:r>
              <a:rPr lang="en-US" sz="1800" dirty="0">
                <a:latin typeface="Arial"/>
                <a:cs typeface="Arial"/>
              </a:rPr>
              <a:t>Hardware Trojans: IC Trust (Taxonomy and Detection)</a:t>
            </a:r>
          </a:p>
          <a:p>
            <a:pPr marL="463550" indent="-463550" eaLnBrk="1" hangingPunct="1">
              <a:spcBef>
                <a:spcPts val="200"/>
              </a:spcBef>
              <a:buFont typeface="Times New Roman" pitchFamily="18" charset="0"/>
              <a:buAutoNum type="arabicPeriod"/>
            </a:pPr>
            <a:r>
              <a:rPr lang="en-US" sz="1800" dirty="0">
                <a:latin typeface="Arial"/>
                <a:cs typeface="Arial"/>
              </a:rPr>
              <a:t>Hardware Trojans: IP Trust (Detection)</a:t>
            </a:r>
          </a:p>
          <a:p>
            <a:pPr marL="463550" indent="-463550" eaLnBrk="1" hangingPunct="1">
              <a:spcBef>
                <a:spcPts val="200"/>
              </a:spcBef>
              <a:buFont typeface="Times New Roman" pitchFamily="18" charset="0"/>
              <a:buAutoNum type="arabicPeriod"/>
            </a:pPr>
            <a:r>
              <a:rPr lang="en-US" sz="1800" dirty="0">
                <a:latin typeface="Arial"/>
                <a:cs typeface="Arial"/>
              </a:rPr>
              <a:t>Design for Hardware Trust</a:t>
            </a:r>
          </a:p>
          <a:p>
            <a:pPr marL="463550" indent="-463550" eaLnBrk="1" hangingPunct="1">
              <a:spcBef>
                <a:spcPts val="200"/>
              </a:spcBef>
              <a:buFont typeface="Times New Roman" pitchFamily="18" charset="0"/>
              <a:buAutoNum type="arabicPeriod"/>
            </a:pPr>
            <a:r>
              <a:rPr lang="en-US" sz="1800" dirty="0">
                <a:latin typeface="Arial"/>
                <a:cs typeface="Arial"/>
              </a:rPr>
              <a:t>Protecting against Scan-based Side Channel Attacks</a:t>
            </a:r>
          </a:p>
          <a:p>
            <a:pPr marL="463550" indent="-463550" eaLnBrk="1" hangingPunct="1">
              <a:spcBef>
                <a:spcPts val="200"/>
              </a:spcBef>
              <a:buFont typeface="Times New Roman" pitchFamily="18" charset="0"/>
              <a:buAutoNum type="arabicPeriod"/>
            </a:pPr>
            <a:r>
              <a:rPr lang="en-US" sz="1800" dirty="0">
                <a:latin typeface="Arial"/>
                <a:cs typeface="Arial"/>
              </a:rPr>
              <a:t>Secure JTAG</a:t>
            </a:r>
          </a:p>
          <a:p>
            <a:pPr marL="463550" indent="-463550" eaLnBrk="1" hangingPunct="1">
              <a:spcBef>
                <a:spcPts val="200"/>
              </a:spcBef>
              <a:buFont typeface="Times New Roman" pitchFamily="18" charset="0"/>
              <a:buAutoNum type="arabicPeriod"/>
            </a:pPr>
            <a:r>
              <a:rPr lang="en-US" sz="1800" dirty="0">
                <a:latin typeface="Arial"/>
                <a:cs typeface="Arial"/>
              </a:rPr>
              <a:t>Counterfeit Detection and Avoidance</a:t>
            </a:r>
          </a:p>
        </p:txBody>
      </p:sp>
      <p:sp>
        <p:nvSpPr>
          <p:cNvPr id="5" name="Slide Number Placeholder 5"/>
          <p:cNvSpPr>
            <a:spLocks noGrp="1"/>
          </p:cNvSpPr>
          <p:nvPr>
            <p:ph type="sldNum" sz="quarter" idx="12"/>
          </p:nvPr>
        </p:nvSpPr>
        <p:spPr/>
        <p:txBody>
          <a:bodyPr/>
          <a:lstStyle/>
          <a:p>
            <a:pPr>
              <a:defRPr/>
            </a:pPr>
            <a:fld id="{EDE02491-001E-4307-BC46-17694604E96F}" type="slidenum">
              <a:rPr lang="en-US"/>
              <a:pPr>
                <a:defRPr/>
              </a:pPr>
              <a:t>11</a:t>
            </a:fld>
            <a:endParaRPr lang="en-US"/>
          </a:p>
        </p:txBody>
      </p:sp>
    </p:spTree>
    <p:extLst>
      <p:ext uri="{BB962C8B-B14F-4D97-AF65-F5344CB8AC3E}">
        <p14:creationId xmlns:p14="http://schemas.microsoft.com/office/powerpoint/2010/main" val="86402051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normAutofit fontScale="90000"/>
          </a:bodyPr>
          <a:lstStyle/>
          <a:p>
            <a:pPr eaLnBrk="1" hangingPunct="1"/>
            <a:r>
              <a:rPr lang="en-US" sz="3600" b="1" dirty="0"/>
              <a:t>NSF SFS Opportunity (New)</a:t>
            </a:r>
          </a:p>
        </p:txBody>
      </p:sp>
      <p:sp>
        <p:nvSpPr>
          <p:cNvPr id="37892" name="Rectangle 3"/>
          <p:cNvSpPr>
            <a:spLocks noGrp="1" noChangeArrowheads="1"/>
          </p:cNvSpPr>
          <p:nvPr>
            <p:ph idx="1"/>
          </p:nvPr>
        </p:nvSpPr>
        <p:spPr/>
        <p:txBody>
          <a:bodyPr vert="horz" lIns="91440" tIns="45720" rIns="91440" bIns="45720" rtlCol="0" anchor="t">
            <a:normAutofit/>
          </a:bodyPr>
          <a:lstStyle/>
          <a:p>
            <a:pPr marL="182245" indent="-182245"/>
            <a:r>
              <a:rPr lang="en-US" sz="2000" dirty="0">
                <a:latin typeface="Arial"/>
                <a:cs typeface="Arial"/>
              </a:rPr>
              <a:t>The National Science Foundation (NSF) has awarded the University of Florida funding for 17 </a:t>
            </a:r>
            <a:r>
              <a:rPr lang="en-US" sz="2000" err="1">
                <a:latin typeface="Arial"/>
                <a:cs typeface="Arial"/>
              </a:rPr>
              <a:t>CyberScholars</a:t>
            </a:r>
            <a:r>
              <a:rPr lang="en-US" sz="2000" dirty="0">
                <a:latin typeface="Arial"/>
                <a:cs typeface="Arial"/>
              </a:rPr>
              <a:t> for the period 2017-2022. </a:t>
            </a:r>
            <a:endParaRPr lang="en-US" sz="2000" dirty="0"/>
          </a:p>
          <a:p>
            <a:pPr marL="182245" indent="-182245" eaLnBrk="1" hangingPunct="1"/>
            <a:r>
              <a:rPr lang="en-US" sz="2000" dirty="0">
                <a:latin typeface="Arial"/>
                <a:cs typeface="Arial"/>
              </a:rPr>
              <a:t>Highly prestigious </a:t>
            </a:r>
            <a:r>
              <a:rPr lang="en-US" sz="2000" err="1">
                <a:latin typeface="Arial"/>
                <a:cs typeface="Arial"/>
              </a:rPr>
              <a:t>CyberCorps</a:t>
            </a:r>
            <a:r>
              <a:rPr lang="en-US" sz="2000" dirty="0">
                <a:latin typeface="Arial"/>
                <a:cs typeface="Arial"/>
              </a:rPr>
              <a:t>®: Scholarship For Service (SFS)</a:t>
            </a:r>
          </a:p>
          <a:p>
            <a:pPr marL="182245" indent="-182245" eaLnBrk="1" hangingPunct="1"/>
            <a:r>
              <a:rPr lang="en-US" sz="2000" dirty="0">
                <a:latin typeface="Arial"/>
                <a:cs typeface="Arial"/>
              </a:rPr>
              <a:t>The SFS program is offered by the NSF and co-sponsored by the Department of Homeland Security (DHS).</a:t>
            </a:r>
          </a:p>
          <a:p>
            <a:pPr marL="182245" indent="-182245" eaLnBrk="1" hangingPunct="1"/>
            <a:r>
              <a:rPr lang="en-US" sz="2000" dirty="0">
                <a:latin typeface="Arial"/>
                <a:cs typeface="Arial"/>
              </a:rPr>
              <a:t>Scholarship recipients shall pursue academic programs in: Cybersecurity with emphasis on hardware and systems security (HSS)</a:t>
            </a:r>
          </a:p>
          <a:p>
            <a:pPr marL="182245" indent="-182245"/>
            <a:r>
              <a:rPr lang="en-US" sz="2000">
                <a:latin typeface="Arial"/>
                <a:cs typeface="Arial"/>
              </a:rPr>
              <a:t>Domestic students are eligible to apply</a:t>
            </a:r>
            <a:endParaRPr lang="en-US" sz="2000" dirty="0">
              <a:latin typeface="Arial"/>
              <a:cs typeface="Arial"/>
            </a:endParaRPr>
          </a:p>
          <a:p>
            <a:pPr marL="182245" indent="-182245"/>
            <a:r>
              <a:rPr lang="en-US" sz="2000">
                <a:latin typeface="Arial"/>
                <a:cs typeface="Arial"/>
              </a:rPr>
              <a:t>The program will fund the final: </a:t>
            </a:r>
            <a:endParaRPr lang="en-US" sz="2000"/>
          </a:p>
          <a:p>
            <a:pPr marL="456565" lvl="1" indent="-182245">
              <a:spcBef>
                <a:spcPts val="0"/>
              </a:spcBef>
              <a:buClr>
                <a:schemeClr val="tx1"/>
              </a:buClr>
              <a:buFont typeface="Arial" panose="020B0604020202020204" pitchFamily="34" charset="0"/>
              <a:buChar char="•"/>
            </a:pPr>
            <a:r>
              <a:rPr lang="en-US" sz="1800" dirty="0">
                <a:latin typeface="Arial"/>
                <a:cs typeface="Arial"/>
              </a:rPr>
              <a:t>Two years of a master's-level program</a:t>
            </a:r>
          </a:p>
          <a:p>
            <a:pPr marL="456565" lvl="1" indent="-182245">
              <a:spcBef>
                <a:spcPts val="0"/>
              </a:spcBef>
              <a:buClr>
                <a:schemeClr val="tx1"/>
              </a:buClr>
              <a:buFont typeface="Arial" panose="020B0604020202020204" pitchFamily="34" charset="0"/>
              <a:buChar char="•"/>
            </a:pPr>
            <a:r>
              <a:rPr lang="en-US" sz="1800" dirty="0">
                <a:latin typeface="Arial"/>
                <a:cs typeface="Arial"/>
              </a:rPr>
              <a:t>Two-Three years of study for the bachelor's degree</a:t>
            </a:r>
          </a:p>
          <a:p>
            <a:pPr marL="456565" lvl="1" indent="-182245">
              <a:spcBef>
                <a:spcPts val="0"/>
              </a:spcBef>
              <a:buClr>
                <a:schemeClr val="tx1"/>
              </a:buClr>
              <a:buFont typeface="Arial" panose="020B0604020202020204" pitchFamily="34" charset="0"/>
              <a:buChar char="•"/>
            </a:pPr>
            <a:r>
              <a:rPr lang="en-US" sz="1800" dirty="0">
                <a:latin typeface="Arial"/>
                <a:cs typeface="Arial"/>
              </a:rPr>
              <a:t>Three years of research-based doctoral-level study</a:t>
            </a:r>
          </a:p>
          <a:p>
            <a:pPr marL="0" indent="0" eaLnBrk="1" hangingPunct="1">
              <a:buNone/>
            </a:pPr>
            <a:endParaRPr lang="en-US" sz="2000" dirty="0"/>
          </a:p>
          <a:p>
            <a:pPr marL="182245" indent="-182245" eaLnBrk="1" hangingPunct="1"/>
            <a:endParaRPr lang="en-US" sz="2000" dirty="0"/>
          </a:p>
        </p:txBody>
      </p:sp>
      <p:sp>
        <p:nvSpPr>
          <p:cNvPr id="6" name="Slide Number Placeholder 5"/>
          <p:cNvSpPr>
            <a:spLocks noGrp="1"/>
          </p:cNvSpPr>
          <p:nvPr>
            <p:ph type="sldNum" sz="quarter" idx="12"/>
          </p:nvPr>
        </p:nvSpPr>
        <p:spPr/>
        <p:txBody>
          <a:bodyPr/>
          <a:lstStyle/>
          <a:p>
            <a:pPr>
              <a:defRPr/>
            </a:pPr>
            <a:fld id="{519C02A3-7378-466B-B67D-095D221BA3DE}" type="slidenum">
              <a:rPr lang="en-US"/>
              <a:pPr>
                <a:defRPr/>
              </a:pPr>
              <a:t>12</a:t>
            </a:fld>
            <a:endParaRPr lang="en-US"/>
          </a:p>
        </p:txBody>
      </p:sp>
    </p:spTree>
    <p:extLst>
      <p:ext uri="{BB962C8B-B14F-4D97-AF65-F5344CB8AC3E}">
        <p14:creationId xmlns:p14="http://schemas.microsoft.com/office/powerpoint/2010/main" val="111340718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NSF SFS Opportunity (New)</a:t>
            </a:r>
          </a:p>
        </p:txBody>
      </p:sp>
      <p:sp>
        <p:nvSpPr>
          <p:cNvPr id="5" name="Slide Number Placeholder 4"/>
          <p:cNvSpPr>
            <a:spLocks noGrp="1"/>
          </p:cNvSpPr>
          <p:nvPr>
            <p:ph type="sldNum" sz="quarter" idx="12"/>
          </p:nvPr>
        </p:nvSpPr>
        <p:spPr/>
        <p:txBody>
          <a:bodyPr/>
          <a:lstStyle/>
          <a:p>
            <a:pPr>
              <a:defRPr/>
            </a:pPr>
            <a:fld id="{1BBE6601-1B3A-4CDC-80FD-EC28332B4FAB}" type="slidenum">
              <a:rPr lang="en-US" altLang="en-US" smtClean="0"/>
              <a:pPr>
                <a:defRPr/>
              </a:pPr>
              <a:t>13</a:t>
            </a:fld>
            <a:endParaRPr lang="en-US" altLang="en-US" dirty="0"/>
          </a:p>
        </p:txBody>
      </p:sp>
      <p:sp>
        <p:nvSpPr>
          <p:cNvPr id="6" name="Rectangle 5"/>
          <p:cNvSpPr/>
          <p:nvPr/>
        </p:nvSpPr>
        <p:spPr>
          <a:xfrm>
            <a:off x="443349" y="1473789"/>
            <a:ext cx="10933471" cy="4721805"/>
          </a:xfrm>
          <a:prstGeom prst="rect">
            <a:avLst/>
          </a:prstGeom>
        </p:spPr>
        <p:txBody>
          <a:bodyPr wrap="square" lIns="91440" tIns="45720" rIns="91440" bIns="45720" anchor="t">
            <a:spAutoFit/>
          </a:bodyPr>
          <a:lstStyle/>
          <a:p>
            <a:pPr>
              <a:spcBef>
                <a:spcPts val="400"/>
              </a:spcBef>
              <a:spcAft>
                <a:spcPts val="300"/>
              </a:spcAft>
            </a:pPr>
            <a:r>
              <a:rPr lang="en-US" sz="2000" b="1" dirty="0"/>
              <a:t>Program Benefits</a:t>
            </a:r>
            <a:endParaRPr lang="en-US" sz="2000" b="1">
              <a:cs typeface="Arial"/>
            </a:endParaRPr>
          </a:p>
          <a:p>
            <a:pPr lvl="1">
              <a:spcBef>
                <a:spcPts val="400"/>
              </a:spcBef>
              <a:spcAft>
                <a:spcPts val="300"/>
              </a:spcAft>
              <a:buFont typeface="Arial" panose="020B0604020202020204" pitchFamily="34" charset="0"/>
              <a:buChar char="•"/>
            </a:pPr>
            <a:r>
              <a:rPr lang="en-US" sz="2000" dirty="0"/>
              <a:t> Stipend: $22,500 per year for undergraduate students; $34,000 per year for master's degree students and $34,000 per year for doctoral students.</a:t>
            </a:r>
            <a:endParaRPr lang="en-US" sz="2000" dirty="0">
              <a:cs typeface="Arial"/>
            </a:endParaRPr>
          </a:p>
          <a:p>
            <a:pPr lvl="1">
              <a:spcBef>
                <a:spcPts val="400"/>
              </a:spcBef>
              <a:spcAft>
                <a:spcPts val="300"/>
              </a:spcAft>
              <a:buFont typeface="Arial" panose="020B0604020202020204" pitchFamily="34" charset="0"/>
              <a:buChar char="•"/>
            </a:pPr>
            <a:r>
              <a:rPr lang="en-US" sz="2000" dirty="0"/>
              <a:t> Full tuition and education related fees.</a:t>
            </a:r>
            <a:endParaRPr lang="en-US" sz="2000" dirty="0">
              <a:cs typeface="Arial"/>
            </a:endParaRPr>
          </a:p>
          <a:p>
            <a:pPr lvl="1">
              <a:spcBef>
                <a:spcPts val="400"/>
              </a:spcBef>
              <a:spcAft>
                <a:spcPts val="300"/>
              </a:spcAft>
              <a:buFont typeface="Arial" panose="020B0604020202020204" pitchFamily="34" charset="0"/>
              <a:buChar char="•"/>
            </a:pPr>
            <a:r>
              <a:rPr lang="en-US" sz="2000" dirty="0"/>
              <a:t> Health insurance reimbursement (up to $3000 per year).</a:t>
            </a:r>
            <a:endParaRPr lang="en-US" sz="2000" dirty="0">
              <a:cs typeface="Arial"/>
            </a:endParaRPr>
          </a:p>
          <a:p>
            <a:pPr lvl="1">
              <a:spcBef>
                <a:spcPts val="400"/>
              </a:spcBef>
              <a:spcAft>
                <a:spcPts val="300"/>
              </a:spcAft>
              <a:buFont typeface="Arial" panose="020B0604020202020204" pitchFamily="34" charset="0"/>
              <a:buChar char="•"/>
            </a:pPr>
            <a:r>
              <a:rPr lang="en-US" sz="2000" dirty="0"/>
              <a:t> Professional development allowance (travel, professional certification etc. (up to $4000 per year) and a book allowance (up to $2,000 per year).</a:t>
            </a:r>
            <a:endParaRPr lang="en-US" sz="2000" dirty="0">
              <a:cs typeface="Arial"/>
            </a:endParaRPr>
          </a:p>
          <a:p>
            <a:pPr lvl="1">
              <a:spcBef>
                <a:spcPts val="400"/>
              </a:spcBef>
              <a:spcAft>
                <a:spcPts val="300"/>
              </a:spcAft>
              <a:buFont typeface="Arial" panose="020B0604020202020204" pitchFamily="34" charset="0"/>
              <a:buChar char="•"/>
            </a:pPr>
            <a:r>
              <a:rPr lang="en-US" sz="2000" dirty="0"/>
              <a:t> Government summer internships and job opportunities with the world’s leading security organization.</a:t>
            </a:r>
            <a:endParaRPr lang="en-US" sz="2000">
              <a:cs typeface="Arial"/>
            </a:endParaRPr>
          </a:p>
          <a:p>
            <a:pPr>
              <a:spcBef>
                <a:spcPts val="400"/>
              </a:spcBef>
              <a:spcAft>
                <a:spcPts val="300"/>
              </a:spcAft>
              <a:buFont typeface="Arial" panose="020B0604020202020204" pitchFamily="34" charset="0"/>
              <a:buChar char="•"/>
            </a:pPr>
            <a:r>
              <a:rPr lang="en-US" sz="2000" dirty="0"/>
              <a:t> Focused on Cybersecurity Education, the </a:t>
            </a:r>
            <a:r>
              <a:rPr lang="en-US" sz="2000" dirty="0">
                <a:hlinkClick r:id="rId3"/>
              </a:rPr>
              <a:t>Scholarship For Service</a:t>
            </a:r>
            <a:r>
              <a:rPr lang="en-US" sz="2000" dirty="0"/>
              <a:t> program gives students scholarship funds in exchange for service in the federal government for a period equivalent to the length of their scholarship (up to three years).</a:t>
            </a:r>
            <a:endParaRPr lang="en-US" sz="2000">
              <a:cs typeface="Arial"/>
            </a:endParaRPr>
          </a:p>
          <a:p>
            <a:pPr>
              <a:spcBef>
                <a:spcPts val="400"/>
              </a:spcBef>
              <a:spcAft>
                <a:spcPts val="300"/>
              </a:spcAft>
              <a:buFont typeface="Arial" panose="020B0604020202020204" pitchFamily="34" charset="0"/>
              <a:buChar char="•"/>
            </a:pPr>
            <a:r>
              <a:rPr lang="en-US" sz="2000" dirty="0"/>
              <a:t> Visit </a:t>
            </a:r>
            <a:r>
              <a:rPr lang="en-US" sz="2000" dirty="0">
                <a:hlinkClick r:id="rId4"/>
              </a:rPr>
              <a:t>https://www.sfs.opm.gov/</a:t>
            </a:r>
            <a:r>
              <a:rPr lang="en-US" sz="2000" dirty="0"/>
              <a:t> for more information</a:t>
            </a:r>
            <a:endParaRPr lang="en-US" sz="2400" dirty="0">
              <a:cs typeface="Arial"/>
            </a:endParaRPr>
          </a:p>
        </p:txBody>
      </p:sp>
    </p:spTree>
    <p:extLst>
      <p:ext uri="{BB962C8B-B14F-4D97-AF65-F5344CB8AC3E}">
        <p14:creationId xmlns:p14="http://schemas.microsoft.com/office/powerpoint/2010/main" val="230095857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sz="3000" b="1" kern="1200" cap="none" spc="0" baseline="0" dirty="0">
                <a:effectLst/>
                <a:latin typeface="Arial" panose="020B0604020202020204" pitchFamily="34" charset="0"/>
                <a:ea typeface="+mn-ea"/>
                <a:cs typeface="Arial" panose="020B0604020202020204" pitchFamily="34" charset="0"/>
              </a:rPr>
              <a:t>Hardware Security</a:t>
            </a:r>
          </a:p>
        </p:txBody>
      </p:sp>
      <p:sp>
        <p:nvSpPr>
          <p:cNvPr id="5" name="Content Placeholder 4">
            <a:extLst>
              <a:ext uri="{FF2B5EF4-FFF2-40B4-BE49-F238E27FC236}">
                <a16:creationId xmlns:a16="http://schemas.microsoft.com/office/drawing/2014/main" id="{E7D06C82-FF36-9CDD-6B24-1D5BBCFCFB9C}"/>
              </a:ext>
            </a:extLst>
          </p:cNvPr>
          <p:cNvSpPr>
            <a:spLocks noGrp="1"/>
          </p:cNvSpPr>
          <p:nvPr>
            <p:ph idx="1"/>
          </p:nvPr>
        </p:nvSpPr>
        <p:spPr/>
        <p:txBody>
          <a:bodyPr vert="horz" lIns="91440" tIns="45720" rIns="91440" bIns="45720" rtlCol="0" anchor="t">
            <a:normAutofit/>
          </a:bodyPr>
          <a:lstStyle/>
          <a:p>
            <a:pPr marL="182245" indent="-182245" algn="ctr">
              <a:lnSpc>
                <a:spcPct val="200000"/>
              </a:lnSpc>
              <a:buNone/>
            </a:pPr>
            <a:r>
              <a:rPr lang="en-US" b="1" i="1">
                <a:latin typeface="Arial"/>
                <a:cs typeface="Arial"/>
              </a:rPr>
              <a:t>Cybersecurity experts have traditionally assumed that the hardware underlying information systems is secure and trusted. </a:t>
            </a:r>
            <a:endParaRPr lang="en-US">
              <a:latin typeface="Arial"/>
              <a:cs typeface="Arial"/>
            </a:endParaRPr>
          </a:p>
          <a:p>
            <a:pPr marL="182245" indent="-182245" algn="ctr">
              <a:lnSpc>
                <a:spcPct val="200000"/>
              </a:lnSpc>
              <a:buNone/>
            </a:pPr>
            <a:r>
              <a:rPr lang="en-US" b="1" i="1">
                <a:latin typeface="Arial"/>
                <a:cs typeface="Arial"/>
              </a:rPr>
              <a:t>However, such </a:t>
            </a:r>
            <a:r>
              <a:rPr lang="en-US" b="1" i="1" dirty="0">
                <a:latin typeface="Arial"/>
                <a:cs typeface="Arial"/>
              </a:rPr>
              <a:t>assumption is no longer true. </a:t>
            </a:r>
            <a:endParaRPr lang="en-US">
              <a:latin typeface="Arial"/>
              <a:cs typeface="Arial"/>
            </a:endParaRPr>
          </a:p>
          <a:p>
            <a:pPr marL="0" indent="0">
              <a:buNone/>
            </a:pPr>
            <a:endParaRPr lang="en-US" dirty="0"/>
          </a:p>
        </p:txBody>
      </p:sp>
      <p:sp>
        <p:nvSpPr>
          <p:cNvPr id="3" name="Slide Number Placeholder 2">
            <a:extLst>
              <a:ext uri="{FF2B5EF4-FFF2-40B4-BE49-F238E27FC236}">
                <a16:creationId xmlns:a16="http://schemas.microsoft.com/office/drawing/2014/main" id="{CC7A4E69-55C1-99C6-5B3B-20A457080C5B}"/>
              </a:ext>
            </a:extLst>
          </p:cNvPr>
          <p:cNvSpPr>
            <a:spLocks noGrp="1"/>
          </p:cNvSpPr>
          <p:nvPr>
            <p:ph type="sldNum" sz="quarter" idx="12"/>
          </p:nvPr>
        </p:nvSpPr>
        <p:spPr/>
        <p:txBody>
          <a:bodyPr/>
          <a:lstStyle/>
          <a:p>
            <a:fld id="{34B7E4EF-A1BD-40F4-AB7B-04F084DD991D}" type="slidenum">
              <a:rPr lang="en-US" smtClean="0"/>
              <a:t>14</a:t>
            </a:fld>
            <a:endParaRPr lang="en-US" dirty="0"/>
          </a:p>
        </p:txBody>
      </p:sp>
    </p:spTree>
    <p:extLst>
      <p:ext uri="{BB962C8B-B14F-4D97-AF65-F5344CB8AC3E}">
        <p14:creationId xmlns:p14="http://schemas.microsoft.com/office/powerpoint/2010/main" val="315570057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037171-1383-98E6-04BF-A64C9A5A725E}"/>
              </a:ext>
            </a:extLst>
          </p:cNvPr>
          <p:cNvSpPr>
            <a:spLocks noGrp="1"/>
          </p:cNvSpPr>
          <p:nvPr>
            <p:ph type="title"/>
          </p:nvPr>
        </p:nvSpPr>
        <p:spPr/>
        <p:txBody>
          <a:bodyPr>
            <a:normAutofit fontScale="90000"/>
          </a:bodyPr>
          <a:lstStyle/>
          <a:p>
            <a:r>
              <a:rPr lang="en-US" sz="3300" b="1" dirty="0"/>
              <a:t>What is Hardware?</a:t>
            </a:r>
          </a:p>
        </p:txBody>
      </p:sp>
      <p:sp>
        <p:nvSpPr>
          <p:cNvPr id="169987" name="Rectangle 3"/>
          <p:cNvSpPr>
            <a:spLocks noGrp="1" noChangeArrowheads="1"/>
          </p:cNvSpPr>
          <p:nvPr>
            <p:ph idx="1"/>
          </p:nvPr>
        </p:nvSpPr>
        <p:spPr/>
        <p:txBody>
          <a:bodyPr>
            <a:normAutofit/>
          </a:bodyPr>
          <a:lstStyle/>
          <a:p>
            <a:pPr algn="ctr">
              <a:buFont typeface="Wingdings" charset="0"/>
              <a:buNone/>
            </a:pPr>
            <a:r>
              <a:rPr lang="en-US" sz="3000" b="1" dirty="0">
                <a:solidFill>
                  <a:srgbClr val="FF0000"/>
                </a:solidFill>
                <a:latin typeface="+mj-lt"/>
              </a:rPr>
              <a:t> </a:t>
            </a:r>
          </a:p>
        </p:txBody>
      </p:sp>
      <p:sp>
        <p:nvSpPr>
          <p:cNvPr id="7" name="Slide Number Placeholder 6">
            <a:extLst>
              <a:ext uri="{FF2B5EF4-FFF2-40B4-BE49-F238E27FC236}">
                <a16:creationId xmlns:a16="http://schemas.microsoft.com/office/drawing/2014/main" id="{82976D6E-6A84-F5BF-4EEE-3285594EA089}"/>
              </a:ext>
            </a:extLst>
          </p:cNvPr>
          <p:cNvSpPr>
            <a:spLocks noGrp="1"/>
          </p:cNvSpPr>
          <p:nvPr>
            <p:ph type="sldNum" sz="quarter" idx="12"/>
          </p:nvPr>
        </p:nvSpPr>
        <p:spPr/>
        <p:txBody>
          <a:bodyPr/>
          <a:lstStyle/>
          <a:p>
            <a:fld id="{34B7E4EF-A1BD-40F4-AB7B-04F084DD991D}" type="slidenum">
              <a:rPr lang="en-US" smtClean="0"/>
              <a:t>15</a:t>
            </a:fld>
            <a:endParaRPr lang="en-US" dirty="0"/>
          </a:p>
        </p:txBody>
      </p:sp>
      <p:pic>
        <p:nvPicPr>
          <p:cNvPr id="1026" name="Picture 2" descr="http://2we26u4fam7n16rz3a44uhbe1bq2.wpengine.netdna-cdn.com/wp-content/uploads/091115_0138_HowHackersV3.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667" r="34667"/>
          <a:stretch/>
        </p:blipFill>
        <p:spPr bwMode="auto">
          <a:xfrm>
            <a:off x="330423" y="1585478"/>
            <a:ext cx="1569801" cy="1507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d3nevzfk7ii3be.cloudfront.net/igi/usUtskhI5yvbGgIU.huge"/>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0526" t="3509" r="10526" b="2924"/>
          <a:stretch/>
        </p:blipFill>
        <p:spPr bwMode="auto">
          <a:xfrm>
            <a:off x="5210175" y="1442004"/>
            <a:ext cx="1981200" cy="17610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1/3: With everything else out of the ring, we're able to pull out the motherboard for its closeup."/>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1621" t="16216" r="25676" b="20721"/>
          <a:stretch/>
        </p:blipFill>
        <p:spPr bwMode="auto">
          <a:xfrm>
            <a:off x="2731488" y="1307056"/>
            <a:ext cx="2057400" cy="1846384"/>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a:off x="2135590" y="1761913"/>
            <a:ext cx="490882" cy="86466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dirty="0">
              <a:solidFill>
                <a:srgbClr val="FFFFFF"/>
              </a:solidFill>
              <a:latin typeface="Arial" charset="0"/>
              <a:ea typeface="ＭＳ Ｐゴシック" charset="0"/>
            </a:endParaRPr>
          </a:p>
        </p:txBody>
      </p:sp>
      <p:pic>
        <p:nvPicPr>
          <p:cNvPr id="1042" name="Picture 18" descr="https://d3nevzfk7ii3be.cloudfront.net/igi/nIki43qDsFUvvaTX.huge"/>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t="27326" r="13172" b="12876"/>
          <a:stretch/>
        </p:blipFill>
        <p:spPr bwMode="auto">
          <a:xfrm>
            <a:off x="1676401" y="3611098"/>
            <a:ext cx="2745434" cy="14180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s://d3nevzfk7ii3be.cloudfront.net/igi/kFywxSJ46GNKuMKT.huge"/>
          <p:cNvPicPr/>
          <p:nvPr/>
        </p:nvPicPr>
        <p:blipFill rotWithShape="1">
          <a:blip r:embed="rId7" cstate="email">
            <a:extLst>
              <a:ext uri="{28A0092B-C50C-407E-A947-70E740481C1C}">
                <a14:useLocalDpi xmlns:a14="http://schemas.microsoft.com/office/drawing/2010/main" val="0"/>
              </a:ext>
            </a:extLst>
          </a:blip>
          <a:srcRect l="737" t="20014" r="6447" b="39194"/>
          <a:stretch/>
        </p:blipFill>
        <p:spPr bwMode="auto">
          <a:xfrm>
            <a:off x="5558001" y="4019546"/>
            <a:ext cx="2766848" cy="1009650"/>
          </a:xfrm>
          <a:prstGeom prst="rect">
            <a:avLst/>
          </a:prstGeom>
          <a:noFill/>
          <a:ln>
            <a:noFill/>
          </a:ln>
          <a:extLst>
            <a:ext uri="{53640926-AAD7-44D8-BBD7-CCE9431645EC}">
              <a14:shadowObscured xmlns:a14="http://schemas.microsoft.com/office/drawing/2010/main"/>
            </a:ext>
          </a:extLst>
        </p:spPr>
      </p:pic>
      <p:sp>
        <p:nvSpPr>
          <p:cNvPr id="16" name="Right Arrow 15"/>
          <p:cNvSpPr/>
          <p:nvPr/>
        </p:nvSpPr>
        <p:spPr bwMode="auto">
          <a:xfrm>
            <a:off x="4921469" y="3781805"/>
            <a:ext cx="484133" cy="94735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a typeface="ＭＳ Ｐゴシック" charset="0"/>
            </a:endParaRPr>
          </a:p>
        </p:txBody>
      </p:sp>
      <p:grpSp>
        <p:nvGrpSpPr>
          <p:cNvPr id="8" name="Group 7"/>
          <p:cNvGrpSpPr/>
          <p:nvPr/>
        </p:nvGrpSpPr>
        <p:grpSpPr>
          <a:xfrm>
            <a:off x="8780196" y="3001250"/>
            <a:ext cx="1278205" cy="1016225"/>
            <a:chOff x="7598170" y="4292288"/>
            <a:chExt cx="1278205" cy="1313066"/>
          </a:xfrm>
        </p:grpSpPr>
        <p:pic>
          <p:nvPicPr>
            <p:cNvPr id="1046" name="Picture 22" descr="Apple A9 APL0898.jp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598170" y="4292288"/>
              <a:ext cx="1278205" cy="131306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733375" y="4723604"/>
              <a:ext cx="990600" cy="477214"/>
            </a:xfrm>
            <a:prstGeom prst="rect">
              <a:avLst/>
            </a:prstGeom>
            <a:solidFill>
              <a:srgbClr val="000000"/>
            </a:solidFill>
          </p:spPr>
          <p:txBody>
            <a:bodyPr wrap="square" rtlCol="0">
              <a:spAutoFit/>
            </a:bodyPr>
            <a:lstStyle/>
            <a:p>
              <a:pPr algn="ctr" eaLnBrk="0" hangingPunct="0"/>
              <a:r>
                <a:rPr lang="en-US" dirty="0">
                  <a:solidFill>
                    <a:srgbClr val="FFFFFF"/>
                  </a:solidFill>
                  <a:latin typeface="Arial" charset="0"/>
                  <a:ea typeface="ＭＳ Ｐゴシック" charset="0"/>
                </a:rPr>
                <a:t>SOC</a:t>
              </a:r>
            </a:p>
          </p:txBody>
        </p:sp>
      </p:grpSp>
      <p:sp>
        <p:nvSpPr>
          <p:cNvPr id="4" name="TextBox 3"/>
          <p:cNvSpPr txBox="1"/>
          <p:nvPr/>
        </p:nvSpPr>
        <p:spPr>
          <a:xfrm>
            <a:off x="1714499" y="5454203"/>
            <a:ext cx="8648700" cy="707886"/>
          </a:xfrm>
          <a:prstGeom prst="rect">
            <a:avLst/>
          </a:prstGeom>
          <a:noFill/>
        </p:spPr>
        <p:txBody>
          <a:bodyPr wrap="square" rtlCol="0">
            <a:spAutoFit/>
          </a:bodyPr>
          <a:lstStyle/>
          <a:p>
            <a:pPr marL="285750" indent="-285750" eaLnBrk="0" hangingPunct="0">
              <a:buFont typeface="Arial" panose="020B0604020202020204" pitchFamily="34" charset="0"/>
              <a:buChar char="•"/>
            </a:pPr>
            <a:r>
              <a:rPr lang="en-US" sz="2000" dirty="0">
                <a:latin typeface="Arial" charset="0"/>
                <a:ea typeface="ＭＳ Ｐゴシック" charset="0"/>
              </a:rPr>
              <a:t>Electronic System</a:t>
            </a:r>
          </a:p>
          <a:p>
            <a:pPr marL="285750" indent="-285750" eaLnBrk="0" hangingPunct="0">
              <a:buFont typeface="Arial" panose="020B0604020202020204" pitchFamily="34" charset="0"/>
              <a:buChar char="•"/>
            </a:pPr>
            <a:r>
              <a:rPr lang="en-US" sz="2000" dirty="0">
                <a:latin typeface="Arial" charset="0"/>
                <a:ea typeface="ＭＳ Ｐゴシック" charset="0"/>
              </a:rPr>
              <a:t>System Hardware – acts as the </a:t>
            </a:r>
            <a:r>
              <a:rPr lang="en-US" sz="2000" b="1" i="1" dirty="0">
                <a:latin typeface="Arial" charset="0"/>
                <a:ea typeface="ＭＳ Ｐゴシック" charset="0"/>
              </a:rPr>
              <a:t>“root-of-trust”</a:t>
            </a:r>
            <a:r>
              <a:rPr lang="en-US" sz="2000" dirty="0">
                <a:latin typeface="Arial" charset="0"/>
                <a:ea typeface="ＭＳ Ｐゴシック" charset="0"/>
              </a:rPr>
              <a:t>: PCB → IC (</a:t>
            </a:r>
            <a:r>
              <a:rPr lang="en-US" sz="2000" dirty="0" err="1">
                <a:latin typeface="Arial" charset="0"/>
                <a:ea typeface="ＭＳ Ｐゴシック" charset="0"/>
              </a:rPr>
              <a:t>SoC</a:t>
            </a:r>
            <a:r>
              <a:rPr lang="en-US" sz="2000" dirty="0">
                <a:latin typeface="Arial" charset="0"/>
                <a:ea typeface="ＭＳ Ｐゴシック" charset="0"/>
              </a:rPr>
              <a:t> | µP)</a:t>
            </a:r>
          </a:p>
        </p:txBody>
      </p:sp>
      <p:sp>
        <p:nvSpPr>
          <p:cNvPr id="5" name="Line Callout 1 (Border and Accent Bar) 4"/>
          <p:cNvSpPr/>
          <p:nvPr/>
        </p:nvSpPr>
        <p:spPr bwMode="auto">
          <a:xfrm>
            <a:off x="7777016" y="1233551"/>
            <a:ext cx="1600201" cy="874077"/>
          </a:xfrm>
          <a:prstGeom prst="accentBorderCallout1">
            <a:avLst>
              <a:gd name="adj1" fmla="val 18750"/>
              <a:gd name="adj2" fmla="val -8333"/>
              <a:gd name="adj3" fmla="val 130034"/>
              <a:gd name="adj4" fmla="val -74147"/>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a typeface="ＭＳ Ｐゴシック" charset="0"/>
            </a:endParaRPr>
          </a:p>
        </p:txBody>
      </p:sp>
      <p:grpSp>
        <p:nvGrpSpPr>
          <p:cNvPr id="26" name="Group 25"/>
          <p:cNvGrpSpPr/>
          <p:nvPr/>
        </p:nvGrpSpPr>
        <p:grpSpPr>
          <a:xfrm>
            <a:off x="7821262" y="1340181"/>
            <a:ext cx="1430604" cy="673731"/>
            <a:chOff x="6963156" y="2514600"/>
            <a:chExt cx="1981200" cy="1219200"/>
          </a:xfrm>
        </p:grpSpPr>
        <p:pic>
          <p:nvPicPr>
            <p:cNvPr id="27" name="Picture 26" descr="http://www.mouser.com/images/texasinstruments/lrg/TI_FC_CSP_423.jpg"/>
            <p:cNvPicPr>
              <a:picLocks noChangeAspect="1" noChangeArrowheads="1"/>
            </p:cNvPicPr>
            <p:nvPr/>
          </p:nvPicPr>
          <p:blipFill rotWithShape="1">
            <a:blip r:embed="rId9" cstate="email">
              <a:extLst>
                <a:ext uri="{28A0092B-C50C-407E-A947-70E740481C1C}">
                  <a14:useLocalDpi xmlns:a14="http://schemas.microsoft.com/office/drawing/2010/main" val="0"/>
                </a:ext>
              </a:extLst>
            </a:blip>
            <a:srcRect l="9600" t="23149" r="7199" b="25652"/>
            <a:stretch/>
          </p:blipFill>
          <p:spPr bwMode="auto">
            <a:xfrm>
              <a:off x="6963156" y="2514600"/>
              <a:ext cx="1981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19"/>
            <p:cNvSpPr txBox="1"/>
            <p:nvPr/>
          </p:nvSpPr>
          <p:spPr>
            <a:xfrm rot="1158591">
              <a:off x="7244034" y="2911800"/>
              <a:ext cx="1013705" cy="487822"/>
            </a:xfrm>
            <a:prstGeom prst="rect">
              <a:avLst/>
            </a:prstGeom>
            <a:solidFill>
              <a:srgbClr val="000000"/>
            </a:solidFill>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r>
                <a:rPr lang="en-US" dirty="0">
                  <a:solidFill>
                    <a:srgbClr val="FFFFFF"/>
                  </a:solidFill>
                </a:rPr>
                <a:t>µP</a:t>
              </a:r>
            </a:p>
          </p:txBody>
        </p:sp>
      </p:grpSp>
      <p:sp>
        <p:nvSpPr>
          <p:cNvPr id="29" name="Line Callout 1 (Border and Accent Bar) 28"/>
          <p:cNvSpPr/>
          <p:nvPr/>
        </p:nvSpPr>
        <p:spPr bwMode="auto">
          <a:xfrm>
            <a:off x="8610600" y="2895074"/>
            <a:ext cx="1600200" cy="1214979"/>
          </a:xfrm>
          <a:prstGeom prst="accentBorderCallout1">
            <a:avLst>
              <a:gd name="adj1" fmla="val 18750"/>
              <a:gd name="adj2" fmla="val -8333"/>
              <a:gd name="adj3" fmla="val 126240"/>
              <a:gd name="adj4" fmla="val -117616"/>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1102698766"/>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4" grpId="0"/>
      <p:bldP spid="5"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Arial"/>
                <a:cs typeface="Arial"/>
              </a:rPr>
              <a:t>Example Attack</a:t>
            </a:r>
          </a:p>
        </p:txBody>
      </p:sp>
      <p:sp>
        <p:nvSpPr>
          <p:cNvPr id="8" name="Content Placeholder 7">
            <a:extLst>
              <a:ext uri="{FF2B5EF4-FFF2-40B4-BE49-F238E27FC236}">
                <a16:creationId xmlns:a16="http://schemas.microsoft.com/office/drawing/2014/main" id="{A29A2A80-BB0C-935C-2FD9-E6E1A67C8482}"/>
              </a:ext>
            </a:extLst>
          </p:cNvPr>
          <p:cNvSpPr>
            <a:spLocks noGrp="1"/>
          </p:cNvSpPr>
          <p:nvPr>
            <p:ph idx="1"/>
          </p:nvPr>
        </p:nvSpPr>
        <p:spPr>
          <a:xfrm>
            <a:off x="443349" y="1259219"/>
            <a:ext cx="5649778" cy="4650417"/>
          </a:xfrm>
        </p:spPr>
        <p:txBody>
          <a:bodyPr vert="horz" lIns="91440" tIns="45720" rIns="91440" bIns="45720" rtlCol="0" anchor="t">
            <a:normAutofit/>
          </a:bodyPr>
          <a:lstStyle/>
          <a:p>
            <a:pPr marL="0" indent="0">
              <a:buNone/>
            </a:pPr>
            <a:r>
              <a:rPr lang="en-US" sz="2200" dirty="0">
                <a:latin typeface="Arial"/>
                <a:cs typeface="Arial"/>
              </a:rPr>
              <a:t>Roy </a:t>
            </a:r>
            <a:r>
              <a:rPr lang="en-US" sz="2200" dirty="0" err="1">
                <a:latin typeface="Arial"/>
                <a:cs typeface="Arial"/>
              </a:rPr>
              <a:t>Zoppoth</a:t>
            </a:r>
            <a:r>
              <a:rPr lang="en-US" sz="2200" dirty="0">
                <a:latin typeface="Arial"/>
                <a:cs typeface="Arial"/>
              </a:rPr>
              <a:t> stands over a Xerox 914 copy machine, the world's first, which was used in soviet embassies all over the world. The machine was so complex that the CIA used a tiny camera designed by </a:t>
            </a:r>
            <a:r>
              <a:rPr lang="en-US" sz="2200" dirty="0" err="1">
                <a:latin typeface="Arial"/>
                <a:cs typeface="Arial"/>
              </a:rPr>
              <a:t>Zoppoth</a:t>
            </a:r>
            <a:r>
              <a:rPr lang="en-US" sz="2200" dirty="0">
                <a:latin typeface="Arial"/>
                <a:cs typeface="Arial"/>
              </a:rPr>
              <a:t> to capture documents copied on the machine by the soviets and retrieved them using a "Xerox repairman" right under the eyes of soviet security. </a:t>
            </a:r>
            <a:endParaRPr lang="en-US" dirty="0">
              <a:latin typeface="Arial"/>
              <a:cs typeface="Arial"/>
            </a:endParaRPr>
          </a:p>
        </p:txBody>
      </p:sp>
      <p:sp>
        <p:nvSpPr>
          <p:cNvPr id="7" name="Slide Number Placeholder 6">
            <a:extLst>
              <a:ext uri="{FF2B5EF4-FFF2-40B4-BE49-F238E27FC236}">
                <a16:creationId xmlns:a16="http://schemas.microsoft.com/office/drawing/2014/main" id="{4A77FD9B-3D84-60A0-AFE2-AB70AFD5A8F3}"/>
              </a:ext>
            </a:extLst>
          </p:cNvPr>
          <p:cNvSpPr>
            <a:spLocks noGrp="1"/>
          </p:cNvSpPr>
          <p:nvPr>
            <p:ph type="sldNum" sz="quarter" idx="12"/>
          </p:nvPr>
        </p:nvSpPr>
        <p:spPr/>
        <p:txBody>
          <a:bodyPr/>
          <a:lstStyle/>
          <a:p>
            <a:fld id="{34B7E4EF-A1BD-40F4-AB7B-04F084DD991D}" type="slidenum">
              <a:rPr lang="en-US" smtClean="0"/>
              <a:t>16</a:t>
            </a:fld>
            <a:endParaRPr lang="en-US" dirty="0"/>
          </a:p>
        </p:txBody>
      </p:sp>
      <p:sp>
        <p:nvSpPr>
          <p:cNvPr id="11" name="Rectangle 4"/>
          <p:cNvSpPr>
            <a:spLocks noChangeArrowheads="1"/>
          </p:cNvSpPr>
          <p:nvPr/>
        </p:nvSpPr>
        <p:spPr bwMode="auto">
          <a:xfrm>
            <a:off x="1752600" y="914400"/>
            <a:ext cx="8686800" cy="5181600"/>
          </a:xfrm>
          <a:prstGeom prst="rect">
            <a:avLst/>
          </a:prstGeom>
          <a:noFill/>
          <a:ln w="9525">
            <a:noFill/>
            <a:miter lim="800000"/>
            <a:headEnd/>
            <a:tailEnd/>
          </a:ln>
        </p:spPr>
        <p:txBody>
          <a:bodyPr lIns="90483" tIns="44448" rIns="90483" bIns="44448"/>
          <a:lstStyle/>
          <a:p>
            <a:pPr>
              <a:spcBef>
                <a:spcPts val="600"/>
              </a:spcBef>
              <a:tabLst>
                <a:tab pos="465114" algn="l"/>
                <a:tab pos="973088" algn="l"/>
              </a:tabLst>
            </a:pPr>
            <a:endParaRPr lang="en-US" sz="2400" dirty="0"/>
          </a:p>
        </p:txBody>
      </p:sp>
      <p:pic>
        <p:nvPicPr>
          <p:cNvPr id="4" name="Picture 3"/>
          <p:cNvPicPr>
            <a:picLocks noChangeAspect="1"/>
          </p:cNvPicPr>
          <p:nvPr/>
        </p:nvPicPr>
        <p:blipFill>
          <a:blip r:embed="rId3"/>
          <a:stretch>
            <a:fillRect/>
          </a:stretch>
        </p:blipFill>
        <p:spPr>
          <a:xfrm>
            <a:off x="6314986" y="1162837"/>
            <a:ext cx="4141533" cy="4058702"/>
          </a:xfrm>
          <a:prstGeom prst="rect">
            <a:avLst/>
          </a:prstGeom>
        </p:spPr>
      </p:pic>
      <p:sp>
        <p:nvSpPr>
          <p:cNvPr id="5" name="Rectangle 4"/>
          <p:cNvSpPr/>
          <p:nvPr/>
        </p:nvSpPr>
        <p:spPr>
          <a:xfrm>
            <a:off x="701298" y="1615122"/>
            <a:ext cx="5430082" cy="742028"/>
          </a:xfrm>
          <a:prstGeom prst="rect">
            <a:avLst/>
          </a:prstGeom>
        </p:spPr>
        <p:txBody>
          <a:bodyPr wrap="square" lIns="64291" tIns="32146" rIns="64291" bIns="32146" anchor="t">
            <a:spAutoFit/>
          </a:bodyPr>
          <a:lstStyle/>
          <a:p>
            <a:endParaRPr lang="en-US" sz="2200" dirty="0">
              <a:cs typeface="Arial"/>
            </a:endParaRPr>
          </a:p>
          <a:p>
            <a:endParaRPr lang="en-US" sz="2200" dirty="0"/>
          </a:p>
        </p:txBody>
      </p:sp>
      <p:sp>
        <p:nvSpPr>
          <p:cNvPr id="6" name="Rectangle 5"/>
          <p:cNvSpPr/>
          <p:nvPr/>
        </p:nvSpPr>
        <p:spPr>
          <a:xfrm>
            <a:off x="6314986" y="5414952"/>
            <a:ext cx="4141533" cy="218808"/>
          </a:xfrm>
          <a:prstGeom prst="rect">
            <a:avLst/>
          </a:prstGeom>
        </p:spPr>
        <p:txBody>
          <a:bodyPr wrap="square" lIns="64291" tIns="32146" rIns="64291" bIns="32146">
            <a:spAutoFit/>
          </a:bodyPr>
          <a:lstStyle/>
          <a:p>
            <a:pPr algn="ctr"/>
            <a:r>
              <a:rPr lang="en-US" sz="1000" dirty="0"/>
              <a:t>Photo from edit international courtesy of Roy </a:t>
            </a:r>
            <a:r>
              <a:rPr lang="en-US" sz="1000" dirty="0" err="1"/>
              <a:t>Zoppoth</a:t>
            </a:r>
            <a:r>
              <a:rPr lang="en-US" sz="1000" dirty="0"/>
              <a:t> </a:t>
            </a:r>
          </a:p>
        </p:txBody>
      </p:sp>
    </p:spTree>
    <p:extLst>
      <p:ext uri="{BB962C8B-B14F-4D97-AF65-F5344CB8AC3E}">
        <p14:creationId xmlns:p14="http://schemas.microsoft.com/office/powerpoint/2010/main" val="3297790916"/>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wrap="square" anchor="t">
            <a:normAutofit fontScale="90000"/>
          </a:bodyPr>
          <a:lstStyle/>
          <a:p>
            <a:pPr eaLnBrk="1" hangingPunct="1"/>
            <a:r>
              <a:rPr lang="en-US" b="1" dirty="0"/>
              <a:t>Motivation – HW Security</a:t>
            </a:r>
          </a:p>
        </p:txBody>
      </p:sp>
      <p:sp>
        <p:nvSpPr>
          <p:cNvPr id="13316" name="Rectangle 3"/>
          <p:cNvSpPr>
            <a:spLocks noGrp="1" noChangeArrowheads="1"/>
          </p:cNvSpPr>
          <p:nvPr>
            <p:ph idx="1"/>
          </p:nvPr>
        </p:nvSpPr>
        <p:spPr/>
        <p:txBody>
          <a:bodyPr wrap="square" anchor="t">
            <a:normAutofit/>
          </a:bodyPr>
          <a:lstStyle/>
          <a:p>
            <a:pPr eaLnBrk="1" hangingPunct="1">
              <a:lnSpc>
                <a:spcPct val="90000"/>
              </a:lnSpc>
            </a:pPr>
            <a:r>
              <a:rPr lang="en-US" sz="2800" b="1" dirty="0"/>
              <a:t>HW security is becoming increasingly important</a:t>
            </a:r>
            <a:endParaRPr lang="en-US" sz="2800" dirty="0"/>
          </a:p>
          <a:p>
            <a:pPr lvl="1" eaLnBrk="1" hangingPunct="1">
              <a:lnSpc>
                <a:spcPct val="90000"/>
              </a:lnSpc>
            </a:pPr>
            <a:r>
              <a:rPr lang="en-US" sz="2400" dirty="0"/>
              <a:t>Hardware security sneaks into PCs, Robert </a:t>
            </a:r>
            <a:r>
              <a:rPr lang="en-US" sz="2400" dirty="0" err="1"/>
              <a:t>Lemos</a:t>
            </a:r>
            <a:r>
              <a:rPr lang="en-US" sz="2400" dirty="0"/>
              <a:t>, CNET News.com,  3/16/05</a:t>
            </a:r>
          </a:p>
          <a:p>
            <a:pPr lvl="1" eaLnBrk="1" hangingPunct="1">
              <a:lnSpc>
                <a:spcPct val="90000"/>
              </a:lnSpc>
            </a:pPr>
            <a:r>
              <a:rPr lang="en-US" sz="2400" dirty="0"/>
              <a:t>Microsoft reveals hardware security plans, concerns remain, Robert </a:t>
            </a:r>
            <a:r>
              <a:rPr lang="en-US" sz="2400" dirty="0" err="1"/>
              <a:t>Lemos</a:t>
            </a:r>
            <a:r>
              <a:rPr lang="en-US" sz="2400" dirty="0"/>
              <a:t>, </a:t>
            </a:r>
            <a:r>
              <a:rPr lang="en-US" sz="2400" dirty="0" err="1"/>
              <a:t>SecurityFocus</a:t>
            </a:r>
            <a:r>
              <a:rPr lang="en-US" sz="2400" dirty="0"/>
              <a:t> 04/26/05</a:t>
            </a:r>
          </a:p>
          <a:p>
            <a:pPr lvl="1" eaLnBrk="1" hangingPunct="1">
              <a:lnSpc>
                <a:spcPct val="90000"/>
              </a:lnSpc>
            </a:pPr>
            <a:r>
              <a:rPr lang="en-US" sz="2400" dirty="0"/>
              <a:t>Princeton Professor Finds No Hardware Security In E-Voting Machine, </a:t>
            </a:r>
            <a:r>
              <a:rPr lang="en-US" sz="2400" dirty="0" err="1"/>
              <a:t>Antone</a:t>
            </a:r>
            <a:r>
              <a:rPr lang="en-US" sz="2400" dirty="0"/>
              <a:t> Gonsalves, InformationWeek </a:t>
            </a:r>
            <a:br>
              <a:rPr lang="en-US" sz="2400" dirty="0"/>
            </a:br>
            <a:r>
              <a:rPr lang="en-US" sz="2400" dirty="0"/>
              <a:t>02/16/07 </a:t>
            </a:r>
          </a:p>
          <a:p>
            <a:pPr lvl="1" eaLnBrk="1" hangingPunct="1">
              <a:lnSpc>
                <a:spcPct val="90000"/>
              </a:lnSpc>
            </a:pPr>
            <a:r>
              <a:rPr lang="en-US" sz="2400" dirty="0"/>
              <a:t>Secure Chips for Gadgets Set to Soar, John P. Mello Jr. </a:t>
            </a:r>
            <a:r>
              <a:rPr lang="en-US" sz="2400" dirty="0" err="1"/>
              <a:t>TechNewsWorld</a:t>
            </a:r>
            <a:r>
              <a:rPr lang="en-US" sz="2400" dirty="0"/>
              <a:t>, 05/16/07</a:t>
            </a:r>
          </a:p>
          <a:p>
            <a:pPr lvl="1" eaLnBrk="1" hangingPunct="1">
              <a:lnSpc>
                <a:spcPct val="90000"/>
              </a:lnSpc>
            </a:pPr>
            <a:r>
              <a:rPr lang="en-US" sz="2400" dirty="0"/>
              <a:t>Army requires security hardware for all PCs, Cheryl Gerber, FCW.com, 7/31/2006 </a:t>
            </a:r>
          </a:p>
          <a:p>
            <a:pPr lvl="1" eaLnBrk="1" hangingPunct="1">
              <a:lnSpc>
                <a:spcPct val="90000"/>
              </a:lnSpc>
            </a:pPr>
            <a:r>
              <a:rPr lang="en-US" sz="2400" dirty="0">
                <a:solidFill>
                  <a:srgbClr val="FF0000"/>
                </a:solidFill>
              </a:rPr>
              <a:t>Visit Facebook group on Hardware Security</a:t>
            </a:r>
          </a:p>
        </p:txBody>
      </p:sp>
      <p:sp>
        <p:nvSpPr>
          <p:cNvPr id="6" name="Slide Number Placeholder 5"/>
          <p:cNvSpPr>
            <a:spLocks noGrp="1"/>
          </p:cNvSpPr>
          <p:nvPr>
            <p:ph type="sldNum" sz="quarter" idx="12"/>
          </p:nvPr>
        </p:nvSpPr>
        <p:spPr/>
        <p:txBody>
          <a:bodyPr wrap="square" anchor="b">
            <a:normAutofit/>
          </a:bodyPr>
          <a:lstStyle/>
          <a:p>
            <a:pPr>
              <a:spcAft>
                <a:spcPts val="600"/>
              </a:spcAft>
              <a:defRPr/>
            </a:pPr>
            <a:fld id="{A74F0871-7D49-4C62-88E4-7D1018B63D0C}" type="slidenum">
              <a:rPr lang="en-US" smtClean="0"/>
              <a:pPr>
                <a:spcAft>
                  <a:spcPts val="600"/>
                </a:spcAft>
                <a:defRPr/>
              </a:pPr>
              <a:t>17</a:t>
            </a:fld>
            <a:endParaRPr lang="en-US"/>
          </a:p>
        </p:txBody>
      </p:sp>
      <p:pic>
        <p:nvPicPr>
          <p:cNvPr id="13317" name="Picture 4" descr="MCj03710640000[1]"/>
          <p:cNvPicPr>
            <a:picLocks noChangeAspect="1" noChangeArrowheads="1"/>
          </p:cNvPicPr>
          <p:nvPr/>
        </p:nvPicPr>
        <p:blipFill>
          <a:blip r:embed="rId4" cstate="print"/>
          <a:stretch>
            <a:fillRect/>
          </a:stretch>
        </p:blipFill>
        <p:spPr bwMode="auto">
          <a:xfrm>
            <a:off x="10156723" y="-342600"/>
            <a:ext cx="2222090" cy="1965266"/>
          </a:xfrm>
          <a:prstGeom prst="rect">
            <a:avLst/>
          </a:prstGeom>
          <a:noFill/>
          <a:ln w="9525">
            <a:noFill/>
            <a:miter lim="800000"/>
            <a:headEnd/>
            <a:tailEnd/>
          </a:ln>
        </p:spPr>
      </p:pic>
    </p:spTree>
    <p:extLst>
      <p:ext uri="{BB962C8B-B14F-4D97-AF65-F5344CB8AC3E}">
        <p14:creationId xmlns:p14="http://schemas.microsoft.com/office/powerpoint/2010/main" val="3515895083"/>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Arial"/>
                <a:cs typeface="Arial"/>
              </a:rPr>
              <a:t>Example Attack</a:t>
            </a:r>
          </a:p>
        </p:txBody>
      </p:sp>
      <p:sp>
        <p:nvSpPr>
          <p:cNvPr id="3" name="Content Placeholder 2">
            <a:extLst>
              <a:ext uri="{FF2B5EF4-FFF2-40B4-BE49-F238E27FC236}">
                <a16:creationId xmlns:a16="http://schemas.microsoft.com/office/drawing/2014/main" id="{D4819164-86CF-C423-9B9D-0F88159C1011}"/>
              </a:ext>
            </a:extLst>
          </p:cNvPr>
          <p:cNvSpPr>
            <a:spLocks noGrp="1"/>
          </p:cNvSpPr>
          <p:nvPr>
            <p:ph idx="1"/>
          </p:nvPr>
        </p:nvSpPr>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E0FD9271-95AD-06EF-8E5B-A0B807AFE51B}"/>
              </a:ext>
            </a:extLst>
          </p:cNvPr>
          <p:cNvSpPr>
            <a:spLocks noGrp="1"/>
          </p:cNvSpPr>
          <p:nvPr>
            <p:ph type="sldNum" sz="quarter" idx="12"/>
          </p:nvPr>
        </p:nvSpPr>
        <p:spPr/>
        <p:txBody>
          <a:bodyPr/>
          <a:lstStyle/>
          <a:p>
            <a:fld id="{34B7E4EF-A1BD-40F4-AB7B-04F084DD991D}" type="slidenum">
              <a:rPr lang="en-US" smtClean="0"/>
              <a:t>18</a:t>
            </a:fld>
            <a:endParaRPr lang="en-US" dirty="0"/>
          </a:p>
        </p:txBody>
      </p:sp>
      <p:sp>
        <p:nvSpPr>
          <p:cNvPr id="11" name="Rectangle 4"/>
          <p:cNvSpPr>
            <a:spLocks noChangeArrowheads="1"/>
          </p:cNvSpPr>
          <p:nvPr/>
        </p:nvSpPr>
        <p:spPr bwMode="auto">
          <a:xfrm>
            <a:off x="1752600" y="914400"/>
            <a:ext cx="8686800" cy="5181600"/>
          </a:xfrm>
          <a:prstGeom prst="rect">
            <a:avLst/>
          </a:prstGeom>
          <a:noFill/>
          <a:ln w="9525">
            <a:noFill/>
            <a:miter lim="800000"/>
            <a:headEnd/>
            <a:tailEnd/>
          </a:ln>
        </p:spPr>
        <p:txBody>
          <a:bodyPr lIns="90483" tIns="44448" rIns="90483" bIns="44448"/>
          <a:lstStyle/>
          <a:p>
            <a:pPr>
              <a:spcBef>
                <a:spcPts val="600"/>
              </a:spcBef>
              <a:tabLst>
                <a:tab pos="465114" algn="l"/>
                <a:tab pos="973088" algn="l"/>
              </a:tabLst>
            </a:pPr>
            <a:endParaRPr lang="en-US" sz="2400" dirty="0"/>
          </a:p>
        </p:txBody>
      </p:sp>
      <p:sp>
        <p:nvSpPr>
          <p:cNvPr id="5" name="Rectangle 4"/>
          <p:cNvSpPr/>
          <p:nvPr/>
        </p:nvSpPr>
        <p:spPr>
          <a:xfrm>
            <a:off x="738318" y="1411455"/>
            <a:ext cx="10224652" cy="4989345"/>
          </a:xfrm>
          <a:prstGeom prst="rect">
            <a:avLst/>
          </a:prstGeom>
        </p:spPr>
        <p:txBody>
          <a:bodyPr wrap="square" lIns="64291" tIns="32146" rIns="64291" bIns="32146">
            <a:spAutoFit/>
          </a:bodyPr>
          <a:lstStyle/>
          <a:p>
            <a:r>
              <a:rPr lang="en-US" sz="2000" b="1" dirty="0"/>
              <a:t>Pentagon’s ‘Kill Switch': Urban Myth?</a:t>
            </a:r>
          </a:p>
          <a:p>
            <a:r>
              <a:rPr lang="en-US" sz="2000" dirty="0"/>
              <a:t>The Pentagon is worried that "backdoors" in computer processors might leave the American military vulnerable to an instant electronic shut-down.  Those fears only grew, after an Israeli strike on an alleged nuclear facility in Syria.  Many speculated that Syrian air defenses had been sabotaged by chips with a built-in ‘kill switch"  — commercial off-the-shelf microprocessors in the Syrian radar might have been purposely fabricated with a hidden “backdoor” inside. By sending a preprogrammed code to those chips, an unknown antagonist had disrupted the chips’ function and temporarily blocked the radar."</a:t>
            </a:r>
          </a:p>
          <a:p>
            <a:r>
              <a:rPr lang="en-US" sz="2000" dirty="0"/>
              <a:t>  </a:t>
            </a:r>
          </a:p>
          <a:p>
            <a:pPr fontAlgn="base"/>
            <a:r>
              <a:rPr lang="en-US" sz="2000" dirty="0"/>
              <a:t>This all had a very familiar ring to it. Those with long memories may also recall exactly the same scenario before: air defenses knocked out by the secret activation of code smuggled though in commercial hardware.</a:t>
            </a:r>
          </a:p>
          <a:p>
            <a:pPr fontAlgn="base"/>
            <a:endParaRPr lang="en-US" sz="2000" dirty="0"/>
          </a:p>
          <a:p>
            <a:r>
              <a:rPr lang="en-US" sz="2000" dirty="0"/>
              <a:t>This was back in 1991 and the first Iraq War, when the knockout blow was administered by a virus carried by a printer : One printer, one virus, one disabled Iraqi air defense. </a:t>
            </a:r>
          </a:p>
          <a:p>
            <a:endParaRPr lang="en-US" sz="2000" dirty="0"/>
          </a:p>
        </p:txBody>
      </p:sp>
    </p:spTree>
    <p:extLst>
      <p:ext uri="{BB962C8B-B14F-4D97-AF65-F5344CB8AC3E}">
        <p14:creationId xmlns:p14="http://schemas.microsoft.com/office/powerpoint/2010/main" val="327197422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a:cs typeface="Arial"/>
              </a:rPr>
              <a:t>Example Attack</a:t>
            </a:r>
          </a:p>
        </p:txBody>
      </p:sp>
      <p:sp>
        <p:nvSpPr>
          <p:cNvPr id="7" name="Content Placeholder 6">
            <a:extLst>
              <a:ext uri="{FF2B5EF4-FFF2-40B4-BE49-F238E27FC236}">
                <a16:creationId xmlns:a16="http://schemas.microsoft.com/office/drawing/2014/main" id="{1B0BD09E-C421-02EE-3403-703BD5AD7855}"/>
              </a:ext>
            </a:extLst>
          </p:cNvPr>
          <p:cNvSpPr>
            <a:spLocks noGrp="1"/>
          </p:cNvSpPr>
          <p:nvPr>
            <p:ph idx="1"/>
          </p:nvPr>
        </p:nvSpPr>
        <p:spPr>
          <a:xfrm>
            <a:off x="443349" y="1259219"/>
            <a:ext cx="8372120" cy="5173184"/>
          </a:xfrm>
        </p:spPr>
        <p:txBody>
          <a:bodyPr vert="horz" lIns="91440" tIns="45720" rIns="91440" bIns="45720" rtlCol="0" anchor="t">
            <a:normAutofit/>
          </a:bodyPr>
          <a:lstStyle/>
          <a:p>
            <a:pPr marL="182245" indent="-182245">
              <a:lnSpc>
                <a:spcPct val="90000"/>
              </a:lnSpc>
              <a:spcBef>
                <a:spcPts val="600"/>
              </a:spcBef>
              <a:buFont typeface="Arial" pitchFamily="18" charset="0"/>
              <a:buChar char="•"/>
              <a:tabLst>
                <a:tab pos="465114" algn="l"/>
                <a:tab pos="973088" algn="l"/>
              </a:tabLst>
            </a:pPr>
            <a:r>
              <a:rPr lang="en-US" sz="2600" b="1" dirty="0">
                <a:latin typeface="Arial"/>
                <a:cs typeface="Arial"/>
              </a:rPr>
              <a:t>DHS: Imported Consumer Tech Contains Hidden Hacker Attack Tools</a:t>
            </a:r>
            <a:endParaRPr lang="en-US">
              <a:latin typeface="Arial"/>
              <a:cs typeface="Arial"/>
            </a:endParaRPr>
          </a:p>
          <a:p>
            <a:pPr marL="456565" lvl="1" indent="-182245">
              <a:lnSpc>
                <a:spcPct val="90000"/>
              </a:lnSpc>
              <a:spcBef>
                <a:spcPts val="600"/>
              </a:spcBef>
              <a:buFont typeface="Courier New" pitchFamily="18" charset="0"/>
              <a:buChar char="o"/>
              <a:tabLst>
                <a:tab pos="465114" algn="l"/>
                <a:tab pos="973088" algn="l"/>
              </a:tabLst>
            </a:pPr>
            <a:r>
              <a:rPr lang="en-US" sz="1800" dirty="0">
                <a:latin typeface="Arial"/>
                <a:cs typeface="Arial"/>
              </a:rPr>
              <a:t>Top homeland securities have admitted instances where along with software, hardware components that are being imported from foreign parties and used in different US systems are being compromised and altered to enable easier cyber-attacks. </a:t>
            </a:r>
            <a:endParaRPr lang="en-US" sz="1800" dirty="0"/>
          </a:p>
          <a:p>
            <a:pPr marL="182245" indent="-182245">
              <a:lnSpc>
                <a:spcPct val="90000"/>
              </a:lnSpc>
              <a:spcBef>
                <a:spcPts val="600"/>
              </a:spcBef>
              <a:buFont typeface="Arial" pitchFamily="18" charset="0"/>
              <a:buChar char="•"/>
              <a:tabLst>
                <a:tab pos="465114" algn="l"/>
                <a:tab pos="973088" algn="l"/>
              </a:tabLst>
            </a:pPr>
            <a:r>
              <a:rPr lang="en-US" sz="2600" b="1" dirty="0">
                <a:latin typeface="Arial"/>
                <a:cs typeface="Arial"/>
              </a:rPr>
              <a:t>The Hunt for Kill Switch, IEEE Spectrum 2008</a:t>
            </a:r>
          </a:p>
          <a:p>
            <a:pPr marL="456565" lvl="1" indent="-182245">
              <a:lnSpc>
                <a:spcPct val="90000"/>
              </a:lnSpc>
              <a:spcBef>
                <a:spcPts val="600"/>
              </a:spcBef>
              <a:buFont typeface="Courier New" pitchFamily="18" charset="0"/>
              <a:buChar char="o"/>
              <a:tabLst>
                <a:tab pos="465114" algn="l"/>
                <a:tab pos="973088" algn="l"/>
              </a:tabLst>
            </a:pPr>
            <a:r>
              <a:rPr lang="en-US" sz="1800" dirty="0">
                <a:latin typeface="Arial"/>
                <a:cs typeface="Arial"/>
              </a:rPr>
              <a:t>Increasing threat to hardware due to globalization</a:t>
            </a:r>
          </a:p>
          <a:p>
            <a:pPr marL="456565" lvl="1" indent="-182245">
              <a:lnSpc>
                <a:spcPct val="90000"/>
              </a:lnSpc>
              <a:spcBef>
                <a:spcPts val="600"/>
              </a:spcBef>
              <a:buFont typeface="Courier New" pitchFamily="18" charset="0"/>
              <a:buChar char="o"/>
              <a:tabLst>
                <a:tab pos="465114" algn="l"/>
                <a:tab pos="973088" algn="l"/>
              </a:tabLst>
            </a:pPr>
            <a:r>
              <a:rPr lang="en-US" sz="1800" dirty="0">
                <a:latin typeface="Arial"/>
                <a:cs typeface="Arial"/>
              </a:rPr>
              <a:t>Extremely difficult to detect kill switches (utilized by enemies to damage/destroy opponent artillery during critical missions) as well as intentional backdoors (to enable remote control of chips without user knowledge), which may have huge consequences</a:t>
            </a:r>
          </a:p>
          <a:p>
            <a:pPr marL="456565" lvl="1" indent="-182245">
              <a:lnSpc>
                <a:spcPct val="90000"/>
              </a:lnSpc>
              <a:spcBef>
                <a:spcPts val="600"/>
              </a:spcBef>
              <a:buFont typeface="Courier New" pitchFamily="18" charset="0"/>
              <a:buChar char="o"/>
              <a:tabLst>
                <a:tab pos="465114" algn="l"/>
                <a:tab pos="973088" algn="l"/>
              </a:tabLst>
            </a:pPr>
            <a:r>
              <a:rPr lang="en-US" sz="1800" dirty="0">
                <a:latin typeface="Arial"/>
                <a:cs typeface="Arial"/>
              </a:rPr>
              <a:t>Example: Syrian’s Radar during Israeli attack, French Government using kill switches intentionally as a form of active defense to damage the chips if they fall in hostile hands, and more... </a:t>
            </a:r>
            <a:endParaRPr lang="en-US" sz="1800" dirty="0"/>
          </a:p>
          <a:p>
            <a:pPr marL="456565" lvl="1" indent="-182245"/>
            <a:endParaRPr lang="en-US" dirty="0"/>
          </a:p>
        </p:txBody>
      </p:sp>
      <p:sp>
        <p:nvSpPr>
          <p:cNvPr id="8" name="Slide Number Placeholder 7">
            <a:extLst>
              <a:ext uri="{FF2B5EF4-FFF2-40B4-BE49-F238E27FC236}">
                <a16:creationId xmlns:a16="http://schemas.microsoft.com/office/drawing/2014/main" id="{1AE34D67-C5F8-6B11-03C0-FA4DE57C374D}"/>
              </a:ext>
            </a:extLst>
          </p:cNvPr>
          <p:cNvSpPr>
            <a:spLocks noGrp="1"/>
          </p:cNvSpPr>
          <p:nvPr>
            <p:ph type="sldNum" sz="quarter" idx="12"/>
          </p:nvPr>
        </p:nvSpPr>
        <p:spPr/>
        <p:txBody>
          <a:bodyPr/>
          <a:lstStyle/>
          <a:p>
            <a:fld id="{34B7E4EF-A1BD-40F4-AB7B-04F084DD991D}" type="slidenum">
              <a:rPr lang="en-US" smtClean="0"/>
              <a:t>19</a:t>
            </a:fld>
            <a:endParaRPr lang="en-US" dirty="0"/>
          </a:p>
        </p:txBody>
      </p:sp>
      <p:sp>
        <p:nvSpPr>
          <p:cNvPr id="4" name="Rectangle 4"/>
          <p:cNvSpPr>
            <a:spLocks noChangeArrowheads="1"/>
          </p:cNvSpPr>
          <p:nvPr/>
        </p:nvSpPr>
        <p:spPr bwMode="auto">
          <a:xfrm>
            <a:off x="1676401" y="914400"/>
            <a:ext cx="6324600" cy="5181600"/>
          </a:xfrm>
          <a:prstGeom prst="rect">
            <a:avLst/>
          </a:prstGeom>
          <a:noFill/>
          <a:ln w="9525">
            <a:noFill/>
            <a:miter lim="800000"/>
            <a:headEnd/>
            <a:tailEnd/>
          </a:ln>
        </p:spPr>
        <p:txBody>
          <a:bodyPr lIns="90483" tIns="44448" rIns="90483" bIns="44448"/>
          <a:lstStyle/>
          <a:p>
            <a:pPr>
              <a:lnSpc>
                <a:spcPct val="90000"/>
              </a:lnSpc>
              <a:spcBef>
                <a:spcPts val="600"/>
              </a:spcBef>
              <a:tabLst>
                <a:tab pos="465114" algn="l"/>
                <a:tab pos="973088" algn="l"/>
              </a:tabLst>
            </a:pPr>
            <a:endParaRPr lang="en-US" sz="1700" dirty="0"/>
          </a:p>
        </p:txBody>
      </p:sp>
      <p:pic>
        <p:nvPicPr>
          <p:cNvPr id="5" name="Picture 4"/>
          <p:cNvPicPr>
            <a:picLocks noChangeAspect="1"/>
          </p:cNvPicPr>
          <p:nvPr/>
        </p:nvPicPr>
        <p:blipFill>
          <a:blip r:embed="rId3"/>
          <a:stretch>
            <a:fillRect/>
          </a:stretch>
        </p:blipFill>
        <p:spPr>
          <a:xfrm>
            <a:off x="9187924" y="3429000"/>
            <a:ext cx="2551498" cy="2176173"/>
          </a:xfrm>
          <a:prstGeom prst="rect">
            <a:avLst/>
          </a:prstGeom>
        </p:spPr>
      </p:pic>
      <p:pic>
        <p:nvPicPr>
          <p:cNvPr id="6" name="Picture 5"/>
          <p:cNvPicPr>
            <a:picLocks noChangeAspect="1"/>
          </p:cNvPicPr>
          <p:nvPr/>
        </p:nvPicPr>
        <p:blipFill>
          <a:blip r:embed="rId4"/>
          <a:stretch>
            <a:fillRect/>
          </a:stretch>
        </p:blipFill>
        <p:spPr>
          <a:xfrm>
            <a:off x="9234053" y="1339646"/>
            <a:ext cx="2489200" cy="1604367"/>
          </a:xfrm>
          <a:prstGeom prst="rect">
            <a:avLst/>
          </a:prstGeom>
        </p:spPr>
      </p:pic>
    </p:spTree>
    <p:extLst>
      <p:ext uri="{BB962C8B-B14F-4D97-AF65-F5344CB8AC3E}">
        <p14:creationId xmlns:p14="http://schemas.microsoft.com/office/powerpoint/2010/main" val="218456970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vert="horz" lIns="91440" tIns="45720" rIns="91440" bIns="45720" rtlCol="0" anchor="ctr">
            <a:normAutofit/>
          </a:bodyPr>
          <a:lstStyle/>
          <a:p>
            <a:r>
              <a:rPr lang="en-US" sz="3000" b="1" kern="1200" cap="none" spc="0" baseline="0">
                <a:effectLst/>
                <a:latin typeface="Arial" panose="020B0604020202020204" pitchFamily="34" charset="0"/>
                <a:ea typeface="+mn-ea"/>
                <a:cs typeface="Arial" panose="020B0604020202020204" pitchFamily="34" charset="0"/>
              </a:rPr>
              <a:t>Acknowledgement</a:t>
            </a:r>
          </a:p>
        </p:txBody>
      </p:sp>
      <p:sp>
        <p:nvSpPr>
          <p:cNvPr id="4100" name="Rectangle 3"/>
          <p:cNvSpPr>
            <a:spLocks noGrp="1" noChangeArrowheads="1"/>
          </p:cNvSpPr>
          <p:nvPr>
            <p:ph idx="1"/>
          </p:nvPr>
        </p:nvSpPr>
        <p:spPr/>
        <p:txBody>
          <a:bodyPr vert="horz" lIns="91440" tIns="45720" rIns="91440" bIns="45720" rtlCol="0">
            <a:normAutofit/>
          </a:bodyPr>
          <a:lstStyle/>
          <a:p>
            <a:r>
              <a:rPr lang="en-US" dirty="0"/>
              <a:t>Reference Book</a:t>
            </a:r>
          </a:p>
          <a:p>
            <a:pPr lvl="1"/>
            <a:r>
              <a:rPr lang="en-US" sz="2400" dirty="0"/>
              <a:t>M. </a:t>
            </a:r>
            <a:r>
              <a:rPr lang="en-US" sz="2400" dirty="0" err="1"/>
              <a:t>Tehranipoor</a:t>
            </a:r>
            <a:r>
              <a:rPr lang="en-US" sz="2400" dirty="0"/>
              <a:t> and C. Wang, Introduction to Hardware Security and Trust, Springer, 2011</a:t>
            </a:r>
          </a:p>
          <a:p>
            <a:pPr lvl="1"/>
            <a:endParaRPr lang="en-US" sz="2400" dirty="0"/>
          </a:p>
          <a:p>
            <a:pPr marL="393700" lvl="1"/>
            <a:endParaRPr lang="en-US" sz="2400" dirty="0"/>
          </a:p>
          <a:p>
            <a:pPr marL="393700" lvl="1"/>
            <a:r>
              <a:rPr lang="en-US" sz="2400" dirty="0"/>
              <a:t>Thanks to many colleagues, students, collaborators, etc. for their help and support over the past many years in putting the content of the book and the slides together. </a:t>
            </a:r>
          </a:p>
          <a:p>
            <a:endParaRPr lang="en-US" dirty="0"/>
          </a:p>
          <a:p>
            <a:endParaRPr lang="en-US" dirty="0"/>
          </a:p>
        </p:txBody>
      </p:sp>
      <p:sp>
        <p:nvSpPr>
          <p:cNvPr id="2" name="Slide Number Placeholder 1">
            <a:extLst>
              <a:ext uri="{FF2B5EF4-FFF2-40B4-BE49-F238E27FC236}">
                <a16:creationId xmlns:a16="http://schemas.microsoft.com/office/drawing/2014/main" id="{43A9BF60-8899-6951-1D0F-53CD8B82AE87}"/>
              </a:ext>
            </a:extLst>
          </p:cNvPr>
          <p:cNvSpPr>
            <a:spLocks noGrp="1"/>
          </p:cNvSpPr>
          <p:nvPr>
            <p:ph type="sldNum" sz="quarter" idx="12"/>
          </p:nvPr>
        </p:nvSpPr>
        <p:spPr/>
        <p:txBody>
          <a:bodyPr/>
          <a:lstStyle/>
          <a:p>
            <a:fld id="{34B7E4EF-A1BD-40F4-AB7B-04F084DD991D}" type="slidenum">
              <a:rPr lang="en-US" smtClean="0"/>
              <a:t>2</a:t>
            </a:fld>
            <a:endParaRPr lang="en-US" dirty="0"/>
          </a:p>
        </p:txBody>
      </p:sp>
    </p:spTree>
    <p:extLst>
      <p:ext uri="{BB962C8B-B14F-4D97-AF65-F5344CB8AC3E}">
        <p14:creationId xmlns:p14="http://schemas.microsoft.com/office/powerpoint/2010/main" val="2799051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a:cs typeface="Arial"/>
              </a:rPr>
              <a:t>Example Attack</a:t>
            </a:r>
          </a:p>
        </p:txBody>
      </p:sp>
      <p:sp>
        <p:nvSpPr>
          <p:cNvPr id="3" name="Content Placeholder 2">
            <a:extLst>
              <a:ext uri="{FF2B5EF4-FFF2-40B4-BE49-F238E27FC236}">
                <a16:creationId xmlns:a16="http://schemas.microsoft.com/office/drawing/2014/main" id="{7EBD6B24-E272-17C0-CCD1-FECCACFB6816}"/>
              </a:ext>
            </a:extLst>
          </p:cNvPr>
          <p:cNvSpPr>
            <a:spLocks noGrp="1"/>
          </p:cNvSpPr>
          <p:nvPr>
            <p:ph idx="1"/>
          </p:nvPr>
        </p:nvSpPr>
        <p:spPr>
          <a:xfrm>
            <a:off x="443349" y="1259219"/>
            <a:ext cx="8992353" cy="5111161"/>
          </a:xfrm>
        </p:spPr>
        <p:txBody>
          <a:bodyPr vert="horz" lIns="91440" tIns="45720" rIns="91440" bIns="45720" rtlCol="0" anchor="t">
            <a:normAutofit/>
          </a:bodyPr>
          <a:lstStyle/>
          <a:p>
            <a:pPr marL="0" indent="0">
              <a:spcBef>
                <a:spcPts val="600"/>
              </a:spcBef>
              <a:buNone/>
              <a:tabLst>
                <a:tab pos="465114" algn="l"/>
                <a:tab pos="973088" algn="l"/>
              </a:tabLst>
            </a:pPr>
            <a:r>
              <a:rPr lang="en-US" sz="2800" b="1" dirty="0">
                <a:latin typeface="Arial"/>
                <a:cs typeface="Arial"/>
              </a:rPr>
              <a:t>Fake Cisco routers risk "IT subversion”</a:t>
            </a:r>
            <a:endParaRPr lang="en-US" sz="2800" i="1">
              <a:latin typeface="Arial"/>
              <a:cs typeface="Arial"/>
            </a:endParaRPr>
          </a:p>
          <a:p>
            <a:pPr marL="456565" lvl="1" indent="-182245">
              <a:spcBef>
                <a:spcPts val="600"/>
              </a:spcBef>
              <a:buFont typeface="Courier New" pitchFamily="18" charset="0"/>
              <a:buChar char="o"/>
              <a:tabLst>
                <a:tab pos="465114" algn="l"/>
                <a:tab pos="973088" algn="l"/>
              </a:tabLst>
            </a:pPr>
            <a:r>
              <a:rPr lang="en-US" dirty="0">
                <a:latin typeface="Arial"/>
                <a:cs typeface="Arial"/>
              </a:rPr>
              <a:t>An internal Federal Bureau of Investigation presentation states that counterfeit Cisco routers imported from China may cause unexpected failures in American networks. The equipment could also leave secure systems open to attack through hidden backdoors. </a:t>
            </a:r>
            <a:endParaRPr lang="en-US"/>
          </a:p>
          <a:p>
            <a:pPr marL="456565" lvl="1" indent="-182245">
              <a:spcBef>
                <a:spcPts val="600"/>
              </a:spcBef>
              <a:buFont typeface="Courier New" pitchFamily="18" charset="0"/>
              <a:buChar char="o"/>
              <a:tabLst>
                <a:tab pos="465114" algn="l"/>
                <a:tab pos="973088" algn="l"/>
              </a:tabLst>
            </a:pPr>
            <a:r>
              <a:rPr lang="en-US" dirty="0">
                <a:latin typeface="Arial"/>
                <a:cs typeface="Arial"/>
              </a:rPr>
              <a:t>$76 million </a:t>
            </a:r>
            <a:r>
              <a:rPr lang="en-US" b="1" dirty="0">
                <a:latin typeface="Arial"/>
                <a:cs typeface="Arial"/>
              </a:rPr>
              <a:t>fake Cisco routers</a:t>
            </a:r>
            <a:endParaRPr lang="en-US" i="1">
              <a:latin typeface="Arial"/>
              <a:cs typeface="Arial"/>
            </a:endParaRPr>
          </a:p>
          <a:p>
            <a:pPr marL="182245" indent="-182245">
              <a:spcBef>
                <a:spcPts val="600"/>
              </a:spcBef>
              <a:tabLst>
                <a:tab pos="465114" algn="l"/>
                <a:tab pos="973088" algn="l"/>
              </a:tabLst>
            </a:pPr>
            <a:endParaRPr lang="en-US" sz="2800" b="1" dirty="0"/>
          </a:p>
          <a:p>
            <a:pPr marL="0" indent="0">
              <a:spcBef>
                <a:spcPts val="600"/>
              </a:spcBef>
              <a:buNone/>
              <a:tabLst>
                <a:tab pos="465114" algn="l"/>
                <a:tab pos="973088" algn="l"/>
              </a:tabLst>
            </a:pPr>
            <a:r>
              <a:rPr lang="en-US" sz="2800" b="1" dirty="0">
                <a:latin typeface="Arial"/>
                <a:cs typeface="Arial"/>
              </a:rPr>
              <a:t>Energy Theft Going From Bad to Worse</a:t>
            </a:r>
            <a:r>
              <a:rPr lang="en-US" sz="2800" dirty="0">
                <a:latin typeface="Arial"/>
                <a:cs typeface="Arial"/>
              </a:rPr>
              <a:t> </a:t>
            </a:r>
            <a:endParaRPr lang="en-US" sz="2800" dirty="0"/>
          </a:p>
          <a:p>
            <a:pPr marL="456565" lvl="1" indent="-182245">
              <a:spcBef>
                <a:spcPts val="600"/>
              </a:spcBef>
              <a:buFont typeface="Courier New" pitchFamily="18" charset="0"/>
              <a:buChar char="o"/>
              <a:tabLst>
                <a:tab pos="465114" algn="l"/>
                <a:tab pos="973088" algn="l"/>
              </a:tabLst>
            </a:pPr>
            <a:r>
              <a:rPr lang="en-US" dirty="0">
                <a:latin typeface="Arial"/>
                <a:cs typeface="Arial"/>
              </a:rPr>
              <a:t>Tampering with “smart” meters</a:t>
            </a:r>
          </a:p>
          <a:p>
            <a:pPr marL="1183640" lvl="2" indent="-452120">
              <a:spcBef>
                <a:spcPts val="600"/>
              </a:spcBef>
              <a:buFont typeface="Courier New" pitchFamily="18" charset="0"/>
              <a:buChar char="o"/>
              <a:tabLst>
                <a:tab pos="465114" algn="l"/>
                <a:tab pos="973088" algn="l"/>
              </a:tabLst>
            </a:pPr>
            <a:r>
              <a:rPr lang="en-US" sz="2400" dirty="0">
                <a:latin typeface="Arial"/>
                <a:cs typeface="Arial"/>
              </a:rPr>
              <a:t>Oil, electricity, gas, …</a:t>
            </a:r>
          </a:p>
          <a:p>
            <a:pPr marL="456565" lvl="1" indent="-182245">
              <a:spcBef>
                <a:spcPts val="600"/>
              </a:spcBef>
              <a:buFont typeface="Courier New" pitchFamily="18" charset="0"/>
              <a:buChar char="o"/>
              <a:tabLst>
                <a:tab pos="465114" algn="l"/>
                <a:tab pos="973088" algn="l"/>
              </a:tabLst>
            </a:pPr>
            <a:r>
              <a:rPr lang="en-US" dirty="0">
                <a:latin typeface="Arial"/>
                <a:cs typeface="Arial"/>
              </a:rPr>
              <a:t>$1B loss in CT because of electricity theft</a:t>
            </a:r>
          </a:p>
        </p:txBody>
      </p:sp>
      <p:sp>
        <p:nvSpPr>
          <p:cNvPr id="5" name="Slide Number Placeholder 4">
            <a:extLst>
              <a:ext uri="{FF2B5EF4-FFF2-40B4-BE49-F238E27FC236}">
                <a16:creationId xmlns:a16="http://schemas.microsoft.com/office/drawing/2014/main" id="{8CB12296-43BE-0E1E-9F7B-2DF796D62CAB}"/>
              </a:ext>
            </a:extLst>
          </p:cNvPr>
          <p:cNvSpPr>
            <a:spLocks noGrp="1"/>
          </p:cNvSpPr>
          <p:nvPr>
            <p:ph type="sldNum" sz="quarter" idx="12"/>
          </p:nvPr>
        </p:nvSpPr>
        <p:spPr/>
        <p:txBody>
          <a:bodyPr/>
          <a:lstStyle/>
          <a:p>
            <a:fld id="{34B7E4EF-A1BD-40F4-AB7B-04F084DD991D}" type="slidenum">
              <a:rPr lang="en-US" smtClean="0"/>
              <a:t>20</a:t>
            </a:fld>
            <a:endParaRPr lang="en-US" dirty="0"/>
          </a:p>
        </p:txBody>
      </p:sp>
      <p:pic>
        <p:nvPicPr>
          <p:cNvPr id="6" name="Picture 5"/>
          <p:cNvPicPr>
            <a:picLocks noChangeAspect="1"/>
          </p:cNvPicPr>
          <p:nvPr/>
        </p:nvPicPr>
        <p:blipFill>
          <a:blip r:embed="rId3"/>
          <a:stretch>
            <a:fillRect/>
          </a:stretch>
        </p:blipFill>
        <p:spPr>
          <a:xfrm>
            <a:off x="9661451" y="1151508"/>
            <a:ext cx="2286000" cy="1603612"/>
          </a:xfrm>
          <a:prstGeom prst="rect">
            <a:avLst/>
          </a:prstGeom>
        </p:spPr>
      </p:pic>
      <p:pic>
        <p:nvPicPr>
          <p:cNvPr id="8" name="Picture 7"/>
          <p:cNvPicPr>
            <a:picLocks noChangeAspect="1"/>
          </p:cNvPicPr>
          <p:nvPr/>
        </p:nvPicPr>
        <p:blipFill>
          <a:blip r:embed="rId4"/>
          <a:stretch>
            <a:fillRect/>
          </a:stretch>
        </p:blipFill>
        <p:spPr>
          <a:xfrm>
            <a:off x="9739272" y="2928012"/>
            <a:ext cx="2130357" cy="1614949"/>
          </a:xfrm>
          <a:prstGeom prst="rect">
            <a:avLst/>
          </a:prstGeom>
        </p:spPr>
      </p:pic>
      <p:pic>
        <p:nvPicPr>
          <p:cNvPr id="9" name="Picture 8"/>
          <p:cNvPicPr>
            <a:picLocks noChangeAspect="1"/>
          </p:cNvPicPr>
          <p:nvPr/>
        </p:nvPicPr>
        <p:blipFill>
          <a:blip r:embed="rId5"/>
          <a:stretch>
            <a:fillRect/>
          </a:stretch>
        </p:blipFill>
        <p:spPr>
          <a:xfrm>
            <a:off x="9774941" y="4693817"/>
            <a:ext cx="2172510" cy="1524000"/>
          </a:xfrm>
          <a:prstGeom prst="rect">
            <a:avLst/>
          </a:prstGeom>
        </p:spPr>
      </p:pic>
    </p:spTree>
    <p:extLst>
      <p:ext uri="{BB962C8B-B14F-4D97-AF65-F5344CB8AC3E}">
        <p14:creationId xmlns:p14="http://schemas.microsoft.com/office/powerpoint/2010/main" val="815777431"/>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a:cs typeface="Arial"/>
              </a:rPr>
              <a:t>Example Attack</a:t>
            </a:r>
          </a:p>
        </p:txBody>
      </p:sp>
      <p:sp>
        <p:nvSpPr>
          <p:cNvPr id="3" name="Content Placeholder 2">
            <a:extLst>
              <a:ext uri="{FF2B5EF4-FFF2-40B4-BE49-F238E27FC236}">
                <a16:creationId xmlns:a16="http://schemas.microsoft.com/office/drawing/2014/main" id="{B8B03CC6-8A16-87A5-7E61-E9B337460155}"/>
              </a:ext>
            </a:extLst>
          </p:cNvPr>
          <p:cNvSpPr>
            <a:spLocks noGrp="1"/>
          </p:cNvSpPr>
          <p:nvPr>
            <p:ph idx="1"/>
          </p:nvPr>
        </p:nvSpPr>
        <p:spPr>
          <a:xfrm>
            <a:off x="443349" y="1259219"/>
            <a:ext cx="7982260" cy="4650417"/>
          </a:xfrm>
        </p:spPr>
        <p:txBody>
          <a:bodyPr vert="horz" lIns="91440" tIns="45720" rIns="91440" bIns="45720" rtlCol="0" anchor="t">
            <a:noAutofit/>
          </a:bodyPr>
          <a:lstStyle/>
          <a:p>
            <a:pPr marL="182245" indent="-182245">
              <a:spcBef>
                <a:spcPts val="600"/>
              </a:spcBef>
              <a:tabLst>
                <a:tab pos="465114" algn="l"/>
                <a:tab pos="973088" algn="l"/>
              </a:tabLst>
            </a:pPr>
            <a:r>
              <a:rPr lang="en-US" sz="2000" b="1" dirty="0">
                <a:latin typeface="Arial"/>
                <a:cs typeface="Arial"/>
              </a:rPr>
              <a:t>The deadly world of fake medicine – CNN.com</a:t>
            </a:r>
          </a:p>
          <a:p>
            <a:pPr marL="456565" lvl="1" indent="-182245">
              <a:spcBef>
                <a:spcPts val="600"/>
              </a:spcBef>
              <a:buFont typeface="Courier New" pitchFamily="18" charset="0"/>
              <a:buChar char="o"/>
              <a:tabLst>
                <a:tab pos="465114" algn="l"/>
                <a:tab pos="973088" algn="l"/>
              </a:tabLst>
            </a:pPr>
            <a:r>
              <a:rPr lang="en-US" dirty="0">
                <a:latin typeface="Arial"/>
                <a:cs typeface="Arial"/>
              </a:rPr>
              <a:t>A </a:t>
            </a:r>
            <a:r>
              <a:rPr lang="en-US" b="1" dirty="0">
                <a:latin typeface="Arial"/>
                <a:cs typeface="Arial"/>
              </a:rPr>
              <a:t>counterfeit medication</a:t>
            </a:r>
            <a:r>
              <a:rPr lang="en-US" dirty="0">
                <a:latin typeface="Arial"/>
                <a:cs typeface="Arial"/>
              </a:rPr>
              <a:t> or a counterfeit drug is a medication or pharmaceutical product which is produced and sold with the intent to deceptively represent its origin, authenticity or effectiveness.</a:t>
            </a:r>
          </a:p>
          <a:p>
            <a:pPr marL="182245" indent="-182245">
              <a:spcBef>
                <a:spcPts val="600"/>
              </a:spcBef>
              <a:tabLst>
                <a:tab pos="465114" algn="l"/>
                <a:tab pos="973088" algn="l"/>
              </a:tabLst>
            </a:pPr>
            <a:r>
              <a:rPr lang="en-US" sz="2000" b="1" dirty="0">
                <a:latin typeface="Arial"/>
                <a:cs typeface="Arial"/>
              </a:rPr>
              <a:t>Medical Device Security </a:t>
            </a:r>
            <a:endParaRPr lang="en-US" sz="2000" b="1"/>
          </a:p>
          <a:p>
            <a:pPr marL="456565" lvl="1" indent="-182245">
              <a:spcBef>
                <a:spcPts val="600"/>
              </a:spcBef>
              <a:buFont typeface="Courier New" pitchFamily="18" charset="0"/>
              <a:buChar char="o"/>
              <a:tabLst>
                <a:tab pos="465114" algn="l"/>
                <a:tab pos="973088" algn="l"/>
              </a:tabLst>
            </a:pPr>
            <a:r>
              <a:rPr lang="en-US" dirty="0">
                <a:latin typeface="Arial"/>
                <a:cs typeface="Arial"/>
              </a:rPr>
              <a:t>Incorporating security is sometimes considered expensive</a:t>
            </a:r>
          </a:p>
          <a:p>
            <a:pPr marL="456565" lvl="1" indent="-182245">
              <a:spcBef>
                <a:spcPts val="600"/>
              </a:spcBef>
              <a:buFont typeface="Courier New" pitchFamily="18" charset="0"/>
              <a:buChar char="o"/>
              <a:tabLst>
                <a:tab pos="465114" algn="l"/>
                <a:tab pos="973088" algn="l"/>
              </a:tabLst>
            </a:pPr>
            <a:r>
              <a:rPr lang="en-US" dirty="0">
                <a:latin typeface="Arial"/>
                <a:cs typeface="Arial"/>
              </a:rPr>
              <a:t>Implantable devices: e.g., Heart rate monitor</a:t>
            </a:r>
          </a:p>
          <a:p>
            <a:pPr marL="1183640" lvl="2" indent="-452120">
              <a:spcBef>
                <a:spcPts val="600"/>
              </a:spcBef>
              <a:buFont typeface="Courier New" pitchFamily="18" charset="0"/>
              <a:buChar char="o"/>
              <a:tabLst>
                <a:tab pos="465114" algn="l"/>
                <a:tab pos="973088" algn="l"/>
              </a:tabLst>
            </a:pPr>
            <a:r>
              <a:rPr lang="en-US" sz="2000" dirty="0">
                <a:latin typeface="Arial"/>
                <a:cs typeface="Arial"/>
              </a:rPr>
              <a:t>Incorporating Security could potentially reduce the life-time of the device by 30%</a:t>
            </a:r>
          </a:p>
          <a:p>
            <a:pPr marL="1183640" lvl="2" indent="-452120">
              <a:spcBef>
                <a:spcPts val="600"/>
              </a:spcBef>
              <a:buFont typeface="Courier New" pitchFamily="18" charset="0"/>
              <a:buChar char="o"/>
              <a:tabLst>
                <a:tab pos="465114" algn="l"/>
                <a:tab pos="973088" algn="l"/>
              </a:tabLst>
            </a:pPr>
            <a:r>
              <a:rPr lang="en-US" sz="2000" dirty="0">
                <a:latin typeface="Arial"/>
                <a:cs typeface="Arial"/>
              </a:rPr>
              <a:t>Attacking these device could result in loss of lives</a:t>
            </a:r>
          </a:p>
          <a:p>
            <a:pPr marL="182245" indent="-182245"/>
            <a:endParaRPr lang="en-US" sz="2000" dirty="0"/>
          </a:p>
        </p:txBody>
      </p:sp>
      <p:sp>
        <p:nvSpPr>
          <p:cNvPr id="6" name="Slide Number Placeholder 5">
            <a:extLst>
              <a:ext uri="{FF2B5EF4-FFF2-40B4-BE49-F238E27FC236}">
                <a16:creationId xmlns:a16="http://schemas.microsoft.com/office/drawing/2014/main" id="{75AB67ED-399B-2239-1AB2-43BFD04F1EFF}"/>
              </a:ext>
            </a:extLst>
          </p:cNvPr>
          <p:cNvSpPr>
            <a:spLocks noGrp="1"/>
          </p:cNvSpPr>
          <p:nvPr>
            <p:ph type="sldNum" sz="quarter" idx="12"/>
          </p:nvPr>
        </p:nvSpPr>
        <p:spPr/>
        <p:txBody>
          <a:bodyPr/>
          <a:lstStyle/>
          <a:p>
            <a:fld id="{34B7E4EF-A1BD-40F4-AB7B-04F084DD991D}" type="slidenum">
              <a:rPr lang="en-US" smtClean="0"/>
              <a:t>21</a:t>
            </a:fld>
            <a:endParaRPr lang="en-US" dirty="0"/>
          </a:p>
        </p:txBody>
      </p:sp>
      <p:sp>
        <p:nvSpPr>
          <p:cNvPr id="4" name="Rectangle 4"/>
          <p:cNvSpPr>
            <a:spLocks noChangeArrowheads="1"/>
          </p:cNvSpPr>
          <p:nvPr/>
        </p:nvSpPr>
        <p:spPr bwMode="auto">
          <a:xfrm>
            <a:off x="1752600" y="914400"/>
            <a:ext cx="5638800" cy="5181600"/>
          </a:xfrm>
          <a:prstGeom prst="rect">
            <a:avLst/>
          </a:prstGeom>
          <a:noFill/>
          <a:ln w="9525">
            <a:noFill/>
            <a:miter lim="800000"/>
            <a:headEnd/>
            <a:tailEnd/>
          </a:ln>
        </p:spPr>
        <p:txBody>
          <a:bodyPr lIns="90483" tIns="44448" rIns="90483" bIns="44448"/>
          <a:lstStyle/>
          <a:p>
            <a:pPr>
              <a:spcBef>
                <a:spcPts val="600"/>
              </a:spcBef>
              <a:tabLst>
                <a:tab pos="465114" algn="l"/>
                <a:tab pos="973088" algn="l"/>
              </a:tabLst>
            </a:pPr>
            <a:endParaRPr lang="en-US" dirty="0"/>
          </a:p>
        </p:txBody>
      </p:sp>
      <p:pic>
        <p:nvPicPr>
          <p:cNvPr id="5" name="Picture 4"/>
          <p:cNvPicPr>
            <a:picLocks noChangeAspect="1"/>
          </p:cNvPicPr>
          <p:nvPr/>
        </p:nvPicPr>
        <p:blipFill>
          <a:blip r:embed="rId3"/>
          <a:stretch>
            <a:fillRect/>
          </a:stretch>
        </p:blipFill>
        <p:spPr>
          <a:xfrm>
            <a:off x="9213850" y="1328381"/>
            <a:ext cx="2298700" cy="1445826"/>
          </a:xfrm>
          <a:prstGeom prst="rect">
            <a:avLst/>
          </a:prstGeom>
        </p:spPr>
      </p:pic>
      <p:sp>
        <p:nvSpPr>
          <p:cNvPr id="11" name="Rectangle 10"/>
          <p:cNvSpPr/>
          <p:nvPr/>
        </p:nvSpPr>
        <p:spPr>
          <a:xfrm>
            <a:off x="9144000" y="1188553"/>
            <a:ext cx="2438400" cy="175260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pic>
        <p:nvPicPr>
          <p:cNvPr id="12" name="Picture 11"/>
          <p:cNvPicPr>
            <a:picLocks noChangeAspect="1"/>
          </p:cNvPicPr>
          <p:nvPr/>
        </p:nvPicPr>
        <p:blipFill>
          <a:blip r:embed="rId4"/>
          <a:stretch>
            <a:fillRect/>
          </a:stretch>
        </p:blipFill>
        <p:spPr>
          <a:xfrm>
            <a:off x="8738604" y="3276600"/>
            <a:ext cx="3048000" cy="2286000"/>
          </a:xfrm>
          <a:prstGeom prst="rect">
            <a:avLst/>
          </a:prstGeom>
        </p:spPr>
      </p:pic>
      <p:sp>
        <p:nvSpPr>
          <p:cNvPr id="13" name="Rectangle 12"/>
          <p:cNvSpPr/>
          <p:nvPr/>
        </p:nvSpPr>
        <p:spPr>
          <a:xfrm>
            <a:off x="8662404" y="3200400"/>
            <a:ext cx="3200400" cy="243840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Tree>
    <p:extLst>
      <p:ext uri="{BB962C8B-B14F-4D97-AF65-F5344CB8AC3E}">
        <p14:creationId xmlns:p14="http://schemas.microsoft.com/office/powerpoint/2010/main" val="170381598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latin typeface="Arial"/>
                <a:cs typeface="Arial"/>
              </a:rPr>
              <a:t>Example Attack</a:t>
            </a:r>
          </a:p>
        </p:txBody>
      </p:sp>
      <p:sp>
        <p:nvSpPr>
          <p:cNvPr id="3" name="Content Placeholder 2">
            <a:extLst>
              <a:ext uri="{FF2B5EF4-FFF2-40B4-BE49-F238E27FC236}">
                <a16:creationId xmlns:a16="http://schemas.microsoft.com/office/drawing/2014/main" id="{50B50930-055D-0FCE-B38A-35C03823D7E8}"/>
              </a:ext>
            </a:extLst>
          </p:cNvPr>
          <p:cNvSpPr>
            <a:spLocks noGrp="1"/>
          </p:cNvSpPr>
          <p:nvPr>
            <p:ph idx="1"/>
          </p:nvPr>
        </p:nvSpPr>
        <p:spPr/>
        <p:txBody>
          <a:bodyPr vert="horz" lIns="91440" tIns="45720" rIns="91440" bIns="45720" rtlCol="0" anchor="t">
            <a:normAutofit/>
          </a:bodyPr>
          <a:lstStyle/>
          <a:p>
            <a:pPr marL="182245" indent="-182245">
              <a:lnSpc>
                <a:spcPct val="90000"/>
              </a:lnSpc>
              <a:spcBef>
                <a:spcPts val="600"/>
              </a:spcBef>
              <a:buFont typeface="Arial" pitchFamily="18" charset="0"/>
              <a:buChar char="•"/>
              <a:tabLst>
                <a:tab pos="465114" algn="l"/>
                <a:tab pos="973088" algn="l"/>
              </a:tabLst>
            </a:pPr>
            <a:r>
              <a:rPr lang="en-US" sz="2400" b="1" dirty="0"/>
              <a:t>Physical Attacks on Chip IDs</a:t>
            </a:r>
            <a:endParaRPr lang="en-US"/>
          </a:p>
          <a:p>
            <a:pPr marL="456565" lvl="1" indent="-182245">
              <a:lnSpc>
                <a:spcPct val="90000"/>
              </a:lnSpc>
              <a:spcBef>
                <a:spcPts val="600"/>
              </a:spcBef>
              <a:buFont typeface="Courier New" pitchFamily="18" charset="0"/>
              <a:buChar char="o"/>
              <a:tabLst>
                <a:tab pos="465114" algn="l"/>
                <a:tab pos="973088" algn="l"/>
              </a:tabLst>
            </a:pPr>
            <a:r>
              <a:rPr lang="en-US" dirty="0">
                <a:latin typeface="Arial"/>
                <a:cs typeface="Arial"/>
              </a:rPr>
              <a:t>Extracting secret keys</a:t>
            </a:r>
          </a:p>
          <a:p>
            <a:pPr marL="182245" indent="-182245">
              <a:lnSpc>
                <a:spcPct val="90000"/>
              </a:lnSpc>
              <a:spcBef>
                <a:spcPts val="600"/>
              </a:spcBef>
              <a:buFont typeface="Arial" pitchFamily="18" charset="0"/>
              <a:buChar char="•"/>
              <a:tabLst>
                <a:tab pos="465114" algn="l"/>
                <a:tab pos="973088" algn="l"/>
              </a:tabLst>
            </a:pPr>
            <a:r>
              <a:rPr lang="en-US" sz="2400" b="1" dirty="0"/>
              <a:t>Side-Channel Attacks</a:t>
            </a:r>
          </a:p>
          <a:p>
            <a:pPr marL="456565" lvl="1" indent="-182245">
              <a:lnSpc>
                <a:spcPct val="90000"/>
              </a:lnSpc>
              <a:spcBef>
                <a:spcPts val="600"/>
              </a:spcBef>
              <a:buFont typeface="Courier New" pitchFamily="18" charset="0"/>
              <a:buChar char="o"/>
              <a:tabLst>
                <a:tab pos="465114" algn="l"/>
                <a:tab pos="973088" algn="l"/>
              </a:tabLst>
            </a:pPr>
            <a:r>
              <a:rPr lang="en-US" dirty="0">
                <a:latin typeface="Arial"/>
                <a:cs typeface="Arial"/>
              </a:rPr>
              <a:t>Power Analysis, Timing Analysis, EM Analysis</a:t>
            </a:r>
          </a:p>
          <a:p>
            <a:pPr marL="182245" indent="-182245">
              <a:lnSpc>
                <a:spcPct val="90000"/>
              </a:lnSpc>
              <a:spcBef>
                <a:spcPts val="600"/>
              </a:spcBef>
              <a:buFont typeface="Arial" pitchFamily="18" charset="0"/>
              <a:buChar char="•"/>
              <a:tabLst>
                <a:tab pos="465114" algn="l"/>
                <a:tab pos="973088" algn="l"/>
              </a:tabLst>
            </a:pPr>
            <a:r>
              <a:rPr lang="en-US" sz="2400" b="1" dirty="0"/>
              <a:t>Tampering with Electronic Devices</a:t>
            </a:r>
          </a:p>
          <a:p>
            <a:pPr marL="456565" lvl="1" indent="-182245">
              <a:lnSpc>
                <a:spcPct val="90000"/>
              </a:lnSpc>
              <a:spcBef>
                <a:spcPts val="600"/>
              </a:spcBef>
              <a:buFont typeface="Courier New" pitchFamily="18" charset="0"/>
              <a:buChar char="o"/>
              <a:tabLst>
                <a:tab pos="465114" algn="l"/>
                <a:tab pos="973088" algn="l"/>
              </a:tabLst>
            </a:pPr>
            <a:r>
              <a:rPr lang="en-US" dirty="0">
                <a:latin typeface="Arial"/>
                <a:cs typeface="Arial"/>
              </a:rPr>
              <a:t>Captured Drone by Iran</a:t>
            </a:r>
          </a:p>
          <a:p>
            <a:pPr marL="182245" indent="-182245">
              <a:lnSpc>
                <a:spcPct val="90000"/>
              </a:lnSpc>
              <a:spcBef>
                <a:spcPts val="600"/>
              </a:spcBef>
              <a:buFont typeface="Arial" pitchFamily="18" charset="0"/>
              <a:buChar char="•"/>
              <a:tabLst>
                <a:tab pos="465114" algn="l"/>
                <a:tab pos="973088" algn="l"/>
              </a:tabLst>
            </a:pPr>
            <a:r>
              <a:rPr lang="en-US" sz="2400" b="1" dirty="0"/>
              <a:t>Counterfeit Integrated Circuits</a:t>
            </a:r>
          </a:p>
          <a:p>
            <a:pPr marL="456565" lvl="1" indent="-182245">
              <a:lnSpc>
                <a:spcPct val="90000"/>
              </a:lnSpc>
              <a:spcBef>
                <a:spcPts val="600"/>
              </a:spcBef>
              <a:buFont typeface="Courier New" pitchFamily="18" charset="0"/>
              <a:buChar char="o"/>
              <a:tabLst>
                <a:tab pos="465114" algn="l"/>
                <a:tab pos="973088" algn="l"/>
              </a:tabLst>
            </a:pPr>
            <a:r>
              <a:rPr lang="en-US" dirty="0">
                <a:latin typeface="Arial"/>
                <a:cs typeface="Arial"/>
              </a:rPr>
              <a:t>Multi-billion dollar business</a:t>
            </a:r>
          </a:p>
          <a:p>
            <a:pPr marL="452120" indent="-452120">
              <a:spcBef>
                <a:spcPts val="600"/>
              </a:spcBef>
              <a:buBlip>
                <a:blip r:embed="rId3"/>
              </a:buBlip>
              <a:tabLst>
                <a:tab pos="465114" algn="l"/>
                <a:tab pos="973088" algn="l"/>
              </a:tabLst>
            </a:pPr>
            <a:endParaRPr lang="en-US" sz="2400" dirty="0"/>
          </a:p>
          <a:p>
            <a:pPr marL="452120" indent="-452120">
              <a:spcBef>
                <a:spcPts val="600"/>
              </a:spcBef>
              <a:buBlip>
                <a:blip r:embed="rId3"/>
              </a:buBlip>
              <a:tabLst>
                <a:tab pos="465114" algn="l"/>
                <a:tab pos="973088" algn="l"/>
              </a:tabLst>
            </a:pPr>
            <a:endParaRPr lang="en-US" sz="2400" dirty="0"/>
          </a:p>
          <a:p>
            <a:pPr marL="452120" indent="-452120">
              <a:spcBef>
                <a:spcPts val="600"/>
              </a:spcBef>
              <a:buBlip>
                <a:blip r:embed="rId3"/>
              </a:buBlip>
              <a:tabLst>
                <a:tab pos="465114" algn="l"/>
                <a:tab pos="973088" algn="l"/>
              </a:tabLst>
            </a:pPr>
            <a:endParaRPr lang="en-US" sz="2400" dirty="0"/>
          </a:p>
          <a:p>
            <a:pPr marL="182245" indent="-182245">
              <a:spcBef>
                <a:spcPts val="600"/>
              </a:spcBef>
              <a:tabLst>
                <a:tab pos="465114" algn="l"/>
                <a:tab pos="973088" algn="l"/>
              </a:tabLst>
            </a:pPr>
            <a:endParaRPr lang="en-US" sz="2400" dirty="0"/>
          </a:p>
          <a:p>
            <a:pPr marL="452120" indent="-452120">
              <a:spcBef>
                <a:spcPts val="600"/>
              </a:spcBef>
              <a:buBlip>
                <a:blip r:embed="rId3"/>
              </a:buBlip>
              <a:tabLst>
                <a:tab pos="465114" algn="l"/>
                <a:tab pos="973088" algn="l"/>
              </a:tabLst>
            </a:pPr>
            <a:endParaRPr lang="en-US" sz="2400" dirty="0"/>
          </a:p>
          <a:p>
            <a:pPr marL="182245" indent="-182245"/>
            <a:endParaRPr lang="en-US" dirty="0"/>
          </a:p>
        </p:txBody>
      </p:sp>
      <p:sp>
        <p:nvSpPr>
          <p:cNvPr id="6" name="Slide Number Placeholder 5">
            <a:extLst>
              <a:ext uri="{FF2B5EF4-FFF2-40B4-BE49-F238E27FC236}">
                <a16:creationId xmlns:a16="http://schemas.microsoft.com/office/drawing/2014/main" id="{215D5AC8-2959-B4AB-8396-96F3A845E8F8}"/>
              </a:ext>
            </a:extLst>
          </p:cNvPr>
          <p:cNvSpPr>
            <a:spLocks noGrp="1"/>
          </p:cNvSpPr>
          <p:nvPr>
            <p:ph type="sldNum" sz="quarter" idx="12"/>
          </p:nvPr>
        </p:nvSpPr>
        <p:spPr/>
        <p:txBody>
          <a:bodyPr/>
          <a:lstStyle/>
          <a:p>
            <a:fld id="{34B7E4EF-A1BD-40F4-AB7B-04F084DD991D}" type="slidenum">
              <a:rPr lang="en-US" smtClean="0"/>
              <a:t>22</a:t>
            </a:fld>
            <a:endParaRPr lang="en-US" dirty="0"/>
          </a:p>
        </p:txBody>
      </p:sp>
      <p:pic>
        <p:nvPicPr>
          <p:cNvPr id="9" name="Picture 8"/>
          <p:cNvPicPr>
            <a:picLocks noChangeAspect="1"/>
          </p:cNvPicPr>
          <p:nvPr/>
        </p:nvPicPr>
        <p:blipFill>
          <a:blip r:embed="rId4"/>
          <a:stretch>
            <a:fillRect/>
          </a:stretch>
        </p:blipFill>
        <p:spPr>
          <a:xfrm>
            <a:off x="8434435" y="1214496"/>
            <a:ext cx="2211233" cy="2005101"/>
          </a:xfrm>
          <a:prstGeom prst="rect">
            <a:avLst/>
          </a:prstGeom>
        </p:spPr>
      </p:pic>
      <p:pic>
        <p:nvPicPr>
          <p:cNvPr id="10" name="Picture 9"/>
          <p:cNvPicPr>
            <a:picLocks noChangeAspect="1"/>
          </p:cNvPicPr>
          <p:nvPr/>
        </p:nvPicPr>
        <p:blipFill>
          <a:blip r:embed="rId5"/>
          <a:stretch>
            <a:fillRect/>
          </a:stretch>
        </p:blipFill>
        <p:spPr>
          <a:xfrm>
            <a:off x="513675" y="4686300"/>
            <a:ext cx="2113593" cy="1714500"/>
          </a:xfrm>
          <a:prstGeom prst="rect">
            <a:avLst/>
          </a:prstGeom>
        </p:spPr>
      </p:pic>
      <p:pic>
        <p:nvPicPr>
          <p:cNvPr id="7" name="Picture 6"/>
          <p:cNvPicPr>
            <a:picLocks noChangeAspect="1"/>
          </p:cNvPicPr>
          <p:nvPr/>
        </p:nvPicPr>
        <p:blipFill>
          <a:blip r:embed="rId6"/>
          <a:stretch>
            <a:fillRect/>
          </a:stretch>
        </p:blipFill>
        <p:spPr>
          <a:xfrm>
            <a:off x="5809635" y="4686300"/>
            <a:ext cx="2077276" cy="1676400"/>
          </a:xfrm>
          <a:prstGeom prst="rect">
            <a:avLst/>
          </a:prstGeom>
        </p:spPr>
      </p:pic>
      <p:pic>
        <p:nvPicPr>
          <p:cNvPr id="8" name="Picture 7"/>
          <p:cNvPicPr>
            <a:picLocks noChangeAspect="1"/>
          </p:cNvPicPr>
          <p:nvPr/>
        </p:nvPicPr>
        <p:blipFill>
          <a:blip r:embed="rId7"/>
          <a:stretch>
            <a:fillRect/>
          </a:stretch>
        </p:blipFill>
        <p:spPr>
          <a:xfrm>
            <a:off x="3002697" y="4665672"/>
            <a:ext cx="2238931" cy="1755756"/>
          </a:xfrm>
          <a:prstGeom prst="rect">
            <a:avLst/>
          </a:prstGeom>
        </p:spPr>
      </p:pic>
      <p:pic>
        <p:nvPicPr>
          <p:cNvPr id="5" name="Picture 4"/>
          <p:cNvPicPr>
            <a:picLocks noChangeAspect="1"/>
          </p:cNvPicPr>
          <p:nvPr/>
        </p:nvPicPr>
        <p:blipFill>
          <a:blip r:embed="rId8"/>
          <a:stretch>
            <a:fillRect/>
          </a:stretch>
        </p:blipFill>
        <p:spPr>
          <a:xfrm>
            <a:off x="8454918" y="3500428"/>
            <a:ext cx="2190750" cy="2921000"/>
          </a:xfrm>
          <a:prstGeom prst="rect">
            <a:avLst/>
          </a:prstGeom>
        </p:spPr>
      </p:pic>
    </p:spTree>
    <p:extLst>
      <p:ext uri="{BB962C8B-B14F-4D97-AF65-F5344CB8AC3E}">
        <p14:creationId xmlns:p14="http://schemas.microsoft.com/office/powerpoint/2010/main" val="417923287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0325617" y="38152"/>
            <a:ext cx="1612621" cy="1351615"/>
          </a:xfrm>
          <a:prstGeom prst="rect">
            <a:avLst/>
          </a:prstGeom>
        </p:spPr>
      </p:pic>
      <p:sp>
        <p:nvSpPr>
          <p:cNvPr id="14339" name="Rectangle 2"/>
          <p:cNvSpPr>
            <a:spLocks noGrp="1" noChangeArrowheads="1"/>
          </p:cNvSpPr>
          <p:nvPr>
            <p:ph type="title"/>
          </p:nvPr>
        </p:nvSpPr>
        <p:spPr/>
        <p:txBody>
          <a:bodyPr>
            <a:normAutofit fontScale="90000"/>
          </a:bodyPr>
          <a:lstStyle/>
          <a:p>
            <a:pPr eaLnBrk="1" hangingPunct="1"/>
            <a:r>
              <a:rPr lang="en-US" sz="3600" b="1" dirty="0"/>
              <a:t>Time for Smart Cards</a:t>
            </a:r>
          </a:p>
        </p:txBody>
      </p:sp>
      <p:sp>
        <p:nvSpPr>
          <p:cNvPr id="14340" name="Rectangle 3"/>
          <p:cNvSpPr>
            <a:spLocks noGrp="1" noChangeArrowheads="1"/>
          </p:cNvSpPr>
          <p:nvPr>
            <p:ph idx="1"/>
          </p:nvPr>
        </p:nvSpPr>
        <p:spPr/>
        <p:txBody>
          <a:bodyPr>
            <a:normAutofit/>
          </a:bodyPr>
          <a:lstStyle/>
          <a:p>
            <a:pPr eaLnBrk="1" hangingPunct="1">
              <a:lnSpc>
                <a:spcPct val="90000"/>
              </a:lnSpc>
            </a:pPr>
            <a:r>
              <a:rPr lang="en-US" sz="2400" dirty="0"/>
              <a:t>By the end of 2006, Westerns European countries fully migrated to smart cards</a:t>
            </a:r>
          </a:p>
          <a:p>
            <a:pPr lvl="1" eaLnBrk="1" hangingPunct="1">
              <a:lnSpc>
                <a:spcPct val="90000"/>
              </a:lnSpc>
            </a:pPr>
            <a:r>
              <a:rPr lang="en-US" sz="2000" dirty="0"/>
              <a:t>Voting: In Sweden you can vote with your smart card, which serves as a non-repudiation device</a:t>
            </a:r>
          </a:p>
          <a:p>
            <a:pPr lvl="1" eaLnBrk="1" hangingPunct="1">
              <a:lnSpc>
                <a:spcPct val="90000"/>
              </a:lnSpc>
            </a:pPr>
            <a:r>
              <a:rPr lang="en-US" sz="2000" dirty="0"/>
              <a:t>Telecommunications: Many cellular phones come with smart cards in Europe and will soon be shipping in the United States. </a:t>
            </a:r>
          </a:p>
          <a:p>
            <a:pPr lvl="1" eaLnBrk="1" hangingPunct="1">
              <a:lnSpc>
                <a:spcPct val="90000"/>
              </a:lnSpc>
            </a:pPr>
            <a:r>
              <a:rPr lang="en-US" sz="2000" dirty="0"/>
              <a:t>Mass Transit: British Air relies on rail and air connections more than most airports.</a:t>
            </a:r>
          </a:p>
          <a:p>
            <a:pPr lvl="1" eaLnBrk="1" hangingPunct="1">
              <a:lnSpc>
                <a:spcPct val="90000"/>
              </a:lnSpc>
            </a:pPr>
            <a:endParaRPr lang="en-US" sz="2000" dirty="0"/>
          </a:p>
          <a:p>
            <a:pPr eaLnBrk="1" hangingPunct="1">
              <a:lnSpc>
                <a:spcPct val="90000"/>
              </a:lnSpc>
            </a:pPr>
            <a:r>
              <a:rPr lang="en-US" sz="2400" dirty="0"/>
              <a:t>In 2006, ~27M contactless cards were in circulation in US, the number is estimated to top 100M by 2011</a:t>
            </a:r>
          </a:p>
          <a:p>
            <a:pPr lvl="1" eaLnBrk="1" hangingPunct="1">
              <a:lnSpc>
                <a:spcPct val="90000"/>
              </a:lnSpc>
            </a:pPr>
            <a:r>
              <a:rPr lang="en-US" sz="2000" dirty="0"/>
              <a:t>E.g., homeland security has required the port workers to have smart ID cards (Jan, 2007) </a:t>
            </a:r>
          </a:p>
          <a:p>
            <a:pPr lvl="1" eaLnBrk="1" hangingPunct="1">
              <a:lnSpc>
                <a:spcPct val="90000"/>
              </a:lnSpc>
            </a:pPr>
            <a:r>
              <a:rPr lang="en-US" sz="2000" dirty="0"/>
              <a:t>Entertainment: Most DSS (Digital Satellite Service) dishes in the U.S. have smart cards. </a:t>
            </a:r>
          </a:p>
        </p:txBody>
      </p:sp>
      <p:sp>
        <p:nvSpPr>
          <p:cNvPr id="6" name="Slide Number Placeholder 5"/>
          <p:cNvSpPr>
            <a:spLocks noGrp="1"/>
          </p:cNvSpPr>
          <p:nvPr>
            <p:ph type="sldNum" sz="quarter" idx="12"/>
          </p:nvPr>
        </p:nvSpPr>
        <p:spPr/>
        <p:txBody>
          <a:bodyPr/>
          <a:lstStyle/>
          <a:p>
            <a:pPr>
              <a:defRPr/>
            </a:pPr>
            <a:fld id="{1B396C62-8D13-4174-ACFF-BBC03DF2D92B}" type="slidenum">
              <a:rPr lang="en-US"/>
              <a:pPr>
                <a:defRPr/>
              </a:pPr>
              <a:t>23</a:t>
            </a:fld>
            <a:endParaRPr lang="en-US"/>
          </a:p>
        </p:txBody>
      </p:sp>
    </p:spTree>
    <p:extLst>
      <p:ext uri="{BB962C8B-B14F-4D97-AF65-F5344CB8AC3E}">
        <p14:creationId xmlns:p14="http://schemas.microsoft.com/office/powerpoint/2010/main" val="408714485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45211-5484-4AB3-85A3-8D7113F45B13}"/>
              </a:ext>
            </a:extLst>
          </p:cNvPr>
          <p:cNvSpPr>
            <a:spLocks noGrp="1"/>
          </p:cNvSpPr>
          <p:nvPr>
            <p:ph type="title"/>
          </p:nvPr>
        </p:nvSpPr>
        <p:spPr/>
        <p:txBody>
          <a:bodyPr>
            <a:normAutofit fontScale="90000"/>
          </a:bodyPr>
          <a:lstStyle/>
          <a:p>
            <a:r>
              <a:rPr lang="en-US" sz="3200" b="1" dirty="0">
                <a:solidFill>
                  <a:srgbClr val="17375E"/>
                </a:solidFill>
                <a:latin typeface="Arial"/>
                <a:cs typeface="Arial"/>
              </a:rPr>
              <a:t>Smart Cards Attack Architecture </a:t>
            </a:r>
          </a:p>
        </p:txBody>
      </p:sp>
      <p:pic>
        <p:nvPicPr>
          <p:cNvPr id="5" name="Picture 5">
            <a:extLst>
              <a:ext uri="{FF2B5EF4-FFF2-40B4-BE49-F238E27FC236}">
                <a16:creationId xmlns:a16="http://schemas.microsoft.com/office/drawing/2014/main" id="{2C61377A-CE5D-81BA-6AD8-F3568421D543}"/>
              </a:ext>
            </a:extLst>
          </p:cNvPr>
          <p:cNvPicPr>
            <a:picLocks noGrp="1" noChangeAspect="1"/>
          </p:cNvPicPr>
          <p:nvPr>
            <p:ph idx="1"/>
          </p:nvPr>
        </p:nvPicPr>
        <p:blipFill>
          <a:blip r:embed="rId2"/>
          <a:stretch>
            <a:fillRect/>
          </a:stretch>
        </p:blipFill>
        <p:spPr>
          <a:xfrm>
            <a:off x="6804214" y="1277425"/>
            <a:ext cx="4287895" cy="3647279"/>
          </a:xfrm>
        </p:spPr>
      </p:pic>
      <p:sp>
        <p:nvSpPr>
          <p:cNvPr id="4" name="Slide Number Placeholder 3">
            <a:extLst>
              <a:ext uri="{FF2B5EF4-FFF2-40B4-BE49-F238E27FC236}">
                <a16:creationId xmlns:a16="http://schemas.microsoft.com/office/drawing/2014/main" id="{29147809-4B94-7C7B-A449-3C1F649275E6}"/>
              </a:ext>
            </a:extLst>
          </p:cNvPr>
          <p:cNvSpPr>
            <a:spLocks noGrp="1"/>
          </p:cNvSpPr>
          <p:nvPr>
            <p:ph type="sldNum" sz="quarter" idx="12"/>
          </p:nvPr>
        </p:nvSpPr>
        <p:spPr/>
        <p:txBody>
          <a:bodyPr/>
          <a:lstStyle/>
          <a:p>
            <a:fld id="{34B7E4EF-A1BD-40F4-AB7B-04F084DD991D}" type="slidenum">
              <a:rPr lang="en-US" smtClean="0"/>
              <a:t>24</a:t>
            </a:fld>
            <a:endParaRPr lang="en-US" dirty="0"/>
          </a:p>
        </p:txBody>
      </p:sp>
      <p:sp>
        <p:nvSpPr>
          <p:cNvPr id="6" name="TextBox 5">
            <a:extLst>
              <a:ext uri="{FF2B5EF4-FFF2-40B4-BE49-F238E27FC236}">
                <a16:creationId xmlns:a16="http://schemas.microsoft.com/office/drawing/2014/main" id="{28E59560-11C8-CDE1-DAF0-1DCDDFEEE110}"/>
              </a:ext>
            </a:extLst>
          </p:cNvPr>
          <p:cNvSpPr txBox="1"/>
          <p:nvPr/>
        </p:nvSpPr>
        <p:spPr>
          <a:xfrm>
            <a:off x="361950" y="1743075"/>
            <a:ext cx="569595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just">
              <a:buFont typeface="Arial"/>
              <a:buChar char="•"/>
            </a:pPr>
            <a:r>
              <a:rPr lang="en-US" sz="2000" dirty="0">
                <a:solidFill>
                  <a:srgbClr val="2E2E2E"/>
                </a:solidFill>
                <a:latin typeface="Arial"/>
                <a:cs typeface="Arial"/>
              </a:rPr>
              <a:t>The victim card is reached by the attacker through his NFC-equipped mobile phone connected to a NFC-equipped mobile phone in proximity of the card. </a:t>
            </a:r>
            <a:endParaRPr lang="en-US" sz="2000" dirty="0">
              <a:solidFill>
                <a:srgbClr val="000000"/>
              </a:solidFill>
              <a:latin typeface="Arial"/>
              <a:cs typeface="Arial"/>
            </a:endParaRPr>
          </a:p>
          <a:p>
            <a:pPr marL="342900" indent="-342900" algn="just">
              <a:buFont typeface="Arial"/>
              <a:buChar char="•"/>
            </a:pPr>
            <a:r>
              <a:rPr lang="en-US" sz="2000" dirty="0">
                <a:solidFill>
                  <a:srgbClr val="2E2E2E"/>
                </a:solidFill>
                <a:latin typeface="Arial"/>
                <a:cs typeface="Arial"/>
              </a:rPr>
              <a:t>The phone close to the victim card can be instructed to run local attacks, </a:t>
            </a:r>
            <a:endParaRPr lang="en-US" sz="2000">
              <a:solidFill>
                <a:srgbClr val="000000"/>
              </a:solidFill>
              <a:latin typeface="Arial"/>
              <a:cs typeface="Arial"/>
            </a:endParaRPr>
          </a:p>
          <a:p>
            <a:pPr marL="342900" indent="-342900" algn="just">
              <a:buFont typeface="Arial"/>
              <a:buChar char="•"/>
            </a:pPr>
            <a:r>
              <a:rPr lang="en-US" sz="2000" dirty="0">
                <a:solidFill>
                  <a:srgbClr val="2E2E2E"/>
                </a:solidFill>
                <a:latin typeface="Arial"/>
                <a:cs typeface="Arial"/>
              </a:rPr>
              <a:t>e.g., to extract and return the card access code, and the entire architecture can serve for relay attacks.</a:t>
            </a:r>
            <a:endParaRPr lang="en-US" sz="2000">
              <a:latin typeface="Arial"/>
              <a:cs typeface="Arial"/>
            </a:endParaRPr>
          </a:p>
        </p:txBody>
      </p:sp>
      <p:sp>
        <p:nvSpPr>
          <p:cNvPr id="8" name="TextBox 7">
            <a:extLst>
              <a:ext uri="{FF2B5EF4-FFF2-40B4-BE49-F238E27FC236}">
                <a16:creationId xmlns:a16="http://schemas.microsoft.com/office/drawing/2014/main" id="{B0DF7FCD-1481-5673-E2F5-692793DF881A}"/>
              </a:ext>
            </a:extLst>
          </p:cNvPr>
          <p:cNvSpPr txBox="1"/>
          <p:nvPr/>
        </p:nvSpPr>
        <p:spPr>
          <a:xfrm>
            <a:off x="8107180" y="6345835"/>
            <a:ext cx="2043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Source: Internet</a:t>
            </a:r>
          </a:p>
        </p:txBody>
      </p:sp>
    </p:spTree>
    <p:extLst>
      <p:ext uri="{BB962C8B-B14F-4D97-AF65-F5344CB8AC3E}">
        <p14:creationId xmlns:p14="http://schemas.microsoft.com/office/powerpoint/2010/main" val="1462664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normAutofit fontScale="90000"/>
          </a:bodyPr>
          <a:lstStyle/>
          <a:p>
            <a:pPr eaLnBrk="1" hangingPunct="1"/>
            <a:r>
              <a:rPr lang="en-US" sz="3600" b="1" dirty="0"/>
              <a:t>Smart Cards -- Attacks</a:t>
            </a:r>
          </a:p>
        </p:txBody>
      </p:sp>
      <p:sp>
        <p:nvSpPr>
          <p:cNvPr id="15365" name="Rectangle 3"/>
          <p:cNvSpPr>
            <a:spLocks noGrp="1" noChangeArrowheads="1"/>
          </p:cNvSpPr>
          <p:nvPr>
            <p:ph idx="1"/>
          </p:nvPr>
        </p:nvSpPr>
        <p:spPr/>
        <p:txBody>
          <a:bodyPr/>
          <a:lstStyle/>
          <a:p>
            <a:pPr eaLnBrk="1" hangingPunct="1"/>
            <a:r>
              <a:rPr lang="en-US" sz="2400" dirty="0">
                <a:solidFill>
                  <a:srgbClr val="FF0000"/>
                </a:solidFill>
                <a:hlinkClick r:id="rId4"/>
              </a:rPr>
              <a:t>Access Control: Smart Cards Under Attack - Literally</a:t>
            </a:r>
            <a:r>
              <a:rPr lang="en-US" sz="2400" dirty="0">
                <a:hlinkClick r:id="rId4"/>
              </a:rPr>
              <a:t>, Ken Warren, Security Magazine, 03/17/2006 </a:t>
            </a:r>
            <a:endParaRPr lang="en-US" sz="2400" dirty="0"/>
          </a:p>
          <a:p>
            <a:pPr eaLnBrk="1" hangingPunct="1"/>
            <a:endParaRPr lang="en-US" sz="2400" dirty="0">
              <a:hlinkClick r:id="rId5"/>
            </a:endParaRPr>
          </a:p>
          <a:p>
            <a:pPr eaLnBrk="1" hangingPunct="1"/>
            <a:r>
              <a:rPr lang="en-US" sz="2400" dirty="0">
                <a:hlinkClick r:id="rId5"/>
              </a:rPr>
              <a:t>Keep Your Enemies Close: Distance Bounding Against Smartcard Relay Attacks</a:t>
            </a:r>
            <a:r>
              <a:rPr lang="en-US" sz="2400" dirty="0"/>
              <a:t>, Saar </a:t>
            </a:r>
            <a:r>
              <a:rPr lang="en-US" sz="2400" dirty="0" err="1"/>
              <a:t>Drimer</a:t>
            </a:r>
            <a:r>
              <a:rPr lang="en-US" sz="2400" dirty="0"/>
              <a:t> and Steven J. Murdoch, USENIX SECURITY, 2007</a:t>
            </a:r>
          </a:p>
          <a:p>
            <a:pPr eaLnBrk="1" hangingPunct="1"/>
            <a:endParaRPr lang="en-US" sz="2400" dirty="0">
              <a:hlinkClick r:id="rId6"/>
            </a:endParaRPr>
          </a:p>
          <a:p>
            <a:pPr eaLnBrk="1" hangingPunct="1"/>
            <a:r>
              <a:rPr lang="en-US" sz="2400" dirty="0">
                <a:hlinkClick r:id="rId6"/>
              </a:rPr>
              <a:t>Vulnerability Is Discovered In Security for Smart Cards, John Markoff, NY TIMES, 05/13/2002</a:t>
            </a:r>
            <a:endParaRPr lang="en-US" sz="2400" dirty="0"/>
          </a:p>
          <a:p>
            <a:pPr eaLnBrk="1" hangingPunct="1"/>
            <a:endParaRPr lang="en-US" sz="2400" dirty="0"/>
          </a:p>
        </p:txBody>
      </p:sp>
      <p:sp>
        <p:nvSpPr>
          <p:cNvPr id="6" name="Slide Number Placeholder 5"/>
          <p:cNvSpPr>
            <a:spLocks noGrp="1"/>
          </p:cNvSpPr>
          <p:nvPr>
            <p:ph type="sldNum" sz="quarter" idx="12"/>
          </p:nvPr>
        </p:nvSpPr>
        <p:spPr/>
        <p:txBody>
          <a:bodyPr/>
          <a:lstStyle/>
          <a:p>
            <a:pPr>
              <a:defRPr/>
            </a:pPr>
            <a:fld id="{86450A4D-C391-4F1F-92A5-80DE6E145A57}" type="slidenum">
              <a:rPr lang="en-US"/>
              <a:pPr>
                <a:defRPr/>
              </a:pPr>
              <a:t>25</a:t>
            </a:fld>
            <a:endParaRPr lang="en-US"/>
          </a:p>
        </p:txBody>
      </p:sp>
      <p:pic>
        <p:nvPicPr>
          <p:cNvPr id="15366" name="Picture 4" descr="MCj03710640000[1]"/>
          <p:cNvPicPr>
            <a:picLocks noChangeAspect="1" noChangeArrowheads="1"/>
          </p:cNvPicPr>
          <p:nvPr/>
        </p:nvPicPr>
        <p:blipFill>
          <a:blip r:embed="rId7" cstate="print"/>
          <a:srcRect/>
          <a:stretch>
            <a:fillRect/>
          </a:stretch>
        </p:blipFill>
        <p:spPr bwMode="auto">
          <a:xfrm>
            <a:off x="10299405" y="-116957"/>
            <a:ext cx="1600200" cy="1406525"/>
          </a:xfrm>
          <a:prstGeom prst="rect">
            <a:avLst/>
          </a:prstGeom>
          <a:noFill/>
          <a:ln w="9525">
            <a:noFill/>
            <a:miter lim="800000"/>
            <a:headEnd/>
            <a:tailEnd/>
          </a:ln>
        </p:spPr>
      </p:pic>
    </p:spTree>
    <p:extLst>
      <p:ext uri="{BB962C8B-B14F-4D97-AF65-F5344CB8AC3E}">
        <p14:creationId xmlns:p14="http://schemas.microsoft.com/office/powerpoint/2010/main" val="798859866"/>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3A8926C-B1BD-9AF0-3237-5D514E70ED0A}"/>
              </a:ext>
            </a:extLst>
          </p:cNvPr>
          <p:cNvSpPr/>
          <p:nvPr/>
        </p:nvSpPr>
        <p:spPr>
          <a:xfrm>
            <a:off x="6665088" y="1861594"/>
            <a:ext cx="4957822" cy="3887164"/>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C5223B-871E-87AC-3364-DACC93FFA176}"/>
              </a:ext>
            </a:extLst>
          </p:cNvPr>
          <p:cNvSpPr/>
          <p:nvPr/>
        </p:nvSpPr>
        <p:spPr>
          <a:xfrm>
            <a:off x="800581" y="1823012"/>
            <a:ext cx="5295418" cy="3964328"/>
          </a:xfrm>
          <a:prstGeom prst="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cs typeface="Arial"/>
            </a:endParaRPr>
          </a:p>
        </p:txBody>
      </p:sp>
      <p:sp>
        <p:nvSpPr>
          <p:cNvPr id="2" name="Title 1">
            <a:extLst>
              <a:ext uri="{FF2B5EF4-FFF2-40B4-BE49-F238E27FC236}">
                <a16:creationId xmlns:a16="http://schemas.microsoft.com/office/drawing/2014/main" id="{171D017F-BD7B-45D1-7907-9F5BB1AF3546}"/>
              </a:ext>
            </a:extLst>
          </p:cNvPr>
          <p:cNvSpPr>
            <a:spLocks noGrp="1"/>
          </p:cNvSpPr>
          <p:nvPr>
            <p:ph type="title"/>
          </p:nvPr>
        </p:nvSpPr>
        <p:spPr>
          <a:xfrm>
            <a:off x="1066800" y="642594"/>
            <a:ext cx="10068045" cy="706056"/>
          </a:xfrm>
        </p:spPr>
        <p:txBody>
          <a:bodyPr/>
          <a:lstStyle/>
          <a:p>
            <a:r>
              <a:rPr lang="en-US" sz="3200" b="1" dirty="0">
                <a:cs typeface="Arial"/>
              </a:rPr>
              <a:t>Smart Cards Attacks - Examples</a:t>
            </a:r>
            <a:endParaRPr lang="en-US" sz="3200" dirty="0">
              <a:cs typeface="Arial"/>
            </a:endParaRPr>
          </a:p>
        </p:txBody>
      </p:sp>
      <p:sp>
        <p:nvSpPr>
          <p:cNvPr id="7" name="Text Placeholder 6">
            <a:extLst>
              <a:ext uri="{FF2B5EF4-FFF2-40B4-BE49-F238E27FC236}">
                <a16:creationId xmlns:a16="http://schemas.microsoft.com/office/drawing/2014/main" id="{528B426F-2F5E-4D83-0E6E-0A75BA03B5B3}"/>
              </a:ext>
            </a:extLst>
          </p:cNvPr>
          <p:cNvSpPr>
            <a:spLocks noGrp="1"/>
          </p:cNvSpPr>
          <p:nvPr>
            <p:ph type="body" idx="1"/>
          </p:nvPr>
        </p:nvSpPr>
        <p:spPr/>
        <p:txBody>
          <a:bodyPr/>
          <a:lstStyle/>
          <a:p>
            <a:pPr algn="ctr"/>
            <a:r>
              <a:rPr lang="en-US" sz="1800" dirty="0">
                <a:solidFill>
                  <a:srgbClr val="2E2E2E"/>
                </a:solidFill>
                <a:cs typeface="Arial"/>
              </a:rPr>
              <a:t>Relay attack against a contactless smart card</a:t>
            </a:r>
            <a:endParaRPr lang="en-US" dirty="0">
              <a:cs typeface="Arial" panose="020B0604020202020204"/>
            </a:endParaRPr>
          </a:p>
        </p:txBody>
      </p:sp>
      <p:pic>
        <p:nvPicPr>
          <p:cNvPr id="11" name="Picture 11">
            <a:extLst>
              <a:ext uri="{FF2B5EF4-FFF2-40B4-BE49-F238E27FC236}">
                <a16:creationId xmlns:a16="http://schemas.microsoft.com/office/drawing/2014/main" id="{662AD597-8E51-CFC6-FDA6-FA925ECD7628}"/>
              </a:ext>
            </a:extLst>
          </p:cNvPr>
          <p:cNvPicPr>
            <a:picLocks noGrp="1" noChangeAspect="1"/>
          </p:cNvPicPr>
          <p:nvPr>
            <p:ph sz="half" idx="2"/>
          </p:nvPr>
        </p:nvPicPr>
        <p:blipFill>
          <a:blip r:embed="rId2"/>
          <a:stretch>
            <a:fillRect/>
          </a:stretch>
        </p:blipFill>
        <p:spPr>
          <a:xfrm>
            <a:off x="1069975" y="3043891"/>
            <a:ext cx="4664075" cy="1214094"/>
          </a:xfrm>
        </p:spPr>
      </p:pic>
      <p:sp>
        <p:nvSpPr>
          <p:cNvPr id="8" name="Text Placeholder 7">
            <a:extLst>
              <a:ext uri="{FF2B5EF4-FFF2-40B4-BE49-F238E27FC236}">
                <a16:creationId xmlns:a16="http://schemas.microsoft.com/office/drawing/2014/main" id="{79D142D9-3FA7-BBFF-47C7-9FE31D13EFBB}"/>
              </a:ext>
            </a:extLst>
          </p:cNvPr>
          <p:cNvSpPr>
            <a:spLocks noGrp="1"/>
          </p:cNvSpPr>
          <p:nvPr>
            <p:ph type="body" sz="quarter" idx="3"/>
          </p:nvPr>
        </p:nvSpPr>
        <p:spPr>
          <a:xfrm>
            <a:off x="7133901" y="1958587"/>
            <a:ext cx="3988251" cy="640080"/>
          </a:xfrm>
        </p:spPr>
        <p:txBody>
          <a:bodyPr/>
          <a:lstStyle/>
          <a:p>
            <a:pPr algn="ctr"/>
            <a:r>
              <a:rPr lang="en-US" dirty="0">
                <a:solidFill>
                  <a:srgbClr val="2E2E2E"/>
                </a:solidFill>
              </a:rPr>
              <a:t>Remote contactless cards attack</a:t>
            </a:r>
            <a:endParaRPr lang="en-US" dirty="0">
              <a:cs typeface="Arial" panose="020B0604020202020204"/>
            </a:endParaRPr>
          </a:p>
        </p:txBody>
      </p:sp>
      <p:pic>
        <p:nvPicPr>
          <p:cNvPr id="10" name="Picture 10" descr="A close-up of a phone&#10;&#10;Description automatically generated">
            <a:extLst>
              <a:ext uri="{FF2B5EF4-FFF2-40B4-BE49-F238E27FC236}">
                <a16:creationId xmlns:a16="http://schemas.microsoft.com/office/drawing/2014/main" id="{7DBF65B9-F1BD-D942-AE70-C80480E457BD}"/>
              </a:ext>
            </a:extLst>
          </p:cNvPr>
          <p:cNvPicPr>
            <a:picLocks noGrp="1" noChangeAspect="1"/>
          </p:cNvPicPr>
          <p:nvPr>
            <p:ph sz="quarter" idx="4"/>
          </p:nvPr>
        </p:nvPicPr>
        <p:blipFill>
          <a:blip r:embed="rId3"/>
          <a:stretch>
            <a:fillRect/>
          </a:stretch>
        </p:blipFill>
        <p:spPr>
          <a:xfrm>
            <a:off x="7524429" y="2924989"/>
            <a:ext cx="3495675" cy="1123950"/>
          </a:xfrm>
        </p:spPr>
      </p:pic>
      <p:sp>
        <p:nvSpPr>
          <p:cNvPr id="4" name="Slide Number Placeholder 3">
            <a:extLst>
              <a:ext uri="{FF2B5EF4-FFF2-40B4-BE49-F238E27FC236}">
                <a16:creationId xmlns:a16="http://schemas.microsoft.com/office/drawing/2014/main" id="{1F4979E3-A162-5E23-C1D8-7170C1709CC4}"/>
              </a:ext>
            </a:extLst>
          </p:cNvPr>
          <p:cNvSpPr>
            <a:spLocks noGrp="1"/>
          </p:cNvSpPr>
          <p:nvPr>
            <p:ph type="sldNum" sz="quarter" idx="12"/>
          </p:nvPr>
        </p:nvSpPr>
        <p:spPr/>
        <p:txBody>
          <a:bodyPr/>
          <a:lstStyle/>
          <a:p>
            <a:fld id="{34B7E4EF-A1BD-40F4-AB7B-04F084DD991D}" type="slidenum">
              <a:rPr lang="en-US" smtClean="0"/>
              <a:t>26</a:t>
            </a:fld>
            <a:endParaRPr lang="en-US" dirty="0"/>
          </a:p>
        </p:txBody>
      </p:sp>
    </p:spTree>
    <p:extLst>
      <p:ext uri="{BB962C8B-B14F-4D97-AF65-F5344CB8AC3E}">
        <p14:creationId xmlns:p14="http://schemas.microsoft.com/office/powerpoint/2010/main" val="3612407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0944-7045-D696-49EA-49F50F26E0DF}"/>
              </a:ext>
            </a:extLst>
          </p:cNvPr>
          <p:cNvSpPr>
            <a:spLocks noGrp="1"/>
          </p:cNvSpPr>
          <p:nvPr>
            <p:ph type="title"/>
          </p:nvPr>
        </p:nvSpPr>
        <p:spPr/>
        <p:txBody>
          <a:bodyPr/>
          <a:lstStyle/>
          <a:p>
            <a:r>
              <a:rPr lang="en-US" sz="2900" b="1" dirty="0">
                <a:solidFill>
                  <a:srgbClr val="17375E"/>
                </a:solidFill>
                <a:latin typeface="Arial"/>
                <a:cs typeface="Arial"/>
              </a:rPr>
              <a:t>Hardware level security attacks on smart cards</a:t>
            </a:r>
          </a:p>
        </p:txBody>
      </p:sp>
      <p:pic>
        <p:nvPicPr>
          <p:cNvPr id="5" name="Picture 5" descr="A diagram of a computer security system">
            <a:extLst>
              <a:ext uri="{FF2B5EF4-FFF2-40B4-BE49-F238E27FC236}">
                <a16:creationId xmlns:a16="http://schemas.microsoft.com/office/drawing/2014/main" id="{C934F2B2-06C5-EC8A-4B52-B6D865F1B49D}"/>
              </a:ext>
            </a:extLst>
          </p:cNvPr>
          <p:cNvPicPr>
            <a:picLocks noGrp="1" noChangeAspect="1"/>
          </p:cNvPicPr>
          <p:nvPr>
            <p:ph idx="1"/>
          </p:nvPr>
        </p:nvPicPr>
        <p:blipFill>
          <a:blip r:embed="rId2"/>
          <a:stretch>
            <a:fillRect/>
          </a:stretch>
        </p:blipFill>
        <p:spPr>
          <a:xfrm>
            <a:off x="200075" y="1381838"/>
            <a:ext cx="8612242" cy="4650417"/>
          </a:xfrm>
        </p:spPr>
      </p:pic>
      <p:sp>
        <p:nvSpPr>
          <p:cNvPr id="4" name="Slide Number Placeholder 3">
            <a:extLst>
              <a:ext uri="{FF2B5EF4-FFF2-40B4-BE49-F238E27FC236}">
                <a16:creationId xmlns:a16="http://schemas.microsoft.com/office/drawing/2014/main" id="{05FAA119-B3E8-5561-355A-1FF15EBB08C8}"/>
              </a:ext>
            </a:extLst>
          </p:cNvPr>
          <p:cNvSpPr>
            <a:spLocks noGrp="1"/>
          </p:cNvSpPr>
          <p:nvPr>
            <p:ph type="sldNum" sz="quarter" idx="12"/>
          </p:nvPr>
        </p:nvSpPr>
        <p:spPr/>
        <p:txBody>
          <a:bodyPr/>
          <a:lstStyle/>
          <a:p>
            <a:fld id="{34B7E4EF-A1BD-40F4-AB7B-04F084DD991D}" type="slidenum">
              <a:rPr lang="en-US" smtClean="0"/>
              <a:t>27</a:t>
            </a:fld>
            <a:endParaRPr lang="en-US" dirty="0"/>
          </a:p>
        </p:txBody>
      </p:sp>
      <p:sp>
        <p:nvSpPr>
          <p:cNvPr id="7" name="TextBox 6">
            <a:extLst>
              <a:ext uri="{FF2B5EF4-FFF2-40B4-BE49-F238E27FC236}">
                <a16:creationId xmlns:a16="http://schemas.microsoft.com/office/drawing/2014/main" id="{D087A23F-F21E-60D4-6574-6580C5483219}"/>
              </a:ext>
            </a:extLst>
          </p:cNvPr>
          <p:cNvSpPr txBox="1"/>
          <p:nvPr/>
        </p:nvSpPr>
        <p:spPr>
          <a:xfrm>
            <a:off x="8107180" y="6345835"/>
            <a:ext cx="2043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Source: Internet</a:t>
            </a:r>
          </a:p>
        </p:txBody>
      </p:sp>
      <p:pic>
        <p:nvPicPr>
          <p:cNvPr id="8" name="Picture 8" descr="A key on a credit card&#10;&#10;Description automatically generated">
            <a:extLst>
              <a:ext uri="{FF2B5EF4-FFF2-40B4-BE49-F238E27FC236}">
                <a16:creationId xmlns:a16="http://schemas.microsoft.com/office/drawing/2014/main" id="{9E31386F-1E45-76FD-9584-DDB2183EC669}"/>
              </a:ext>
            </a:extLst>
          </p:cNvPr>
          <p:cNvPicPr>
            <a:picLocks noChangeAspect="1"/>
          </p:cNvPicPr>
          <p:nvPr/>
        </p:nvPicPr>
        <p:blipFill>
          <a:blip r:embed="rId3"/>
          <a:stretch>
            <a:fillRect/>
          </a:stretch>
        </p:blipFill>
        <p:spPr>
          <a:xfrm>
            <a:off x="10143281" y="386787"/>
            <a:ext cx="1743919" cy="1743919"/>
          </a:xfrm>
          <a:prstGeom prst="rect">
            <a:avLst/>
          </a:prstGeom>
        </p:spPr>
      </p:pic>
    </p:spTree>
    <p:extLst>
      <p:ext uri="{BB962C8B-B14F-4D97-AF65-F5344CB8AC3E}">
        <p14:creationId xmlns:p14="http://schemas.microsoft.com/office/powerpoint/2010/main" val="1038189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normAutofit fontScale="90000"/>
          </a:bodyPr>
          <a:lstStyle/>
          <a:p>
            <a:pPr eaLnBrk="1" hangingPunct="1"/>
            <a:r>
              <a:rPr lang="en-US" sz="3600" b="1" dirty="0"/>
              <a:t>RFIDs</a:t>
            </a:r>
          </a:p>
        </p:txBody>
      </p:sp>
      <p:sp>
        <p:nvSpPr>
          <p:cNvPr id="16388" name="Rectangle 3"/>
          <p:cNvSpPr>
            <a:spLocks noGrp="1" noChangeArrowheads="1"/>
          </p:cNvSpPr>
          <p:nvPr>
            <p:ph idx="1"/>
          </p:nvPr>
        </p:nvSpPr>
        <p:spPr/>
        <p:txBody>
          <a:bodyPr/>
          <a:lstStyle/>
          <a:p>
            <a:pPr eaLnBrk="1" hangingPunct="1">
              <a:buFontTx/>
              <a:buNone/>
            </a:pPr>
            <a:r>
              <a:rPr lang="en-US" sz="2000" b="1" dirty="0"/>
              <a:t>Radio-frequency identification</a:t>
            </a:r>
            <a:r>
              <a:rPr lang="en-US" sz="2000" dirty="0"/>
              <a:t> (</a:t>
            </a:r>
            <a:r>
              <a:rPr lang="en-US" sz="2000" b="1" dirty="0"/>
              <a:t>RFID</a:t>
            </a:r>
            <a:r>
              <a:rPr lang="en-US" sz="2000" dirty="0"/>
              <a:t>) is the use of an object (typically referred to as an RFID tag) applied to or incorporated into a product, animal, or person for the purpose of identification and tracking using radio waves. </a:t>
            </a:r>
          </a:p>
        </p:txBody>
      </p:sp>
      <p:sp>
        <p:nvSpPr>
          <p:cNvPr id="6" name="Slide Number Placeholder 5"/>
          <p:cNvSpPr>
            <a:spLocks noGrp="1"/>
          </p:cNvSpPr>
          <p:nvPr>
            <p:ph type="sldNum" sz="quarter" idx="12"/>
          </p:nvPr>
        </p:nvSpPr>
        <p:spPr/>
        <p:txBody>
          <a:bodyPr/>
          <a:lstStyle/>
          <a:p>
            <a:pPr>
              <a:defRPr/>
            </a:pPr>
            <a:fld id="{FBEE5BD9-F8D1-41A3-B532-1047CFFEE7FC}" type="slidenum">
              <a:rPr lang="en-US"/>
              <a:pPr>
                <a:defRPr/>
              </a:pPr>
              <a:t>28</a:t>
            </a:fld>
            <a:endParaRPr lang="en-US"/>
          </a:p>
        </p:txBody>
      </p:sp>
      <p:pic>
        <p:nvPicPr>
          <p:cNvPr id="16389" name="Picture 4" descr="rfid"/>
          <p:cNvPicPr>
            <a:picLocks noChangeAspect="1" noChangeArrowheads="1"/>
          </p:cNvPicPr>
          <p:nvPr/>
        </p:nvPicPr>
        <p:blipFill>
          <a:blip r:embed="rId4" cstate="print"/>
          <a:srcRect/>
          <a:stretch>
            <a:fillRect/>
          </a:stretch>
        </p:blipFill>
        <p:spPr bwMode="auto">
          <a:xfrm>
            <a:off x="8986570" y="0"/>
            <a:ext cx="1681430" cy="1140970"/>
          </a:xfrm>
          <a:prstGeom prst="rect">
            <a:avLst/>
          </a:prstGeom>
          <a:noFill/>
          <a:ln w="9525">
            <a:noFill/>
            <a:miter lim="800000"/>
            <a:headEnd/>
            <a:tailEnd/>
          </a:ln>
        </p:spPr>
      </p:pic>
      <p:pic>
        <p:nvPicPr>
          <p:cNvPr id="16390" name="Picture 7" descr="300px-Santa_Gertrudis"/>
          <p:cNvPicPr>
            <a:picLocks noChangeAspect="1" noChangeArrowheads="1"/>
          </p:cNvPicPr>
          <p:nvPr/>
        </p:nvPicPr>
        <p:blipFill>
          <a:blip r:embed="rId5" cstate="print"/>
          <a:srcRect/>
          <a:stretch>
            <a:fillRect/>
          </a:stretch>
        </p:blipFill>
        <p:spPr bwMode="auto">
          <a:xfrm>
            <a:off x="7698390" y="2584128"/>
            <a:ext cx="2667000" cy="1917700"/>
          </a:xfrm>
          <a:prstGeom prst="rect">
            <a:avLst/>
          </a:prstGeom>
          <a:noFill/>
          <a:ln w="9525">
            <a:noFill/>
            <a:miter lim="800000"/>
            <a:headEnd/>
            <a:tailEnd/>
          </a:ln>
        </p:spPr>
      </p:pic>
      <p:sp>
        <p:nvSpPr>
          <p:cNvPr id="16391" name="Rectangle 8"/>
          <p:cNvSpPr>
            <a:spLocks noChangeArrowheads="1"/>
          </p:cNvSpPr>
          <p:nvPr/>
        </p:nvSpPr>
        <p:spPr bwMode="auto">
          <a:xfrm>
            <a:off x="1162664" y="2407428"/>
            <a:ext cx="5760269" cy="2835275"/>
          </a:xfrm>
          <a:prstGeom prst="rect">
            <a:avLst/>
          </a:prstGeom>
          <a:noFill/>
          <a:ln w="9525">
            <a:noFill/>
            <a:miter lim="800000"/>
            <a:headEnd/>
            <a:tailEnd/>
          </a:ln>
        </p:spPr>
        <p:txBody>
          <a:bodyPr wrap="square">
            <a:spAutoFit/>
          </a:bodyPr>
          <a:lstStyle/>
          <a:p>
            <a:r>
              <a:rPr lang="en-US" sz="2000" b="1" dirty="0">
                <a:latin typeface="Arial"/>
                <a:cs typeface="Arial"/>
              </a:rPr>
              <a:t>Most RFID tags contain at least two parts:</a:t>
            </a:r>
          </a:p>
          <a:p>
            <a:pPr lvl="1" indent="-225425">
              <a:buFontTx/>
              <a:buChar char="•"/>
            </a:pPr>
            <a:r>
              <a:rPr lang="en-US" sz="2000" dirty="0">
                <a:latin typeface="Arial"/>
                <a:cs typeface="Arial"/>
              </a:rPr>
              <a:t>An integrated circuit for storing and processing information, modulating and demodulating a radio-frequency (RF) signal, and other specialized functions. </a:t>
            </a:r>
          </a:p>
          <a:p>
            <a:pPr lvl="1" indent="-225425">
              <a:buFontTx/>
              <a:buChar char="•"/>
            </a:pPr>
            <a:r>
              <a:rPr lang="en-US" sz="2000" dirty="0">
                <a:latin typeface="Arial"/>
                <a:cs typeface="Arial"/>
              </a:rPr>
              <a:t>An antenna for receiving and transmitting the signal.</a:t>
            </a:r>
          </a:p>
          <a:p>
            <a:pPr lvl="1" indent="-225425">
              <a:buFontTx/>
              <a:buChar char="•"/>
            </a:pPr>
            <a:r>
              <a:rPr lang="en-US" sz="2000" dirty="0">
                <a:latin typeface="Arial"/>
                <a:cs typeface="Arial"/>
              </a:rPr>
              <a:t>Some are active (battery) and some others are passive</a:t>
            </a:r>
          </a:p>
        </p:txBody>
      </p:sp>
      <p:pic>
        <p:nvPicPr>
          <p:cNvPr id="16392" name="Picture 9" descr="FasTrak_transponder"/>
          <p:cNvPicPr>
            <a:picLocks noChangeAspect="1" noChangeArrowheads="1"/>
          </p:cNvPicPr>
          <p:nvPr/>
        </p:nvPicPr>
        <p:blipFill>
          <a:blip r:embed="rId6" cstate="print"/>
          <a:srcRect/>
          <a:stretch>
            <a:fillRect/>
          </a:stretch>
        </p:blipFill>
        <p:spPr bwMode="auto">
          <a:xfrm>
            <a:off x="7711090" y="4638675"/>
            <a:ext cx="2654300" cy="1762125"/>
          </a:xfrm>
          <a:prstGeom prst="rect">
            <a:avLst/>
          </a:prstGeom>
          <a:noFill/>
          <a:ln w="9525">
            <a:noFill/>
            <a:miter lim="800000"/>
            <a:headEnd/>
            <a:tailEnd/>
          </a:ln>
        </p:spPr>
      </p:pic>
      <p:pic>
        <p:nvPicPr>
          <p:cNvPr id="16393" name="Picture 10" descr="231px-EPC-RFID-TAG_svg"/>
          <p:cNvPicPr>
            <a:picLocks noChangeAspect="1" noChangeArrowheads="1"/>
          </p:cNvPicPr>
          <p:nvPr/>
        </p:nvPicPr>
        <p:blipFill>
          <a:blip r:embed="rId7" cstate="print"/>
          <a:srcRect/>
          <a:stretch>
            <a:fillRect/>
          </a:stretch>
        </p:blipFill>
        <p:spPr bwMode="auto">
          <a:xfrm>
            <a:off x="5179480" y="5048305"/>
            <a:ext cx="2200275" cy="1400175"/>
          </a:xfrm>
          <a:prstGeom prst="rect">
            <a:avLst/>
          </a:prstGeom>
          <a:noFill/>
          <a:ln w="9525">
            <a:noFill/>
            <a:miter lim="800000"/>
            <a:headEnd/>
            <a:tailEnd/>
          </a:ln>
        </p:spPr>
      </p:pic>
    </p:spTree>
    <p:extLst>
      <p:ext uri="{BB962C8B-B14F-4D97-AF65-F5344CB8AC3E}">
        <p14:creationId xmlns:p14="http://schemas.microsoft.com/office/powerpoint/2010/main" val="1928929095"/>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6" name="Slide Number Placeholder 5"/>
          <p:cNvSpPr txBox="1">
            <a:spLocks noGrp="1"/>
          </p:cNvSpPr>
          <p:nvPr/>
        </p:nvSpPr>
        <p:spPr bwMode="auto">
          <a:xfrm>
            <a:off x="8077200" y="6245225"/>
            <a:ext cx="2133600" cy="476250"/>
          </a:xfrm>
          <a:prstGeom prst="rect">
            <a:avLst/>
          </a:prstGeom>
          <a:noFill/>
          <a:ln>
            <a:miter lim="800000"/>
            <a:headEnd/>
            <a:tailEnd/>
          </a:ln>
        </p:spPr>
        <p:txBody>
          <a:bodyPr/>
          <a:lstStyle/>
          <a:p>
            <a:pPr algn="r">
              <a:defRPr/>
            </a:pPr>
            <a:fld id="{565D3CE3-D58F-4CE1-BB15-4173BC4E8797}" type="slidenum">
              <a:rPr lang="en-US" sz="1400">
                <a:solidFill>
                  <a:schemeClr val="folHlink"/>
                </a:solidFill>
                <a:latin typeface="+mn-lt"/>
              </a:rPr>
              <a:pPr algn="r">
                <a:defRPr/>
              </a:pPr>
              <a:t>29</a:t>
            </a:fld>
            <a:endParaRPr lang="en-US" sz="1400">
              <a:solidFill>
                <a:schemeClr val="folHlink"/>
              </a:solidFill>
              <a:latin typeface="+mn-lt"/>
            </a:endParaRPr>
          </a:p>
        </p:txBody>
      </p:sp>
      <p:sp>
        <p:nvSpPr>
          <p:cNvPr id="17411" name="Rectangle 2"/>
          <p:cNvSpPr>
            <a:spLocks noGrp="1" noChangeArrowheads="1"/>
          </p:cNvSpPr>
          <p:nvPr>
            <p:ph type="title"/>
          </p:nvPr>
        </p:nvSpPr>
        <p:spPr/>
        <p:txBody>
          <a:bodyPr>
            <a:normAutofit fontScale="90000"/>
          </a:bodyPr>
          <a:lstStyle/>
          <a:p>
            <a:pPr eaLnBrk="1" hangingPunct="1"/>
            <a:r>
              <a:rPr lang="en-US" sz="3600" b="1" dirty="0"/>
              <a:t>RFIDs</a:t>
            </a:r>
          </a:p>
        </p:txBody>
      </p:sp>
      <p:sp>
        <p:nvSpPr>
          <p:cNvPr id="17412" name="Rectangle 3"/>
          <p:cNvSpPr>
            <a:spLocks noGrp="1" noChangeArrowheads="1"/>
          </p:cNvSpPr>
          <p:nvPr>
            <p:ph idx="1"/>
          </p:nvPr>
        </p:nvSpPr>
        <p:spPr/>
        <p:txBody>
          <a:bodyPr/>
          <a:lstStyle/>
          <a:p>
            <a:pPr eaLnBrk="1" hangingPunct="1"/>
            <a:r>
              <a:rPr lang="en-US" sz="2800" dirty="0"/>
              <a:t>Many applications in securing transactions, </a:t>
            </a:r>
          </a:p>
          <a:p>
            <a:pPr lvl="1" eaLnBrk="1" hangingPunct="1"/>
            <a:r>
              <a:rPr lang="en-US" sz="2400" dirty="0"/>
              <a:t>Inventory Control Container / Pallet Tracking</a:t>
            </a:r>
          </a:p>
          <a:p>
            <a:pPr lvl="1" eaLnBrk="1" hangingPunct="1"/>
            <a:r>
              <a:rPr lang="en-US" sz="2400" dirty="0"/>
              <a:t>ID Badges and Access Control</a:t>
            </a:r>
          </a:p>
          <a:p>
            <a:pPr lvl="1" eaLnBrk="1" hangingPunct="1"/>
            <a:r>
              <a:rPr lang="en-US" sz="2400" dirty="0"/>
              <a:t>Fleet Maintenance Equipment/Personnel Tracking in Hospitals</a:t>
            </a:r>
          </a:p>
          <a:p>
            <a:pPr lvl="1" eaLnBrk="1" hangingPunct="1"/>
            <a:r>
              <a:rPr lang="en-US" sz="2400" dirty="0"/>
              <a:t>Parking Lot Access and Control </a:t>
            </a:r>
          </a:p>
          <a:p>
            <a:pPr lvl="1" eaLnBrk="1" hangingPunct="1"/>
            <a:r>
              <a:rPr lang="en-US" sz="2400" dirty="0"/>
              <a:t>Car Tracking in Rental Lots </a:t>
            </a:r>
          </a:p>
          <a:p>
            <a:pPr lvl="1" eaLnBrk="1" hangingPunct="1"/>
            <a:r>
              <a:rPr lang="en-US" sz="2400" dirty="0"/>
              <a:t>Product Tracking through Manufacturing and Assembly</a:t>
            </a:r>
          </a:p>
          <a:p>
            <a:pPr eaLnBrk="1" hangingPunct="1"/>
            <a:r>
              <a:rPr lang="en-US" sz="2800" dirty="0"/>
              <a:t>Challenge: Can we create security mechanisms light enough to be suitable for the RFIDs?</a:t>
            </a:r>
          </a:p>
        </p:txBody>
      </p:sp>
      <p:sp>
        <p:nvSpPr>
          <p:cNvPr id="2" name="Slide Number Placeholder 1">
            <a:extLst>
              <a:ext uri="{FF2B5EF4-FFF2-40B4-BE49-F238E27FC236}">
                <a16:creationId xmlns:a16="http://schemas.microsoft.com/office/drawing/2014/main" id="{D4FFE9A5-9ED9-C623-7F7B-1713DFAAE7C3}"/>
              </a:ext>
            </a:extLst>
          </p:cNvPr>
          <p:cNvSpPr>
            <a:spLocks noGrp="1"/>
          </p:cNvSpPr>
          <p:nvPr>
            <p:ph type="sldNum" sz="quarter" idx="12"/>
          </p:nvPr>
        </p:nvSpPr>
        <p:spPr/>
        <p:txBody>
          <a:bodyPr/>
          <a:lstStyle/>
          <a:p>
            <a:fld id="{34B7E4EF-A1BD-40F4-AB7B-04F084DD991D}" type="slidenum">
              <a:rPr lang="en-US" smtClean="0"/>
              <a:t>29</a:t>
            </a:fld>
            <a:endParaRPr lang="en-US" dirty="0"/>
          </a:p>
        </p:txBody>
      </p:sp>
      <p:pic>
        <p:nvPicPr>
          <p:cNvPr id="17413" name="Picture 4" descr="rfid"/>
          <p:cNvPicPr>
            <a:picLocks noChangeAspect="1" noChangeArrowheads="1"/>
          </p:cNvPicPr>
          <p:nvPr/>
        </p:nvPicPr>
        <p:blipFill>
          <a:blip r:embed="rId4" cstate="print"/>
          <a:srcRect/>
          <a:stretch>
            <a:fillRect/>
          </a:stretch>
        </p:blipFill>
        <p:spPr bwMode="auto">
          <a:xfrm>
            <a:off x="8908182" y="0"/>
            <a:ext cx="1759818" cy="1194162"/>
          </a:xfrm>
          <a:prstGeom prst="rect">
            <a:avLst/>
          </a:prstGeom>
          <a:noFill/>
          <a:ln w="9525">
            <a:noFill/>
            <a:miter lim="800000"/>
            <a:headEnd/>
            <a:tailEnd/>
          </a:ln>
        </p:spPr>
      </p:pic>
    </p:spTree>
    <p:extLst>
      <p:ext uri="{BB962C8B-B14F-4D97-AF65-F5344CB8AC3E}">
        <p14:creationId xmlns:p14="http://schemas.microsoft.com/office/powerpoint/2010/main" val="415705038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pPr eaLnBrk="1" hangingPunct="1"/>
            <a:r>
              <a:rPr lang="en-US" sz="3600" b="1"/>
              <a:t>EEE4714 / EEE5716</a:t>
            </a:r>
            <a:endParaRPr lang="en-US" sz="3600" b="1" dirty="0"/>
          </a:p>
        </p:txBody>
      </p:sp>
      <p:sp>
        <p:nvSpPr>
          <p:cNvPr id="5124" name="Rectangle 3"/>
          <p:cNvSpPr>
            <a:spLocks noGrp="1" noChangeArrowheads="1"/>
          </p:cNvSpPr>
          <p:nvPr>
            <p:ph idx="1"/>
          </p:nvPr>
        </p:nvSpPr>
        <p:spPr/>
        <p:txBody>
          <a:bodyPr>
            <a:normAutofit/>
          </a:bodyPr>
          <a:lstStyle/>
          <a:p>
            <a:pPr eaLnBrk="1" hangingPunct="1">
              <a:lnSpc>
                <a:spcPct val="90000"/>
              </a:lnSpc>
            </a:pPr>
            <a:r>
              <a:rPr lang="en-US" sz="2400" b="1" dirty="0"/>
              <a:t>Title</a:t>
            </a:r>
            <a:r>
              <a:rPr lang="en-US" sz="2400" dirty="0"/>
              <a:t>: “Introduction to Hardware Security and Trust”</a:t>
            </a:r>
          </a:p>
          <a:p>
            <a:pPr eaLnBrk="1" hangingPunct="1">
              <a:lnSpc>
                <a:spcPct val="90000"/>
              </a:lnSpc>
            </a:pPr>
            <a:r>
              <a:rPr lang="en-US" sz="2400" b="1" dirty="0"/>
              <a:t>Instructor </a:t>
            </a:r>
          </a:p>
          <a:p>
            <a:pPr lvl="1">
              <a:lnSpc>
                <a:spcPct val="90000"/>
              </a:lnSpc>
            </a:pPr>
            <a:r>
              <a:rPr lang="en-US" sz="2000" dirty="0"/>
              <a:t>Farimah Farahmandi, </a:t>
            </a:r>
            <a:r>
              <a:rPr lang="en-US" dirty="0" err="1"/>
              <a:t>Yangbin</a:t>
            </a:r>
            <a:r>
              <a:rPr lang="en-US" dirty="0"/>
              <a:t> Wang Rising Star Endowed Professor</a:t>
            </a:r>
            <a:r>
              <a:rPr lang="en-US" sz="2000" dirty="0"/>
              <a:t>, ECE Department</a:t>
            </a:r>
          </a:p>
          <a:p>
            <a:pPr eaLnBrk="1" hangingPunct="1">
              <a:lnSpc>
                <a:spcPct val="90000"/>
              </a:lnSpc>
            </a:pPr>
            <a:r>
              <a:rPr lang="en-US" sz="2400" b="1" dirty="0"/>
              <a:t>Meeting time  </a:t>
            </a:r>
          </a:p>
          <a:p>
            <a:pPr lvl="1" eaLnBrk="1" hangingPunct="1">
              <a:lnSpc>
                <a:spcPct val="90000"/>
              </a:lnSpc>
            </a:pPr>
            <a:r>
              <a:rPr lang="en-US" sz="2000" dirty="0"/>
              <a:t>1:55 – 2:45pm Tuesday</a:t>
            </a:r>
          </a:p>
          <a:p>
            <a:pPr lvl="1" eaLnBrk="1" hangingPunct="1">
              <a:lnSpc>
                <a:spcPct val="90000"/>
              </a:lnSpc>
            </a:pPr>
            <a:r>
              <a:rPr lang="en-US" sz="2000" dirty="0"/>
              <a:t>1:55 – 3:50pm Thursday</a:t>
            </a:r>
          </a:p>
          <a:p>
            <a:pPr eaLnBrk="1" hangingPunct="1">
              <a:lnSpc>
                <a:spcPct val="90000"/>
              </a:lnSpc>
            </a:pPr>
            <a:r>
              <a:rPr lang="en-US" sz="2400" b="1" dirty="0"/>
              <a:t>Meeting place </a:t>
            </a:r>
          </a:p>
          <a:p>
            <a:pPr lvl="1" eaLnBrk="1" hangingPunct="1">
              <a:lnSpc>
                <a:spcPct val="90000"/>
              </a:lnSpc>
            </a:pPr>
            <a:r>
              <a:rPr lang="en-US" sz="2000" dirty="0"/>
              <a:t>NEB 202 (Online for EDGE)</a:t>
            </a:r>
          </a:p>
          <a:p>
            <a:pPr eaLnBrk="1" hangingPunct="1">
              <a:lnSpc>
                <a:spcPct val="90000"/>
              </a:lnSpc>
            </a:pPr>
            <a:r>
              <a:rPr lang="en-US" sz="2400" b="1" dirty="0"/>
              <a:t>Prerequisites</a:t>
            </a:r>
          </a:p>
          <a:p>
            <a:pPr lvl="1" eaLnBrk="1" hangingPunct="1">
              <a:lnSpc>
                <a:spcPct val="90000"/>
              </a:lnSpc>
            </a:pPr>
            <a:r>
              <a:rPr lang="en-US" sz="2000" dirty="0"/>
              <a:t>EEE3701C: Digital Logic (or equivalent)</a:t>
            </a:r>
          </a:p>
          <a:p>
            <a:pPr lvl="1" eaLnBrk="1" hangingPunct="1">
              <a:lnSpc>
                <a:spcPct val="90000"/>
              </a:lnSpc>
            </a:pPr>
            <a:r>
              <a:rPr lang="en-US" sz="2000" dirty="0"/>
              <a:t>Self-contained</a:t>
            </a:r>
          </a:p>
          <a:p>
            <a:pPr lvl="1" eaLnBrk="1" hangingPunct="1">
              <a:lnSpc>
                <a:spcPct val="90000"/>
              </a:lnSpc>
            </a:pPr>
            <a:r>
              <a:rPr lang="en-US" sz="2000" dirty="0"/>
              <a:t>A brief overview of VLSI design and test will be given</a:t>
            </a:r>
          </a:p>
        </p:txBody>
      </p:sp>
      <p:sp>
        <p:nvSpPr>
          <p:cNvPr id="5" name="Slide Number Placeholder 5"/>
          <p:cNvSpPr>
            <a:spLocks noGrp="1"/>
          </p:cNvSpPr>
          <p:nvPr>
            <p:ph type="sldNum" sz="quarter" idx="12"/>
          </p:nvPr>
        </p:nvSpPr>
        <p:spPr/>
        <p:txBody>
          <a:bodyPr/>
          <a:lstStyle/>
          <a:p>
            <a:pPr>
              <a:defRPr/>
            </a:pPr>
            <a:fld id="{1BDD2482-B7C6-4E0E-987D-5CE3B2C38895}" type="slidenum">
              <a:rPr lang="en-US" smtClean="0"/>
              <a:pPr>
                <a:defRPr/>
              </a:pPr>
              <a:t>3</a:t>
            </a:fld>
            <a:endParaRPr lang="en-US"/>
          </a:p>
        </p:txBody>
      </p:sp>
    </p:spTree>
    <p:extLst>
      <p:ext uri="{BB962C8B-B14F-4D97-AF65-F5344CB8AC3E}">
        <p14:creationId xmlns:p14="http://schemas.microsoft.com/office/powerpoint/2010/main" val="3154169646"/>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rmAutofit fontScale="90000"/>
          </a:bodyPr>
          <a:lstStyle/>
          <a:p>
            <a:pPr eaLnBrk="1" hangingPunct="1"/>
            <a:r>
              <a:rPr lang="en-US" sz="3600" b="1" dirty="0"/>
              <a:t>Piracy – Some True Stories…</a:t>
            </a:r>
          </a:p>
        </p:txBody>
      </p:sp>
      <p:sp>
        <p:nvSpPr>
          <p:cNvPr id="35844" name="Rectangle 3"/>
          <p:cNvSpPr>
            <a:spLocks noGrp="1" noChangeArrowheads="1"/>
          </p:cNvSpPr>
          <p:nvPr>
            <p:ph idx="1"/>
          </p:nvPr>
        </p:nvSpPr>
        <p:spPr/>
        <p:txBody>
          <a:bodyPr>
            <a:normAutofit/>
          </a:bodyPr>
          <a:lstStyle/>
          <a:p>
            <a:pPr eaLnBrk="1" hangingPunct="1"/>
            <a:r>
              <a:rPr lang="en-US" sz="2400" dirty="0"/>
              <a:t>In 2000, Chen Jin, finished Ph.D. in computer engineering at UT Austin</a:t>
            </a:r>
          </a:p>
          <a:p>
            <a:pPr eaLnBrk="1" hangingPunct="1"/>
            <a:r>
              <a:rPr lang="en-US" sz="2400" dirty="0"/>
              <a:t>He went back to China, first to Motorola research and then to </a:t>
            </a:r>
            <a:r>
              <a:rPr lang="en-US" sz="2400" dirty="0" err="1"/>
              <a:t>Jiaotong</a:t>
            </a:r>
            <a:r>
              <a:rPr lang="en-US" sz="2400" dirty="0"/>
              <a:t> University as a faculty</a:t>
            </a:r>
          </a:p>
          <a:p>
            <a:pPr eaLnBrk="1" hangingPunct="1"/>
            <a:r>
              <a:rPr lang="en-US" sz="2400" dirty="0"/>
              <a:t>In 2003, he supervised a team that created one of China's first homegrown DSP IC </a:t>
            </a:r>
          </a:p>
          <a:p>
            <a:pPr eaLnBrk="1" hangingPunct="1"/>
            <a:r>
              <a:rPr lang="en-US" sz="2400" dirty="0"/>
              <a:t>Chen was named one of China’s brightest young scientists, funded his own lab, got a huge grant from the government</a:t>
            </a:r>
          </a:p>
          <a:p>
            <a:pPr eaLnBrk="1" hangingPunct="1"/>
            <a:r>
              <a:rPr lang="en-US" sz="2400" dirty="0"/>
              <a:t>In 2006, it was revealed that he faked the chip, stealing the design from Texas Instruments!</a:t>
            </a:r>
          </a:p>
          <a:p>
            <a:pPr eaLnBrk="1" hangingPunct="1"/>
            <a:r>
              <a:rPr lang="en-US" sz="2400" dirty="0"/>
              <a:t>Links to the article: </a:t>
            </a:r>
            <a:r>
              <a:rPr lang="en-US" sz="2400" dirty="0">
                <a:hlinkClick r:id="rId4"/>
              </a:rPr>
              <a:t>1</a:t>
            </a:r>
            <a:r>
              <a:rPr lang="en-US" sz="2400" dirty="0"/>
              <a:t>, </a:t>
            </a:r>
            <a:r>
              <a:rPr lang="en-US" sz="2400" dirty="0">
                <a:hlinkClick r:id="rId5"/>
              </a:rPr>
              <a:t>2</a:t>
            </a:r>
            <a:endParaRPr lang="en-US" sz="2400" dirty="0"/>
          </a:p>
        </p:txBody>
      </p:sp>
      <p:sp>
        <p:nvSpPr>
          <p:cNvPr id="6" name="Slide Number Placeholder 5"/>
          <p:cNvSpPr>
            <a:spLocks noGrp="1"/>
          </p:cNvSpPr>
          <p:nvPr>
            <p:ph type="sldNum" sz="quarter" idx="12"/>
          </p:nvPr>
        </p:nvSpPr>
        <p:spPr/>
        <p:txBody>
          <a:bodyPr/>
          <a:lstStyle/>
          <a:p>
            <a:pPr>
              <a:defRPr/>
            </a:pPr>
            <a:fld id="{8C7F2D50-C7C6-48FB-82DD-45BAC298C773}" type="slidenum">
              <a:rPr lang="en-US"/>
              <a:pPr>
                <a:defRPr/>
              </a:pPr>
              <a:t>30</a:t>
            </a:fld>
            <a:endParaRPr lang="en-US"/>
          </a:p>
        </p:txBody>
      </p:sp>
    </p:spTree>
    <p:extLst>
      <p:ext uri="{BB962C8B-B14F-4D97-AF65-F5344CB8AC3E}">
        <p14:creationId xmlns:p14="http://schemas.microsoft.com/office/powerpoint/2010/main" val="194144862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p:txBody>
          <a:bodyPr>
            <a:normAutofit fontScale="90000"/>
          </a:bodyPr>
          <a:lstStyle/>
          <a:p>
            <a:pPr eaLnBrk="1" hangingPunct="1"/>
            <a:r>
              <a:rPr lang="en-US" sz="3600" b="1" dirty="0"/>
              <a:t>The Athens Affair</a:t>
            </a:r>
          </a:p>
        </p:txBody>
      </p:sp>
      <p:sp>
        <p:nvSpPr>
          <p:cNvPr id="36868" name="Rectangle 3"/>
          <p:cNvSpPr>
            <a:spLocks noGrp="1" noChangeArrowheads="1"/>
          </p:cNvSpPr>
          <p:nvPr>
            <p:ph idx="1"/>
          </p:nvPr>
        </p:nvSpPr>
        <p:spPr/>
        <p:txBody>
          <a:bodyPr/>
          <a:lstStyle/>
          <a:p>
            <a:pPr eaLnBrk="1" hangingPunct="1">
              <a:spcBef>
                <a:spcPts val="1200"/>
              </a:spcBef>
            </a:pPr>
            <a:r>
              <a:rPr lang="en-US" sz="2400" dirty="0"/>
              <a:t>In March 8, 2005, Costas </a:t>
            </a:r>
            <a:r>
              <a:rPr lang="en-US" sz="2400" dirty="0" err="1"/>
              <a:t>Tsalikidis</a:t>
            </a:r>
            <a:r>
              <a:rPr lang="en-US" sz="2400" dirty="0"/>
              <a:t>, a 38-year-old Engineer working for Vodafone Greece committed suicide – linked to the scandal!</a:t>
            </a:r>
          </a:p>
          <a:p>
            <a:pPr eaLnBrk="1" hangingPunct="1">
              <a:spcBef>
                <a:spcPts val="1200"/>
              </a:spcBef>
            </a:pPr>
            <a:r>
              <a:rPr lang="en-US" sz="2400" dirty="0"/>
              <a:t>The next day, the prime minister got notified that his cell phone – and those of many other high-rank officials – were hacked!</a:t>
            </a:r>
          </a:p>
          <a:p>
            <a:pPr eaLnBrk="1" hangingPunct="1">
              <a:spcBef>
                <a:spcPts val="1200"/>
              </a:spcBef>
            </a:pPr>
            <a:r>
              <a:rPr lang="en-US" sz="2400" dirty="0"/>
              <a:t>Earlier in Jan, investigators had found rogue software installed on the Vodafone Greece by parties unknown </a:t>
            </a:r>
          </a:p>
          <a:p>
            <a:pPr eaLnBrk="1" hangingPunct="1">
              <a:spcBef>
                <a:spcPts val="1200"/>
              </a:spcBef>
            </a:pPr>
            <a:r>
              <a:rPr lang="en-US" sz="2400" dirty="0"/>
              <a:t>The scheme did not depend on the wireless nature</a:t>
            </a:r>
          </a:p>
          <a:p>
            <a:pPr eaLnBrk="1" hangingPunct="1">
              <a:spcBef>
                <a:spcPts val="1200"/>
              </a:spcBef>
            </a:pPr>
            <a:r>
              <a:rPr lang="en-US" sz="2400" dirty="0"/>
              <a:t>A breach in keeping keys in a file – Vodafone was fined €76 million December 2006!</a:t>
            </a:r>
          </a:p>
        </p:txBody>
      </p:sp>
      <p:sp>
        <p:nvSpPr>
          <p:cNvPr id="6" name="Slide Number Placeholder 5"/>
          <p:cNvSpPr>
            <a:spLocks noGrp="1"/>
          </p:cNvSpPr>
          <p:nvPr>
            <p:ph type="sldNum" sz="quarter" idx="12"/>
          </p:nvPr>
        </p:nvSpPr>
        <p:spPr/>
        <p:txBody>
          <a:bodyPr/>
          <a:lstStyle/>
          <a:p>
            <a:pPr>
              <a:defRPr/>
            </a:pPr>
            <a:fld id="{245D0074-2FB8-460F-B51D-E59C9E3EADF1}" type="slidenum">
              <a:rPr lang="en-US"/>
              <a:pPr>
                <a:defRPr/>
              </a:pPr>
              <a:t>31</a:t>
            </a:fld>
            <a:endParaRPr lang="en-US"/>
          </a:p>
        </p:txBody>
      </p:sp>
    </p:spTree>
    <p:extLst>
      <p:ext uri="{BB962C8B-B14F-4D97-AF65-F5344CB8AC3E}">
        <p14:creationId xmlns:p14="http://schemas.microsoft.com/office/powerpoint/2010/main" val="2329057862"/>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normAutofit fontScale="90000"/>
          </a:bodyPr>
          <a:lstStyle/>
          <a:p>
            <a:pPr eaLnBrk="1" hangingPunct="1"/>
            <a:r>
              <a:rPr lang="en-US" sz="3600" b="1" dirty="0"/>
              <a:t>Interesting Articles</a:t>
            </a:r>
          </a:p>
        </p:txBody>
      </p:sp>
      <p:sp>
        <p:nvSpPr>
          <p:cNvPr id="37892" name="Rectangle 3"/>
          <p:cNvSpPr>
            <a:spLocks noGrp="1" noChangeArrowheads="1"/>
          </p:cNvSpPr>
          <p:nvPr>
            <p:ph idx="1"/>
          </p:nvPr>
        </p:nvSpPr>
        <p:spPr/>
        <p:txBody>
          <a:bodyPr>
            <a:normAutofit/>
          </a:bodyPr>
          <a:lstStyle/>
          <a:p>
            <a:pPr eaLnBrk="1" hangingPunct="1"/>
            <a:r>
              <a:rPr lang="en-US" sz="1800" b="1" dirty="0"/>
              <a:t>The Hunt for the Kill Switch</a:t>
            </a:r>
            <a:r>
              <a:rPr lang="en-US" sz="1800" dirty="0"/>
              <a:t>, IEEE Spectrum, May 2008</a:t>
            </a:r>
          </a:p>
          <a:p>
            <a:pPr eaLnBrk="1" hangingPunct="1"/>
            <a:r>
              <a:rPr lang="en-US" sz="1800" dirty="0"/>
              <a:t>J. </a:t>
            </a:r>
            <a:r>
              <a:rPr lang="en-US" sz="1800" dirty="0" err="1"/>
              <a:t>Villasenor</a:t>
            </a:r>
            <a:r>
              <a:rPr lang="en-US" sz="1800" dirty="0"/>
              <a:t> and M. Tehranipoor, “</a:t>
            </a:r>
            <a:r>
              <a:rPr lang="en-US" sz="1800" b="1" dirty="0"/>
              <a:t>The Hidden Dangers of Chop Shop Electronics</a:t>
            </a:r>
            <a:r>
              <a:rPr lang="en-US" sz="1800" dirty="0"/>
              <a:t>” IEEE Spectrum, Sep. 2013. </a:t>
            </a:r>
          </a:p>
          <a:p>
            <a:pPr eaLnBrk="1" hangingPunct="1"/>
            <a:r>
              <a:rPr lang="en-US" sz="1800" dirty="0"/>
              <a:t>M. </a:t>
            </a:r>
            <a:r>
              <a:rPr lang="en-US" sz="1800" dirty="0" err="1"/>
              <a:t>Tehranipoor</a:t>
            </a:r>
            <a:r>
              <a:rPr lang="en-US" sz="1800" dirty="0"/>
              <a:t>, U. </a:t>
            </a:r>
            <a:r>
              <a:rPr lang="en-US" sz="1800" dirty="0" err="1"/>
              <a:t>Guin</a:t>
            </a:r>
            <a:r>
              <a:rPr lang="en-US" sz="1800" dirty="0"/>
              <a:t>, and S. </a:t>
            </a:r>
            <a:r>
              <a:rPr lang="en-US" sz="1800" dirty="0" err="1"/>
              <a:t>Bhunia</a:t>
            </a:r>
            <a:r>
              <a:rPr lang="en-US" sz="1800" dirty="0"/>
              <a:t>, "</a:t>
            </a:r>
            <a:r>
              <a:rPr lang="en-US" sz="1800" b="1" dirty="0"/>
              <a:t>Invasion of the Hardware Snatchers: Fake Hardware Could Open the Door to Malicious Malware and Critical Failure</a:t>
            </a:r>
            <a:r>
              <a:rPr lang="en-US" sz="1800" dirty="0"/>
              <a:t>," IEEE Spectrum, 2017.</a:t>
            </a:r>
          </a:p>
          <a:p>
            <a:pPr eaLnBrk="1" hangingPunct="1"/>
            <a:r>
              <a:rPr lang="en-US" sz="1800" dirty="0"/>
              <a:t>S. </a:t>
            </a:r>
            <a:r>
              <a:rPr lang="en-US" sz="1800" dirty="0" err="1"/>
              <a:t>Quadir</a:t>
            </a:r>
            <a:r>
              <a:rPr lang="en-US" sz="1800" dirty="0"/>
              <a:t>, J. Chen, D. Forte, N. </a:t>
            </a:r>
            <a:r>
              <a:rPr lang="en-US" sz="1800" dirty="0" err="1"/>
              <a:t>Asadi</a:t>
            </a:r>
            <a:r>
              <a:rPr lang="en-US" sz="1800" dirty="0"/>
              <a:t>, S. </a:t>
            </a:r>
            <a:r>
              <a:rPr lang="en-US" sz="1800" dirty="0" err="1"/>
              <a:t>Shahbaz</a:t>
            </a:r>
            <a:r>
              <a:rPr lang="en-US" sz="1800" dirty="0"/>
              <a:t>, L. Wang, J. </a:t>
            </a:r>
            <a:r>
              <a:rPr lang="en-US" sz="1800" dirty="0" err="1"/>
              <a:t>Chandy</a:t>
            </a:r>
            <a:r>
              <a:rPr lang="en-US" sz="1800" dirty="0"/>
              <a:t>, and M. </a:t>
            </a:r>
            <a:r>
              <a:rPr lang="en-US" sz="1800" dirty="0" err="1"/>
              <a:t>Tehranipoor</a:t>
            </a:r>
            <a:r>
              <a:rPr lang="en-US" sz="1800" dirty="0"/>
              <a:t>, "</a:t>
            </a:r>
            <a:r>
              <a:rPr lang="en-US" sz="1800" b="1" dirty="0">
                <a:hlinkClick r:id="rId4"/>
              </a:rPr>
              <a:t>A Survey on Chip to System Reverse Engineering</a:t>
            </a:r>
            <a:r>
              <a:rPr lang="en-US" sz="1800" dirty="0"/>
              <a:t>," ACM Journal on Emerging Technologies in Computing Systems (JETC), 2015.</a:t>
            </a:r>
          </a:p>
          <a:p>
            <a:pPr eaLnBrk="1" hangingPunct="1"/>
            <a:r>
              <a:rPr lang="en-US" sz="1800" dirty="0"/>
              <a:t>M. </a:t>
            </a:r>
            <a:r>
              <a:rPr lang="en-US" sz="1800" dirty="0" err="1"/>
              <a:t>Alam</a:t>
            </a:r>
            <a:r>
              <a:rPr lang="en-US" sz="1800" dirty="0"/>
              <a:t>, M. </a:t>
            </a:r>
            <a:r>
              <a:rPr lang="en-US" sz="1800" dirty="0" err="1"/>
              <a:t>Tehranipoor</a:t>
            </a:r>
            <a:r>
              <a:rPr lang="en-US" sz="1800" dirty="0"/>
              <a:t>, and U. </a:t>
            </a:r>
            <a:r>
              <a:rPr lang="en-US" sz="1800" dirty="0" err="1"/>
              <a:t>Guin</a:t>
            </a:r>
            <a:r>
              <a:rPr lang="en-US" sz="1800" dirty="0"/>
              <a:t>, "</a:t>
            </a:r>
            <a:r>
              <a:rPr lang="en-US" sz="1800" b="1" dirty="0" err="1"/>
              <a:t>TSensors</a:t>
            </a:r>
            <a:r>
              <a:rPr lang="en-US" sz="1800" b="1" dirty="0"/>
              <a:t> Vision, Infrastructure, and Security Challenges in Trillion Sensor Era</a:t>
            </a:r>
            <a:r>
              <a:rPr lang="en-US" sz="1800" dirty="0"/>
              <a:t>," Journal of Hardware and Systems Security (</a:t>
            </a:r>
            <a:r>
              <a:rPr lang="en-US" sz="1800" dirty="0" err="1"/>
              <a:t>HaSS</a:t>
            </a:r>
            <a:r>
              <a:rPr lang="en-US" sz="1800" dirty="0"/>
              <a:t>), 2017.</a:t>
            </a:r>
          </a:p>
          <a:p>
            <a:pPr eaLnBrk="1" hangingPunct="1"/>
            <a:r>
              <a:rPr lang="en-US" sz="1800" dirty="0"/>
              <a:t>K. Yang, H. Shen, D. Forte, S. </a:t>
            </a:r>
            <a:r>
              <a:rPr lang="en-US" sz="1800" dirty="0" err="1"/>
              <a:t>Bhunia</a:t>
            </a:r>
            <a:r>
              <a:rPr lang="en-US" sz="1800" dirty="0"/>
              <a:t>, and M. </a:t>
            </a:r>
            <a:r>
              <a:rPr lang="en-US" sz="1800" dirty="0" err="1"/>
              <a:t>Tehranipoor</a:t>
            </a:r>
            <a:r>
              <a:rPr lang="en-US" sz="1800" dirty="0"/>
              <a:t>, "</a:t>
            </a:r>
            <a:r>
              <a:rPr lang="en-US" sz="1800" b="1" dirty="0"/>
              <a:t>Hardware-Enabled Pharmaceutical Supply Chain Security</a:t>
            </a:r>
            <a:r>
              <a:rPr lang="en-US" sz="1800" dirty="0"/>
              <a:t>," ACM Transactions on Design Automation of Electronic Systems (TODAES), 2017.</a:t>
            </a:r>
          </a:p>
          <a:p>
            <a:pPr eaLnBrk="1" hangingPunct="1"/>
            <a:r>
              <a:rPr lang="en-US" sz="1800" dirty="0"/>
              <a:t>F. Rahman, B. </a:t>
            </a:r>
            <a:r>
              <a:rPr lang="en-US" sz="1800" dirty="0" err="1"/>
              <a:t>Shakya</a:t>
            </a:r>
            <a:r>
              <a:rPr lang="en-US" sz="1800" dirty="0"/>
              <a:t>, X. Xu, D. Forte, and M. </a:t>
            </a:r>
            <a:r>
              <a:rPr lang="en-US" sz="1800" dirty="0" err="1"/>
              <a:t>Tehranipoor</a:t>
            </a:r>
            <a:r>
              <a:rPr lang="en-US" sz="1800" dirty="0"/>
              <a:t>, "</a:t>
            </a:r>
            <a:r>
              <a:rPr lang="en-US" sz="1800" b="1" dirty="0"/>
              <a:t>Security Beyond CMOS: Fundamentals, Applications, and Roadmap</a:t>
            </a:r>
            <a:r>
              <a:rPr lang="en-US" sz="1800" dirty="0"/>
              <a:t>," IEEE Transactions on VLSI (TVLSI), 2017.</a:t>
            </a:r>
          </a:p>
          <a:p>
            <a:pPr eaLnBrk="1" hangingPunct="1"/>
            <a:endParaRPr lang="en-US" sz="1800" dirty="0"/>
          </a:p>
          <a:p>
            <a:pPr eaLnBrk="1" hangingPunct="1"/>
            <a:endParaRPr lang="en-US" sz="1800" dirty="0"/>
          </a:p>
          <a:p>
            <a:pPr eaLnBrk="1" hangingPunct="1"/>
            <a:endParaRPr lang="en-US" sz="1800" dirty="0"/>
          </a:p>
          <a:p>
            <a:pPr eaLnBrk="1" hangingPunct="1"/>
            <a:endParaRPr lang="en-US" sz="1800" dirty="0"/>
          </a:p>
        </p:txBody>
      </p:sp>
      <p:sp>
        <p:nvSpPr>
          <p:cNvPr id="6" name="Slide Number Placeholder 5"/>
          <p:cNvSpPr>
            <a:spLocks noGrp="1"/>
          </p:cNvSpPr>
          <p:nvPr>
            <p:ph type="sldNum" sz="quarter" idx="12"/>
          </p:nvPr>
        </p:nvSpPr>
        <p:spPr/>
        <p:txBody>
          <a:bodyPr/>
          <a:lstStyle/>
          <a:p>
            <a:pPr>
              <a:defRPr/>
            </a:pPr>
            <a:fld id="{519C02A3-7378-466B-B67D-095D221BA3DE}" type="slidenum">
              <a:rPr lang="en-US"/>
              <a:pPr>
                <a:defRPr/>
              </a:pPr>
              <a:t>32</a:t>
            </a:fld>
            <a:endParaRPr lang="en-US"/>
          </a:p>
        </p:txBody>
      </p:sp>
    </p:spTree>
    <p:extLst>
      <p:ext uri="{BB962C8B-B14F-4D97-AF65-F5344CB8AC3E}">
        <p14:creationId xmlns:p14="http://schemas.microsoft.com/office/powerpoint/2010/main" val="627711284"/>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latin typeface="Arial"/>
                <a:cs typeface="Arial"/>
              </a:rPr>
              <a:t>Evolution of Hardware Security and Trust</a:t>
            </a:r>
          </a:p>
        </p:txBody>
      </p:sp>
      <p:sp>
        <p:nvSpPr>
          <p:cNvPr id="3" name="Content Placeholder 2">
            <a:extLst>
              <a:ext uri="{FF2B5EF4-FFF2-40B4-BE49-F238E27FC236}">
                <a16:creationId xmlns:a16="http://schemas.microsoft.com/office/drawing/2014/main" id="{0DB18E0E-CCAA-D597-5B82-E06C87025601}"/>
              </a:ext>
            </a:extLst>
          </p:cNvPr>
          <p:cNvSpPr>
            <a:spLocks noGrp="1"/>
          </p:cNvSpPr>
          <p:nvPr>
            <p:ph idx="1"/>
          </p:nvPr>
        </p:nvSpPr>
        <p:spPr/>
        <p:txBody>
          <a:bodyPr vert="horz" lIns="91440" tIns="45720" rIns="91440" bIns="45720" rtlCol="0" anchor="t">
            <a:normAutofit fontScale="85000" lnSpcReduction="10000"/>
          </a:bodyPr>
          <a:lstStyle/>
          <a:p>
            <a:pPr marL="182245" indent="-182245">
              <a:spcBef>
                <a:spcPts val="600"/>
              </a:spcBef>
              <a:buFont typeface="Courier New" pitchFamily="18" charset="0"/>
              <a:buChar char="o"/>
              <a:tabLst>
                <a:tab pos="465114" algn="l"/>
                <a:tab pos="973088" algn="l"/>
              </a:tabLst>
            </a:pPr>
            <a:r>
              <a:rPr lang="en-US" sz="2400" b="1" dirty="0"/>
              <a:t>Prior to 1996: </a:t>
            </a:r>
            <a:r>
              <a:rPr lang="en-US" sz="2400" dirty="0"/>
              <a:t>Coating, encapsulation, labeling, taping, … still many companies don’t spend much for securing their hardware</a:t>
            </a:r>
            <a:endParaRPr lang="en-US"/>
          </a:p>
          <a:p>
            <a:pPr marL="182245" indent="-182245">
              <a:spcBef>
                <a:spcPts val="600"/>
              </a:spcBef>
              <a:buFont typeface="Courier New" pitchFamily="18" charset="0"/>
              <a:buChar char="o"/>
              <a:tabLst>
                <a:tab pos="465114" algn="l"/>
                <a:tab pos="973088" algn="l"/>
              </a:tabLst>
            </a:pPr>
            <a:r>
              <a:rPr lang="en-US" sz="2400" b="1" dirty="0"/>
              <a:t>1996</a:t>
            </a:r>
            <a:r>
              <a:rPr lang="en-US" sz="2400" dirty="0"/>
              <a:t>: Extracting secret keys using power analysis – started the side-channel signal analysis era</a:t>
            </a:r>
          </a:p>
          <a:p>
            <a:pPr marL="182245" indent="-182245">
              <a:spcBef>
                <a:spcPts val="600"/>
              </a:spcBef>
              <a:buFont typeface="Courier New" pitchFamily="18" charset="0"/>
              <a:buChar char="o"/>
              <a:tabLst>
                <a:tab pos="465114" algn="l"/>
                <a:tab pos="973088" algn="l"/>
              </a:tabLst>
            </a:pPr>
            <a:r>
              <a:rPr lang="en-US" sz="2400" b="1" dirty="0"/>
              <a:t>1998</a:t>
            </a:r>
            <a:r>
              <a:rPr lang="en-US" sz="2400" dirty="0"/>
              <a:t>: Hardware unique ID</a:t>
            </a:r>
          </a:p>
          <a:p>
            <a:pPr marL="182245" indent="-182245">
              <a:spcBef>
                <a:spcPts val="600"/>
              </a:spcBef>
              <a:buFont typeface="Courier New" pitchFamily="18" charset="0"/>
              <a:buChar char="o"/>
              <a:tabLst>
                <a:tab pos="465114" algn="l"/>
                <a:tab pos="973088" algn="l"/>
              </a:tabLst>
            </a:pPr>
            <a:r>
              <a:rPr lang="en-US" sz="2400" b="1" dirty="0"/>
              <a:t>2002</a:t>
            </a:r>
            <a:r>
              <a:rPr lang="en-US" sz="2400" dirty="0"/>
              <a:t>: Physically Unclonable Functions (PUFs), True Random Number Generation (TRNG), Hardware tagging</a:t>
            </a:r>
          </a:p>
          <a:p>
            <a:pPr marL="182245" indent="-182245">
              <a:spcBef>
                <a:spcPts val="600"/>
              </a:spcBef>
              <a:buFont typeface="Courier New" pitchFamily="18" charset="0"/>
              <a:buChar char="o"/>
              <a:tabLst>
                <a:tab pos="465114" algn="l"/>
                <a:tab pos="973088" algn="l"/>
              </a:tabLst>
            </a:pPr>
            <a:r>
              <a:rPr lang="en-US" sz="2400" b="1" dirty="0"/>
              <a:t>2004-2007</a:t>
            </a:r>
            <a:r>
              <a:rPr lang="en-US" sz="2400" dirty="0"/>
              <a:t>: DARPA TRUST, Hardware trust</a:t>
            </a:r>
          </a:p>
          <a:p>
            <a:pPr marL="182245" indent="-182245">
              <a:spcBef>
                <a:spcPts val="600"/>
              </a:spcBef>
              <a:buFont typeface="Courier New" pitchFamily="18" charset="0"/>
              <a:buChar char="o"/>
              <a:tabLst>
                <a:tab pos="465114" algn="l"/>
                <a:tab pos="973088" algn="l"/>
              </a:tabLst>
            </a:pPr>
            <a:r>
              <a:rPr lang="en-US" sz="2400" b="1" dirty="0"/>
              <a:t>2008: </a:t>
            </a:r>
            <a:r>
              <a:rPr lang="en-US" sz="2400" dirty="0"/>
              <a:t>DARPA IRIS Program – Reverse engineering, tampering, and reliability</a:t>
            </a:r>
          </a:p>
          <a:p>
            <a:pPr marL="182245" indent="-182245">
              <a:spcBef>
                <a:spcPts val="600"/>
              </a:spcBef>
              <a:buFont typeface="Courier New" pitchFamily="18" charset="0"/>
              <a:buChar char="o"/>
              <a:tabLst>
                <a:tab pos="465114" algn="l"/>
                <a:tab pos="973088" algn="l"/>
              </a:tabLst>
            </a:pPr>
            <a:r>
              <a:rPr lang="en-US" sz="2400" b="1" dirty="0"/>
              <a:t>2008</a:t>
            </a:r>
            <a:r>
              <a:rPr lang="en-US" sz="2400" dirty="0"/>
              <a:t>: Counterfeit ICs</a:t>
            </a:r>
          </a:p>
          <a:p>
            <a:pPr marL="182245" indent="-182245">
              <a:spcBef>
                <a:spcPts val="600"/>
              </a:spcBef>
              <a:buFont typeface="Courier New" pitchFamily="18" charset="0"/>
              <a:buChar char="o"/>
              <a:tabLst>
                <a:tab pos="465114" algn="l"/>
                <a:tab pos="973088" algn="l"/>
              </a:tabLst>
            </a:pPr>
            <a:r>
              <a:rPr lang="en-US" sz="2400" b="1" dirty="0"/>
              <a:t>2012</a:t>
            </a:r>
            <a:r>
              <a:rPr lang="en-US" sz="2400" dirty="0"/>
              <a:t>: Senate Armed Services – National Defense Authorization Act (NDAA) 2012</a:t>
            </a:r>
          </a:p>
          <a:p>
            <a:pPr marL="182245" indent="-182245">
              <a:spcBef>
                <a:spcPts val="600"/>
              </a:spcBef>
              <a:buFont typeface="Courier New" pitchFamily="18" charset="0"/>
              <a:buChar char="o"/>
              <a:tabLst>
                <a:tab pos="465114" algn="l"/>
                <a:tab pos="973088" algn="l"/>
              </a:tabLst>
            </a:pPr>
            <a:r>
              <a:rPr lang="en-US" sz="2400" b="1" dirty="0"/>
              <a:t>2014</a:t>
            </a:r>
            <a:r>
              <a:rPr lang="en-US" sz="2400" dirty="0"/>
              <a:t>: DARPA SHIELD – Supply chain security</a:t>
            </a:r>
          </a:p>
          <a:p>
            <a:pPr marL="182245" indent="-182245">
              <a:spcBef>
                <a:spcPts val="600"/>
              </a:spcBef>
              <a:buFont typeface="Courier New" pitchFamily="18" charset="0"/>
              <a:buChar char="o"/>
              <a:tabLst>
                <a:tab pos="465114" algn="l"/>
                <a:tab pos="973088" algn="l"/>
              </a:tabLst>
            </a:pPr>
            <a:r>
              <a:rPr lang="en-US" sz="2800" b="1" dirty="0"/>
              <a:t>2015</a:t>
            </a:r>
            <a:r>
              <a:rPr lang="en-US" sz="2800" dirty="0"/>
              <a:t>: DARPA LADS</a:t>
            </a:r>
          </a:p>
          <a:p>
            <a:pPr marL="182245" indent="-182245">
              <a:spcBef>
                <a:spcPts val="600"/>
              </a:spcBef>
              <a:buFont typeface="Courier New" pitchFamily="18" charset="0"/>
              <a:buChar char="o"/>
              <a:tabLst>
                <a:tab pos="465114" algn="l"/>
                <a:tab pos="973088" algn="l"/>
              </a:tabLst>
            </a:pPr>
            <a:r>
              <a:rPr lang="en-US" sz="2800" dirty="0"/>
              <a:t>More</a:t>
            </a:r>
            <a:r>
              <a:rPr lang="mr-IN" sz="2800" dirty="0"/>
              <a:t>…</a:t>
            </a:r>
            <a:endParaRPr lang="en-US" sz="2800" dirty="0"/>
          </a:p>
        </p:txBody>
      </p:sp>
      <p:sp>
        <p:nvSpPr>
          <p:cNvPr id="5" name="Slide Number Placeholder 4">
            <a:extLst>
              <a:ext uri="{FF2B5EF4-FFF2-40B4-BE49-F238E27FC236}">
                <a16:creationId xmlns:a16="http://schemas.microsoft.com/office/drawing/2014/main" id="{D7158D39-2FBD-3B4C-7C82-F698A8688715}"/>
              </a:ext>
            </a:extLst>
          </p:cNvPr>
          <p:cNvSpPr>
            <a:spLocks noGrp="1"/>
          </p:cNvSpPr>
          <p:nvPr>
            <p:ph type="sldNum" sz="quarter" idx="12"/>
          </p:nvPr>
        </p:nvSpPr>
        <p:spPr/>
        <p:txBody>
          <a:bodyPr/>
          <a:lstStyle/>
          <a:p>
            <a:fld id="{34B7E4EF-A1BD-40F4-AB7B-04F084DD991D}" type="slidenum">
              <a:rPr lang="en-US" smtClean="0"/>
              <a:t>33</a:t>
            </a:fld>
            <a:endParaRPr lang="en-US" dirty="0"/>
          </a:p>
        </p:txBody>
      </p:sp>
      <p:pic>
        <p:nvPicPr>
          <p:cNvPr id="4" name="Picture 3"/>
          <p:cNvPicPr>
            <a:picLocks noChangeAspect="1"/>
          </p:cNvPicPr>
          <p:nvPr/>
        </p:nvPicPr>
        <p:blipFill>
          <a:blip r:embed="rId3"/>
          <a:stretch>
            <a:fillRect/>
          </a:stretch>
        </p:blipFill>
        <p:spPr>
          <a:xfrm>
            <a:off x="7926243" y="5058284"/>
            <a:ext cx="3076054" cy="1416870"/>
          </a:xfrm>
          <a:prstGeom prst="rect">
            <a:avLst/>
          </a:prstGeom>
          <a:solidFill>
            <a:schemeClr val="accent1">
              <a:lumMod val="60000"/>
              <a:lumOff val="40000"/>
              <a:alpha val="0"/>
            </a:schemeClr>
          </a:solidFill>
        </p:spPr>
      </p:pic>
    </p:spTree>
    <p:extLst>
      <p:ext uri="{BB962C8B-B14F-4D97-AF65-F5344CB8AC3E}">
        <p14:creationId xmlns:p14="http://schemas.microsoft.com/office/powerpoint/2010/main" val="73588033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normAutofit fontScale="90000"/>
          </a:bodyPr>
          <a:lstStyle/>
          <a:p>
            <a:pPr eaLnBrk="1" hangingPunct="1"/>
            <a:r>
              <a:rPr lang="en-US" sz="3600" b="1" dirty="0"/>
              <a:t>Shift in the Industry’s Business Model</a:t>
            </a:r>
          </a:p>
        </p:txBody>
      </p:sp>
      <p:sp>
        <p:nvSpPr>
          <p:cNvPr id="3" name="Content Placeholder 2">
            <a:extLst>
              <a:ext uri="{FF2B5EF4-FFF2-40B4-BE49-F238E27FC236}">
                <a16:creationId xmlns:a16="http://schemas.microsoft.com/office/drawing/2014/main" id="{B02DFDAB-4151-36FC-17A0-A7D54F21F31A}"/>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   </a:t>
            </a:r>
          </a:p>
        </p:txBody>
      </p:sp>
      <p:sp>
        <p:nvSpPr>
          <p:cNvPr id="38" name="Slide Number Placeholder 5"/>
          <p:cNvSpPr>
            <a:spLocks noGrp="1"/>
          </p:cNvSpPr>
          <p:nvPr>
            <p:ph type="sldNum" sz="quarter" idx="12"/>
          </p:nvPr>
        </p:nvSpPr>
        <p:spPr/>
        <p:txBody>
          <a:bodyPr/>
          <a:lstStyle/>
          <a:p>
            <a:pPr>
              <a:defRPr/>
            </a:pPr>
            <a:fld id="{B79CC6BD-C0D5-4105-B2FE-9DA0F2716DB8}" type="slidenum">
              <a:rPr lang="en-US"/>
              <a:pPr>
                <a:defRPr/>
              </a:pPr>
              <a:t>34</a:t>
            </a:fld>
            <a:endParaRPr lang="en-US" dirty="0"/>
          </a:p>
        </p:txBody>
      </p:sp>
      <p:sp>
        <p:nvSpPr>
          <p:cNvPr id="18436" name="Text Box 4"/>
          <p:cNvSpPr txBox="1">
            <a:spLocks noChangeArrowheads="1"/>
          </p:cNvSpPr>
          <p:nvPr/>
        </p:nvSpPr>
        <p:spPr bwMode="auto">
          <a:xfrm>
            <a:off x="1945463" y="1470849"/>
            <a:ext cx="1993900" cy="650875"/>
          </a:xfrm>
          <a:prstGeom prst="rect">
            <a:avLst/>
          </a:prstGeom>
          <a:solidFill>
            <a:schemeClr val="accent1"/>
          </a:solidFill>
          <a:ln w="9525">
            <a:solidFill>
              <a:schemeClr val="tx1"/>
            </a:solidFill>
            <a:miter lim="800000"/>
            <a:headEnd/>
            <a:tailEnd/>
          </a:ln>
        </p:spPr>
        <p:txBody>
          <a:bodyPr>
            <a:spAutoFit/>
          </a:bodyPr>
          <a:lstStyle/>
          <a:p>
            <a:pPr algn="ctr"/>
            <a:r>
              <a:rPr lang="en-US" b="1"/>
              <a:t>Vertical - one company</a:t>
            </a:r>
          </a:p>
        </p:txBody>
      </p:sp>
      <p:grpSp>
        <p:nvGrpSpPr>
          <p:cNvPr id="2" name="Group 1">
            <a:extLst>
              <a:ext uri="{FF2B5EF4-FFF2-40B4-BE49-F238E27FC236}">
                <a16:creationId xmlns:a16="http://schemas.microsoft.com/office/drawing/2014/main" id="{12EA6207-46D1-1187-F578-D630D810F0A2}"/>
              </a:ext>
            </a:extLst>
          </p:cNvPr>
          <p:cNvGrpSpPr/>
          <p:nvPr/>
        </p:nvGrpSpPr>
        <p:grpSpPr>
          <a:xfrm>
            <a:off x="1958163" y="2112198"/>
            <a:ext cx="1981200" cy="4443880"/>
            <a:chOff x="1905000" y="1708150"/>
            <a:chExt cx="1981200" cy="4953000"/>
          </a:xfrm>
        </p:grpSpPr>
        <p:pic>
          <p:nvPicPr>
            <p:cNvPr id="18437" name="Picture 5" descr="factory_1"/>
            <p:cNvPicPr>
              <a:picLocks noChangeAspect="1" noChangeArrowheads="1"/>
            </p:cNvPicPr>
            <p:nvPr/>
          </p:nvPicPr>
          <p:blipFill>
            <a:blip r:embed="rId4" cstate="print"/>
            <a:srcRect/>
            <a:stretch>
              <a:fillRect/>
            </a:stretch>
          </p:blipFill>
          <p:spPr bwMode="auto">
            <a:xfrm>
              <a:off x="2286000" y="5840414"/>
              <a:ext cx="1066800" cy="744537"/>
            </a:xfrm>
            <a:prstGeom prst="rect">
              <a:avLst/>
            </a:prstGeom>
            <a:noFill/>
            <a:ln w="9525">
              <a:noFill/>
              <a:miter lim="800000"/>
              <a:headEnd/>
              <a:tailEnd/>
            </a:ln>
          </p:spPr>
        </p:pic>
        <p:sp>
          <p:nvSpPr>
            <p:cNvPr id="18438" name="Rectangle 6"/>
            <p:cNvSpPr>
              <a:spLocks noChangeArrowheads="1"/>
            </p:cNvSpPr>
            <p:nvPr/>
          </p:nvSpPr>
          <p:spPr bwMode="auto">
            <a:xfrm>
              <a:off x="1905000" y="1708150"/>
              <a:ext cx="1981200" cy="4953000"/>
            </a:xfrm>
            <a:prstGeom prst="rect">
              <a:avLst/>
            </a:prstGeom>
            <a:noFill/>
            <a:ln w="9525">
              <a:solidFill>
                <a:schemeClr val="tx1"/>
              </a:solidFill>
              <a:miter lim="800000"/>
              <a:headEnd/>
              <a:tailEnd/>
            </a:ln>
          </p:spPr>
          <p:txBody>
            <a:bodyPr wrap="none" anchor="ctr"/>
            <a:lstStyle/>
            <a:p>
              <a:endParaRPr lang="en-US"/>
            </a:p>
          </p:txBody>
        </p:sp>
        <p:pic>
          <p:nvPicPr>
            <p:cNvPr id="18439" name="Picture 11" descr="Drawing1"/>
            <p:cNvPicPr>
              <a:picLocks noChangeAspect="1" noChangeArrowheads="1"/>
            </p:cNvPicPr>
            <p:nvPr/>
          </p:nvPicPr>
          <p:blipFill>
            <a:blip r:embed="rId5" cstate="print"/>
            <a:srcRect/>
            <a:stretch>
              <a:fillRect/>
            </a:stretch>
          </p:blipFill>
          <p:spPr bwMode="auto">
            <a:xfrm>
              <a:off x="2209800" y="2698750"/>
              <a:ext cx="1276350" cy="762000"/>
            </a:xfrm>
            <a:prstGeom prst="rect">
              <a:avLst/>
            </a:prstGeom>
            <a:noFill/>
            <a:ln w="9525">
              <a:noFill/>
              <a:miter lim="800000"/>
              <a:headEnd/>
              <a:tailEnd/>
            </a:ln>
          </p:spPr>
        </p:pic>
        <p:sp>
          <p:nvSpPr>
            <p:cNvPr id="18440" name="Text Box 12"/>
            <p:cNvSpPr txBox="1">
              <a:spLocks noChangeArrowheads="1"/>
            </p:cNvSpPr>
            <p:nvPr/>
          </p:nvSpPr>
          <p:spPr bwMode="auto">
            <a:xfrm>
              <a:off x="2133600" y="2927350"/>
              <a:ext cx="1447800" cy="304800"/>
            </a:xfrm>
            <a:prstGeom prst="rect">
              <a:avLst/>
            </a:prstGeom>
            <a:noFill/>
            <a:ln w="9525">
              <a:noFill/>
              <a:miter lim="800000"/>
              <a:headEnd/>
              <a:tailEnd/>
            </a:ln>
          </p:spPr>
          <p:txBody>
            <a:bodyPr>
              <a:spAutoFit/>
            </a:bodyPr>
            <a:lstStyle/>
            <a:p>
              <a:pPr algn="ctr"/>
              <a:r>
                <a:rPr lang="en-US" sz="1400" b="1"/>
                <a:t>Synthesis</a:t>
              </a:r>
            </a:p>
          </p:txBody>
        </p:sp>
        <p:sp>
          <p:nvSpPr>
            <p:cNvPr id="18441" name="Text Box 13"/>
            <p:cNvSpPr txBox="1">
              <a:spLocks noChangeArrowheads="1"/>
            </p:cNvSpPr>
            <p:nvPr/>
          </p:nvSpPr>
          <p:spPr bwMode="auto">
            <a:xfrm>
              <a:off x="2133600" y="5840413"/>
              <a:ext cx="1447800" cy="304800"/>
            </a:xfrm>
            <a:prstGeom prst="rect">
              <a:avLst/>
            </a:prstGeom>
            <a:noFill/>
            <a:ln w="9525">
              <a:noFill/>
              <a:miter lim="800000"/>
              <a:headEnd/>
              <a:tailEnd/>
            </a:ln>
          </p:spPr>
          <p:txBody>
            <a:bodyPr>
              <a:spAutoFit/>
            </a:bodyPr>
            <a:lstStyle/>
            <a:p>
              <a:pPr algn="ctr"/>
              <a:r>
                <a:rPr lang="en-US" sz="1400" b="1"/>
                <a:t>Fabrication</a:t>
              </a:r>
            </a:p>
          </p:txBody>
        </p:sp>
        <p:pic>
          <p:nvPicPr>
            <p:cNvPr id="18442" name="Picture 14" descr="MCj02853640000[1]"/>
            <p:cNvPicPr>
              <a:picLocks noChangeAspect="1" noChangeArrowheads="1"/>
            </p:cNvPicPr>
            <p:nvPr/>
          </p:nvPicPr>
          <p:blipFill>
            <a:blip r:embed="rId6" cstate="print"/>
            <a:srcRect/>
            <a:stretch>
              <a:fillRect/>
            </a:stretch>
          </p:blipFill>
          <p:spPr bwMode="auto">
            <a:xfrm>
              <a:off x="2209800" y="1816100"/>
              <a:ext cx="1143000" cy="763588"/>
            </a:xfrm>
            <a:prstGeom prst="rect">
              <a:avLst/>
            </a:prstGeom>
            <a:noFill/>
            <a:ln w="9525">
              <a:noFill/>
              <a:miter lim="800000"/>
              <a:headEnd/>
              <a:tailEnd/>
            </a:ln>
          </p:spPr>
        </p:pic>
        <p:sp>
          <p:nvSpPr>
            <p:cNvPr id="18443" name="Text Box 10"/>
            <p:cNvSpPr txBox="1">
              <a:spLocks noChangeArrowheads="1"/>
            </p:cNvSpPr>
            <p:nvPr/>
          </p:nvSpPr>
          <p:spPr bwMode="auto">
            <a:xfrm>
              <a:off x="3200400" y="1892300"/>
              <a:ext cx="228600" cy="738664"/>
            </a:xfrm>
            <a:prstGeom prst="rect">
              <a:avLst/>
            </a:prstGeom>
            <a:noFill/>
            <a:ln w="9525">
              <a:noFill/>
              <a:miter lim="800000"/>
              <a:headEnd/>
              <a:tailEnd/>
            </a:ln>
          </p:spPr>
          <p:txBody>
            <a:bodyPr>
              <a:spAutoFit/>
            </a:bodyPr>
            <a:lstStyle/>
            <a:p>
              <a:pPr algn="ctr"/>
              <a:r>
                <a:rPr lang="en-US" sz="1400" b="1"/>
                <a:t>HDL</a:t>
              </a:r>
            </a:p>
          </p:txBody>
        </p:sp>
        <p:pic>
          <p:nvPicPr>
            <p:cNvPr id="18444" name="Picture 15" descr="CapoFP"/>
            <p:cNvPicPr>
              <a:picLocks noChangeAspect="1" noChangeArrowheads="1"/>
            </p:cNvPicPr>
            <p:nvPr/>
          </p:nvPicPr>
          <p:blipFill>
            <a:blip r:embed="rId7" cstate="print"/>
            <a:srcRect/>
            <a:stretch>
              <a:fillRect/>
            </a:stretch>
          </p:blipFill>
          <p:spPr bwMode="auto">
            <a:xfrm>
              <a:off x="2362200" y="3676650"/>
              <a:ext cx="838200" cy="768350"/>
            </a:xfrm>
            <a:prstGeom prst="rect">
              <a:avLst/>
            </a:prstGeom>
            <a:noFill/>
            <a:ln w="9525">
              <a:noFill/>
              <a:miter lim="800000"/>
              <a:headEnd/>
              <a:tailEnd/>
            </a:ln>
          </p:spPr>
        </p:pic>
        <p:sp>
          <p:nvSpPr>
            <p:cNvPr id="18445" name="Text Box 16"/>
            <p:cNvSpPr txBox="1">
              <a:spLocks noChangeArrowheads="1"/>
            </p:cNvSpPr>
            <p:nvPr/>
          </p:nvSpPr>
          <p:spPr bwMode="auto">
            <a:xfrm>
              <a:off x="3200400" y="3448051"/>
              <a:ext cx="228600" cy="1169551"/>
            </a:xfrm>
            <a:prstGeom prst="rect">
              <a:avLst/>
            </a:prstGeom>
            <a:noFill/>
            <a:ln w="9525">
              <a:noFill/>
              <a:miter lim="800000"/>
              <a:headEnd/>
              <a:tailEnd/>
            </a:ln>
          </p:spPr>
          <p:txBody>
            <a:bodyPr>
              <a:spAutoFit/>
            </a:bodyPr>
            <a:lstStyle/>
            <a:p>
              <a:pPr algn="ctr"/>
              <a:r>
                <a:rPr lang="en-US" sz="1400" b="1"/>
                <a:t>Place</a:t>
              </a:r>
            </a:p>
          </p:txBody>
        </p:sp>
        <p:pic>
          <p:nvPicPr>
            <p:cNvPr id="18446" name="Picture 17" descr="pipes"/>
            <p:cNvPicPr>
              <a:picLocks noChangeAspect="1" noChangeArrowheads="1"/>
            </p:cNvPicPr>
            <p:nvPr/>
          </p:nvPicPr>
          <p:blipFill>
            <a:blip r:embed="rId8" cstate="print"/>
            <a:srcRect/>
            <a:stretch>
              <a:fillRect/>
            </a:stretch>
          </p:blipFill>
          <p:spPr bwMode="auto">
            <a:xfrm>
              <a:off x="2362200" y="4718050"/>
              <a:ext cx="838200" cy="768350"/>
            </a:xfrm>
            <a:prstGeom prst="rect">
              <a:avLst/>
            </a:prstGeom>
            <a:noFill/>
            <a:ln w="9525">
              <a:noFill/>
              <a:miter lim="800000"/>
              <a:headEnd/>
              <a:tailEnd/>
            </a:ln>
          </p:spPr>
        </p:pic>
        <p:sp>
          <p:nvSpPr>
            <p:cNvPr id="18447" name="Text Box 18"/>
            <p:cNvSpPr txBox="1">
              <a:spLocks noChangeArrowheads="1"/>
            </p:cNvSpPr>
            <p:nvPr/>
          </p:nvSpPr>
          <p:spPr bwMode="auto">
            <a:xfrm>
              <a:off x="1981200" y="4527551"/>
              <a:ext cx="228600" cy="1169551"/>
            </a:xfrm>
            <a:prstGeom prst="rect">
              <a:avLst/>
            </a:prstGeom>
            <a:noFill/>
            <a:ln w="9525">
              <a:noFill/>
              <a:miter lim="800000"/>
              <a:headEnd/>
              <a:tailEnd/>
            </a:ln>
          </p:spPr>
          <p:txBody>
            <a:bodyPr>
              <a:spAutoFit/>
            </a:bodyPr>
            <a:lstStyle/>
            <a:p>
              <a:pPr algn="ctr"/>
              <a:r>
                <a:rPr lang="en-US" sz="1400" b="1"/>
                <a:t>Route</a:t>
              </a:r>
            </a:p>
          </p:txBody>
        </p:sp>
        <p:sp>
          <p:nvSpPr>
            <p:cNvPr id="18448" name="AutoShape 20"/>
            <p:cNvSpPr>
              <a:spLocks noChangeArrowheads="1"/>
            </p:cNvSpPr>
            <p:nvPr/>
          </p:nvSpPr>
          <p:spPr bwMode="auto">
            <a:xfrm>
              <a:off x="2667000" y="2622550"/>
              <a:ext cx="228600" cy="228600"/>
            </a:xfrm>
            <a:prstGeom prst="downArrow">
              <a:avLst>
                <a:gd name="adj1" fmla="val 42500"/>
                <a:gd name="adj2" fmla="val 44940"/>
              </a:avLst>
            </a:prstGeom>
            <a:solidFill>
              <a:schemeClr val="tx1"/>
            </a:solidFill>
            <a:ln w="9525">
              <a:solidFill>
                <a:schemeClr val="tx1"/>
              </a:solidFill>
              <a:miter lim="800000"/>
              <a:headEnd/>
              <a:tailEnd/>
            </a:ln>
          </p:spPr>
          <p:txBody>
            <a:bodyPr vert="eaVert" wrap="none" anchor="ctr"/>
            <a:lstStyle/>
            <a:p>
              <a:endParaRPr lang="en-US"/>
            </a:p>
          </p:txBody>
        </p:sp>
        <p:sp>
          <p:nvSpPr>
            <p:cNvPr id="18449" name="AutoShape 21"/>
            <p:cNvSpPr>
              <a:spLocks noChangeArrowheads="1"/>
            </p:cNvSpPr>
            <p:nvPr/>
          </p:nvSpPr>
          <p:spPr bwMode="auto">
            <a:xfrm>
              <a:off x="2667000" y="3416300"/>
              <a:ext cx="228600" cy="228600"/>
            </a:xfrm>
            <a:prstGeom prst="downArrow">
              <a:avLst>
                <a:gd name="adj1" fmla="val 42500"/>
                <a:gd name="adj2" fmla="val 44940"/>
              </a:avLst>
            </a:prstGeom>
            <a:solidFill>
              <a:schemeClr val="tx1"/>
            </a:solidFill>
            <a:ln w="9525">
              <a:solidFill>
                <a:schemeClr val="tx1"/>
              </a:solidFill>
              <a:miter lim="800000"/>
              <a:headEnd/>
              <a:tailEnd/>
            </a:ln>
          </p:spPr>
          <p:txBody>
            <a:bodyPr vert="eaVert" wrap="none" anchor="ctr"/>
            <a:lstStyle/>
            <a:p>
              <a:endParaRPr lang="en-US"/>
            </a:p>
          </p:txBody>
        </p:sp>
        <p:sp>
          <p:nvSpPr>
            <p:cNvPr id="18450" name="AutoShape 22"/>
            <p:cNvSpPr>
              <a:spLocks noChangeArrowheads="1"/>
            </p:cNvSpPr>
            <p:nvPr/>
          </p:nvSpPr>
          <p:spPr bwMode="auto">
            <a:xfrm>
              <a:off x="2667000" y="4467225"/>
              <a:ext cx="228600" cy="228600"/>
            </a:xfrm>
            <a:prstGeom prst="downArrow">
              <a:avLst>
                <a:gd name="adj1" fmla="val 42500"/>
                <a:gd name="adj2" fmla="val 44940"/>
              </a:avLst>
            </a:prstGeom>
            <a:solidFill>
              <a:schemeClr val="tx1"/>
            </a:solidFill>
            <a:ln w="9525">
              <a:solidFill>
                <a:schemeClr val="tx1"/>
              </a:solidFill>
              <a:miter lim="800000"/>
              <a:headEnd/>
              <a:tailEnd/>
            </a:ln>
          </p:spPr>
          <p:txBody>
            <a:bodyPr vert="eaVert" wrap="none" anchor="ctr"/>
            <a:lstStyle/>
            <a:p>
              <a:endParaRPr lang="en-US"/>
            </a:p>
          </p:txBody>
        </p:sp>
        <p:sp>
          <p:nvSpPr>
            <p:cNvPr id="18451" name="AutoShape 23"/>
            <p:cNvSpPr>
              <a:spLocks noChangeArrowheads="1"/>
            </p:cNvSpPr>
            <p:nvPr/>
          </p:nvSpPr>
          <p:spPr bwMode="auto">
            <a:xfrm>
              <a:off x="2654300" y="5518150"/>
              <a:ext cx="228600" cy="228600"/>
            </a:xfrm>
            <a:prstGeom prst="downArrow">
              <a:avLst>
                <a:gd name="adj1" fmla="val 42500"/>
                <a:gd name="adj2" fmla="val 44940"/>
              </a:avLst>
            </a:prstGeom>
            <a:solidFill>
              <a:schemeClr val="tx1"/>
            </a:solidFill>
            <a:ln w="9525">
              <a:solidFill>
                <a:schemeClr val="tx1"/>
              </a:solidFill>
              <a:miter lim="800000"/>
              <a:headEnd/>
              <a:tailEnd/>
            </a:ln>
          </p:spPr>
          <p:txBody>
            <a:bodyPr vert="eaVert" wrap="none" anchor="ctr"/>
            <a:lstStyle/>
            <a:p>
              <a:endParaRPr lang="en-US"/>
            </a:p>
          </p:txBody>
        </p:sp>
      </p:grpSp>
      <p:sp>
        <p:nvSpPr>
          <p:cNvPr id="18452" name="Text Box 24"/>
          <p:cNvSpPr txBox="1">
            <a:spLocks noChangeArrowheads="1"/>
          </p:cNvSpPr>
          <p:nvPr/>
        </p:nvSpPr>
        <p:spPr bwMode="auto">
          <a:xfrm>
            <a:off x="4380688" y="1496248"/>
            <a:ext cx="5715000" cy="646331"/>
          </a:xfrm>
          <a:prstGeom prst="rect">
            <a:avLst/>
          </a:prstGeom>
          <a:solidFill>
            <a:schemeClr val="accent1"/>
          </a:solidFill>
          <a:ln w="9525">
            <a:solidFill>
              <a:schemeClr val="tx1"/>
            </a:solidFill>
            <a:miter lim="800000"/>
            <a:headEnd/>
            <a:tailEnd/>
          </a:ln>
        </p:spPr>
        <p:txBody>
          <a:bodyPr>
            <a:spAutoFit/>
          </a:bodyPr>
          <a:lstStyle/>
          <a:p>
            <a:pPr algn="ctr"/>
            <a:r>
              <a:rPr lang="en-US" b="1"/>
              <a:t>Horizontal (Dominant) – Two or more companies</a:t>
            </a:r>
          </a:p>
        </p:txBody>
      </p:sp>
      <p:sp>
        <p:nvSpPr>
          <p:cNvPr id="18453" name="Rectangle 25"/>
          <p:cNvSpPr>
            <a:spLocks noChangeArrowheads="1"/>
          </p:cNvSpPr>
          <p:nvPr/>
        </p:nvSpPr>
        <p:spPr bwMode="auto">
          <a:xfrm>
            <a:off x="4393388" y="1861373"/>
            <a:ext cx="5678488" cy="1543567"/>
          </a:xfrm>
          <a:prstGeom prst="rect">
            <a:avLst/>
          </a:prstGeom>
          <a:noFill/>
          <a:ln w="9525">
            <a:solidFill>
              <a:schemeClr val="tx1"/>
            </a:solidFill>
            <a:miter lim="800000"/>
            <a:headEnd/>
            <a:tailEnd/>
          </a:ln>
        </p:spPr>
        <p:txBody>
          <a:bodyPr wrap="none" anchor="ctr"/>
          <a:lstStyle/>
          <a:p>
            <a:endParaRPr lang="en-US"/>
          </a:p>
        </p:txBody>
      </p:sp>
      <p:sp>
        <p:nvSpPr>
          <p:cNvPr id="18454" name="Rectangle 26"/>
          <p:cNvSpPr>
            <a:spLocks noChangeArrowheads="1"/>
          </p:cNvSpPr>
          <p:nvPr/>
        </p:nvSpPr>
        <p:spPr bwMode="auto">
          <a:xfrm>
            <a:off x="4396563" y="4087048"/>
            <a:ext cx="5678488" cy="1543567"/>
          </a:xfrm>
          <a:prstGeom prst="rect">
            <a:avLst/>
          </a:prstGeom>
          <a:noFill/>
          <a:ln w="9525">
            <a:solidFill>
              <a:schemeClr val="tx1"/>
            </a:solidFill>
            <a:miter lim="800000"/>
            <a:headEnd/>
            <a:tailEnd/>
          </a:ln>
        </p:spPr>
        <p:txBody>
          <a:bodyPr wrap="none" anchor="ctr"/>
          <a:lstStyle/>
          <a:p>
            <a:endParaRPr lang="en-US"/>
          </a:p>
        </p:txBody>
      </p:sp>
      <p:pic>
        <p:nvPicPr>
          <p:cNvPr id="18455" name="Picture 27" descr="factory_1"/>
          <p:cNvPicPr>
            <a:picLocks noChangeAspect="1" noChangeArrowheads="1"/>
          </p:cNvPicPr>
          <p:nvPr/>
        </p:nvPicPr>
        <p:blipFill>
          <a:blip r:embed="rId9" cstate="print"/>
          <a:srcRect/>
          <a:stretch>
            <a:fillRect/>
          </a:stretch>
        </p:blipFill>
        <p:spPr bwMode="auto">
          <a:xfrm>
            <a:off x="7749363" y="4196586"/>
            <a:ext cx="2133600" cy="1437906"/>
          </a:xfrm>
          <a:prstGeom prst="rect">
            <a:avLst/>
          </a:prstGeom>
          <a:noFill/>
          <a:ln w="9525">
            <a:noFill/>
            <a:miter lim="800000"/>
            <a:headEnd/>
            <a:tailEnd/>
          </a:ln>
        </p:spPr>
      </p:pic>
      <p:sp>
        <p:nvSpPr>
          <p:cNvPr id="18456" name="Text Box 28"/>
          <p:cNvSpPr txBox="1">
            <a:spLocks noChangeArrowheads="1"/>
          </p:cNvSpPr>
          <p:nvPr/>
        </p:nvSpPr>
        <p:spPr bwMode="auto">
          <a:xfrm>
            <a:off x="8054163" y="4315648"/>
            <a:ext cx="1447800" cy="304800"/>
          </a:xfrm>
          <a:prstGeom prst="rect">
            <a:avLst/>
          </a:prstGeom>
          <a:noFill/>
          <a:ln w="9525">
            <a:noFill/>
            <a:miter lim="800000"/>
            <a:headEnd/>
            <a:tailEnd/>
          </a:ln>
        </p:spPr>
        <p:txBody>
          <a:bodyPr>
            <a:spAutoFit/>
          </a:bodyPr>
          <a:lstStyle/>
          <a:p>
            <a:pPr algn="ctr"/>
            <a:r>
              <a:rPr lang="en-US" sz="1400" b="1"/>
              <a:t>Fabrication</a:t>
            </a:r>
          </a:p>
        </p:txBody>
      </p:sp>
      <p:sp>
        <p:nvSpPr>
          <p:cNvPr id="18457" name="Text Box 29"/>
          <p:cNvSpPr txBox="1">
            <a:spLocks noChangeArrowheads="1"/>
          </p:cNvSpPr>
          <p:nvPr/>
        </p:nvSpPr>
        <p:spPr bwMode="auto">
          <a:xfrm>
            <a:off x="4625163" y="4391849"/>
            <a:ext cx="2743200" cy="1190625"/>
          </a:xfrm>
          <a:prstGeom prst="rect">
            <a:avLst/>
          </a:prstGeom>
          <a:noFill/>
          <a:ln w="9525">
            <a:noFill/>
            <a:miter lim="800000"/>
            <a:headEnd/>
            <a:tailEnd/>
          </a:ln>
        </p:spPr>
        <p:txBody>
          <a:bodyPr>
            <a:spAutoFit/>
          </a:bodyPr>
          <a:lstStyle/>
          <a:p>
            <a:r>
              <a:rPr lang="en-US" b="1"/>
              <a:t>Economy of scale:</a:t>
            </a:r>
          </a:p>
          <a:p>
            <a:r>
              <a:rPr lang="en-US" b="1"/>
              <a:t>The same fabrication facility serves many fabless companies</a:t>
            </a:r>
          </a:p>
        </p:txBody>
      </p:sp>
      <p:pic>
        <p:nvPicPr>
          <p:cNvPr id="18458" name="Picture 30" descr="MCj02853640000[1]"/>
          <p:cNvPicPr>
            <a:picLocks noChangeAspect="1" noChangeArrowheads="1"/>
          </p:cNvPicPr>
          <p:nvPr/>
        </p:nvPicPr>
        <p:blipFill>
          <a:blip r:embed="rId6" cstate="print"/>
          <a:srcRect/>
          <a:stretch>
            <a:fillRect/>
          </a:stretch>
        </p:blipFill>
        <p:spPr bwMode="auto">
          <a:xfrm>
            <a:off x="4472763" y="2029648"/>
            <a:ext cx="1219200" cy="882038"/>
          </a:xfrm>
          <a:prstGeom prst="rect">
            <a:avLst/>
          </a:prstGeom>
          <a:noFill/>
          <a:ln w="9525">
            <a:noFill/>
            <a:miter lim="800000"/>
            <a:headEnd/>
            <a:tailEnd/>
          </a:ln>
        </p:spPr>
      </p:pic>
      <p:sp>
        <p:nvSpPr>
          <p:cNvPr id="18459" name="Text Box 31"/>
          <p:cNvSpPr txBox="1">
            <a:spLocks noChangeArrowheads="1"/>
          </p:cNvSpPr>
          <p:nvPr/>
        </p:nvSpPr>
        <p:spPr bwMode="auto">
          <a:xfrm>
            <a:off x="4548963" y="3096448"/>
            <a:ext cx="1066800" cy="304800"/>
          </a:xfrm>
          <a:prstGeom prst="rect">
            <a:avLst/>
          </a:prstGeom>
          <a:noFill/>
          <a:ln w="9525">
            <a:noFill/>
            <a:miter lim="800000"/>
            <a:headEnd/>
            <a:tailEnd/>
          </a:ln>
        </p:spPr>
        <p:txBody>
          <a:bodyPr>
            <a:spAutoFit/>
          </a:bodyPr>
          <a:lstStyle/>
          <a:p>
            <a:pPr algn="ctr"/>
            <a:r>
              <a:rPr lang="en-US" sz="1400" b="1"/>
              <a:t>HDL</a:t>
            </a:r>
          </a:p>
        </p:txBody>
      </p:sp>
      <p:sp>
        <p:nvSpPr>
          <p:cNvPr id="18460" name="AutoShape 32"/>
          <p:cNvSpPr>
            <a:spLocks noChangeArrowheads="1"/>
          </p:cNvSpPr>
          <p:nvPr/>
        </p:nvSpPr>
        <p:spPr bwMode="auto">
          <a:xfrm>
            <a:off x="9273363" y="3401248"/>
            <a:ext cx="533400" cy="735032"/>
          </a:xfrm>
          <a:prstGeom prst="downArrow">
            <a:avLst>
              <a:gd name="adj1" fmla="val 42500"/>
              <a:gd name="adj2" fmla="val 64200"/>
            </a:avLst>
          </a:prstGeom>
          <a:solidFill>
            <a:schemeClr val="tx1"/>
          </a:solidFill>
          <a:ln w="9525">
            <a:solidFill>
              <a:schemeClr val="tx1"/>
            </a:solidFill>
            <a:miter lim="800000"/>
            <a:headEnd/>
            <a:tailEnd/>
          </a:ln>
        </p:spPr>
        <p:txBody>
          <a:bodyPr vert="eaVert" wrap="none" anchor="ctr"/>
          <a:lstStyle/>
          <a:p>
            <a:endParaRPr lang="en-US"/>
          </a:p>
        </p:txBody>
      </p:sp>
      <p:pic>
        <p:nvPicPr>
          <p:cNvPr id="18461" name="Picture 33" descr="Drawing1"/>
          <p:cNvPicPr>
            <a:picLocks noChangeAspect="1" noChangeArrowheads="1"/>
          </p:cNvPicPr>
          <p:nvPr/>
        </p:nvPicPr>
        <p:blipFill>
          <a:blip r:embed="rId10" cstate="print"/>
          <a:srcRect/>
          <a:stretch>
            <a:fillRect/>
          </a:stretch>
        </p:blipFill>
        <p:spPr bwMode="auto">
          <a:xfrm>
            <a:off x="5844363" y="1953449"/>
            <a:ext cx="1600200" cy="921853"/>
          </a:xfrm>
          <a:prstGeom prst="rect">
            <a:avLst/>
          </a:prstGeom>
          <a:noFill/>
          <a:ln w="9525">
            <a:noFill/>
            <a:miter lim="800000"/>
            <a:headEnd/>
            <a:tailEnd/>
          </a:ln>
        </p:spPr>
      </p:pic>
      <p:sp>
        <p:nvSpPr>
          <p:cNvPr id="18462" name="Text Box 34"/>
          <p:cNvSpPr txBox="1">
            <a:spLocks noChangeArrowheads="1"/>
          </p:cNvSpPr>
          <p:nvPr/>
        </p:nvSpPr>
        <p:spPr bwMode="auto">
          <a:xfrm>
            <a:off x="5920563" y="3096448"/>
            <a:ext cx="1066800" cy="304800"/>
          </a:xfrm>
          <a:prstGeom prst="rect">
            <a:avLst/>
          </a:prstGeom>
          <a:noFill/>
          <a:ln w="9525">
            <a:noFill/>
            <a:miter lim="800000"/>
            <a:headEnd/>
            <a:tailEnd/>
          </a:ln>
        </p:spPr>
        <p:txBody>
          <a:bodyPr>
            <a:spAutoFit/>
          </a:bodyPr>
          <a:lstStyle/>
          <a:p>
            <a:pPr algn="ctr"/>
            <a:r>
              <a:rPr lang="en-US" sz="1400" b="1"/>
              <a:t>Synthesis</a:t>
            </a:r>
          </a:p>
        </p:txBody>
      </p:sp>
      <p:pic>
        <p:nvPicPr>
          <p:cNvPr id="18463" name="Picture 35" descr="CapoFP"/>
          <p:cNvPicPr>
            <a:picLocks noChangeAspect="1" noChangeArrowheads="1"/>
          </p:cNvPicPr>
          <p:nvPr/>
        </p:nvPicPr>
        <p:blipFill>
          <a:blip r:embed="rId11" cstate="print"/>
          <a:srcRect/>
          <a:stretch>
            <a:fillRect/>
          </a:stretch>
        </p:blipFill>
        <p:spPr bwMode="auto">
          <a:xfrm>
            <a:off x="7520763" y="1889948"/>
            <a:ext cx="1066800" cy="943291"/>
          </a:xfrm>
          <a:prstGeom prst="rect">
            <a:avLst/>
          </a:prstGeom>
          <a:noFill/>
          <a:ln w="9525">
            <a:noFill/>
            <a:miter lim="800000"/>
            <a:headEnd/>
            <a:tailEnd/>
          </a:ln>
        </p:spPr>
      </p:pic>
      <p:sp>
        <p:nvSpPr>
          <p:cNvPr id="18464" name="Text Box 36"/>
          <p:cNvSpPr txBox="1">
            <a:spLocks noChangeArrowheads="1"/>
          </p:cNvSpPr>
          <p:nvPr/>
        </p:nvSpPr>
        <p:spPr bwMode="auto">
          <a:xfrm>
            <a:off x="7444563" y="3096448"/>
            <a:ext cx="1219200" cy="304800"/>
          </a:xfrm>
          <a:prstGeom prst="rect">
            <a:avLst/>
          </a:prstGeom>
          <a:noFill/>
          <a:ln w="9525">
            <a:noFill/>
            <a:miter lim="800000"/>
            <a:headEnd/>
            <a:tailEnd/>
          </a:ln>
        </p:spPr>
        <p:txBody>
          <a:bodyPr>
            <a:spAutoFit/>
          </a:bodyPr>
          <a:lstStyle/>
          <a:p>
            <a:pPr algn="ctr"/>
            <a:r>
              <a:rPr lang="en-US" sz="1400" b="1"/>
              <a:t>Placement</a:t>
            </a:r>
          </a:p>
        </p:txBody>
      </p:sp>
      <p:pic>
        <p:nvPicPr>
          <p:cNvPr id="18465" name="Picture 37" descr="pipes"/>
          <p:cNvPicPr>
            <a:picLocks noChangeAspect="1" noChangeArrowheads="1"/>
          </p:cNvPicPr>
          <p:nvPr/>
        </p:nvPicPr>
        <p:blipFill>
          <a:blip r:embed="rId8" cstate="print"/>
          <a:srcRect/>
          <a:stretch>
            <a:fillRect/>
          </a:stretch>
        </p:blipFill>
        <p:spPr bwMode="auto">
          <a:xfrm>
            <a:off x="8968563" y="1883598"/>
            <a:ext cx="1066800" cy="943291"/>
          </a:xfrm>
          <a:prstGeom prst="rect">
            <a:avLst/>
          </a:prstGeom>
          <a:noFill/>
          <a:ln w="9525">
            <a:noFill/>
            <a:miter lim="800000"/>
            <a:headEnd/>
            <a:tailEnd/>
          </a:ln>
        </p:spPr>
      </p:pic>
      <p:sp>
        <p:nvSpPr>
          <p:cNvPr id="18466" name="Text Box 38"/>
          <p:cNvSpPr txBox="1">
            <a:spLocks noChangeArrowheads="1"/>
          </p:cNvSpPr>
          <p:nvPr/>
        </p:nvSpPr>
        <p:spPr bwMode="auto">
          <a:xfrm>
            <a:off x="8968563" y="3096448"/>
            <a:ext cx="914400" cy="304800"/>
          </a:xfrm>
          <a:prstGeom prst="rect">
            <a:avLst/>
          </a:prstGeom>
          <a:noFill/>
          <a:ln w="9525">
            <a:noFill/>
            <a:miter lim="800000"/>
            <a:headEnd/>
            <a:tailEnd/>
          </a:ln>
        </p:spPr>
        <p:txBody>
          <a:bodyPr>
            <a:spAutoFit/>
          </a:bodyPr>
          <a:lstStyle/>
          <a:p>
            <a:pPr algn="ctr"/>
            <a:r>
              <a:rPr lang="en-US" sz="1400" b="1"/>
              <a:t>Routing</a:t>
            </a:r>
          </a:p>
        </p:txBody>
      </p:sp>
      <p:sp>
        <p:nvSpPr>
          <p:cNvPr id="18467" name="AutoShape 39"/>
          <p:cNvSpPr>
            <a:spLocks noChangeArrowheads="1"/>
          </p:cNvSpPr>
          <p:nvPr/>
        </p:nvSpPr>
        <p:spPr bwMode="auto">
          <a:xfrm rot="16200000" flipH="1">
            <a:off x="5619808" y="2482803"/>
            <a:ext cx="220510" cy="228600"/>
          </a:xfrm>
          <a:prstGeom prst="downArrow">
            <a:avLst>
              <a:gd name="adj1" fmla="val 42500"/>
              <a:gd name="adj2" fmla="val 44940"/>
            </a:avLst>
          </a:prstGeom>
          <a:solidFill>
            <a:schemeClr val="tx1"/>
          </a:solidFill>
          <a:ln w="9525">
            <a:solidFill>
              <a:schemeClr val="tx1"/>
            </a:solidFill>
            <a:miter lim="800000"/>
            <a:headEnd/>
            <a:tailEnd/>
          </a:ln>
        </p:spPr>
        <p:txBody>
          <a:bodyPr rot="10800000" wrap="none" anchor="ctr"/>
          <a:lstStyle/>
          <a:p>
            <a:endParaRPr lang="en-US"/>
          </a:p>
        </p:txBody>
      </p:sp>
      <p:sp>
        <p:nvSpPr>
          <p:cNvPr id="18468" name="AutoShape 40"/>
          <p:cNvSpPr>
            <a:spLocks noChangeArrowheads="1"/>
          </p:cNvSpPr>
          <p:nvPr/>
        </p:nvSpPr>
        <p:spPr bwMode="auto">
          <a:xfrm rot="16200000" flipH="1">
            <a:off x="7143808" y="2482803"/>
            <a:ext cx="220510" cy="228600"/>
          </a:xfrm>
          <a:prstGeom prst="downArrow">
            <a:avLst>
              <a:gd name="adj1" fmla="val 42500"/>
              <a:gd name="adj2" fmla="val 44940"/>
            </a:avLst>
          </a:prstGeom>
          <a:solidFill>
            <a:schemeClr val="tx1"/>
          </a:solidFill>
          <a:ln w="9525">
            <a:solidFill>
              <a:schemeClr val="tx1"/>
            </a:solidFill>
            <a:miter lim="800000"/>
            <a:headEnd/>
            <a:tailEnd/>
          </a:ln>
        </p:spPr>
        <p:txBody>
          <a:bodyPr rot="10800000" wrap="none" anchor="ctr"/>
          <a:lstStyle/>
          <a:p>
            <a:endParaRPr lang="en-US"/>
          </a:p>
        </p:txBody>
      </p:sp>
      <p:sp>
        <p:nvSpPr>
          <p:cNvPr id="18469" name="AutoShape 41"/>
          <p:cNvSpPr>
            <a:spLocks noChangeArrowheads="1"/>
          </p:cNvSpPr>
          <p:nvPr/>
        </p:nvSpPr>
        <p:spPr bwMode="auto">
          <a:xfrm rot="16200000" flipH="1">
            <a:off x="8667808" y="2482803"/>
            <a:ext cx="220510" cy="228600"/>
          </a:xfrm>
          <a:prstGeom prst="downArrow">
            <a:avLst>
              <a:gd name="adj1" fmla="val 42500"/>
              <a:gd name="adj2" fmla="val 44940"/>
            </a:avLst>
          </a:prstGeom>
          <a:solidFill>
            <a:schemeClr val="tx1"/>
          </a:solidFill>
          <a:ln w="9525">
            <a:solidFill>
              <a:schemeClr val="tx1"/>
            </a:solidFill>
            <a:miter lim="800000"/>
            <a:headEnd/>
            <a:tailEnd/>
          </a:ln>
        </p:spPr>
        <p:txBody>
          <a:bodyPr rot="10800000" wrap="none" anchor="ctr"/>
          <a:lstStyle/>
          <a:p>
            <a:endParaRPr lang="en-US"/>
          </a:p>
        </p:txBody>
      </p:sp>
      <p:sp>
        <p:nvSpPr>
          <p:cNvPr id="18470" name="Rectangle 39"/>
          <p:cNvSpPr>
            <a:spLocks noChangeArrowheads="1"/>
          </p:cNvSpPr>
          <p:nvPr/>
        </p:nvSpPr>
        <p:spPr bwMode="auto">
          <a:xfrm>
            <a:off x="4244163" y="1308924"/>
            <a:ext cx="5943600" cy="4443880"/>
          </a:xfrm>
          <a:prstGeom prst="rect">
            <a:avLst/>
          </a:prstGeom>
          <a:noFill/>
          <a:ln w="19050">
            <a:solidFill>
              <a:schemeClr val="tx1"/>
            </a:solidFill>
            <a:prstDash val="dash"/>
            <a:miter lim="800000"/>
            <a:headEnd/>
            <a:tailEnd/>
          </a:ln>
        </p:spPr>
        <p:txBody>
          <a:bodyPr wrap="none" anchor="ctr"/>
          <a:lstStyle/>
          <a:p>
            <a:endParaRPr lang="en-US"/>
          </a:p>
        </p:txBody>
      </p:sp>
    </p:spTree>
    <p:extLst>
      <p:ext uri="{BB962C8B-B14F-4D97-AF65-F5344CB8AC3E}">
        <p14:creationId xmlns:p14="http://schemas.microsoft.com/office/powerpoint/2010/main" val="615620787"/>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normAutofit fontScale="90000"/>
          </a:bodyPr>
          <a:lstStyle/>
          <a:p>
            <a:pPr eaLnBrk="1" hangingPunct="1"/>
            <a:r>
              <a:rPr lang="en-US" sz="3200" b="1" dirty="0"/>
              <a:t>Microelectronic Industry Business Model</a:t>
            </a:r>
          </a:p>
        </p:txBody>
      </p:sp>
      <p:sp>
        <p:nvSpPr>
          <p:cNvPr id="2" name="Content Placeholder 1">
            <a:extLst>
              <a:ext uri="{FF2B5EF4-FFF2-40B4-BE49-F238E27FC236}">
                <a16:creationId xmlns:a16="http://schemas.microsoft.com/office/drawing/2014/main" id="{0730C66D-57CD-5669-E46E-B736477256DA}"/>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     </a:t>
            </a:r>
          </a:p>
        </p:txBody>
      </p:sp>
      <p:sp>
        <p:nvSpPr>
          <p:cNvPr id="5" name="Slide Number Placeholder 5"/>
          <p:cNvSpPr>
            <a:spLocks noGrp="1"/>
          </p:cNvSpPr>
          <p:nvPr>
            <p:ph type="sldNum" sz="quarter" idx="12"/>
          </p:nvPr>
        </p:nvSpPr>
        <p:spPr/>
        <p:txBody>
          <a:bodyPr/>
          <a:lstStyle/>
          <a:p>
            <a:pPr>
              <a:defRPr/>
            </a:pPr>
            <a:fld id="{C449BFE6-FC31-4721-850B-1C6FAF7627DD}" type="slidenum">
              <a:rPr lang="en-US"/>
              <a:pPr>
                <a:defRPr/>
              </a:pPr>
              <a:t>35</a:t>
            </a:fld>
            <a:endParaRPr lang="en-US"/>
          </a:p>
        </p:txBody>
      </p:sp>
      <p:pic>
        <p:nvPicPr>
          <p:cNvPr id="19460" name="Picture 3"/>
          <p:cNvPicPr>
            <a:picLocks noChangeAspect="1" noChangeArrowheads="1"/>
          </p:cNvPicPr>
          <p:nvPr/>
        </p:nvPicPr>
        <p:blipFill>
          <a:blip r:embed="rId4" cstate="print"/>
          <a:srcRect/>
          <a:stretch>
            <a:fillRect/>
          </a:stretch>
        </p:blipFill>
        <p:spPr bwMode="auto">
          <a:xfrm>
            <a:off x="2357268" y="1312916"/>
            <a:ext cx="6905919" cy="5087884"/>
          </a:xfrm>
          <a:prstGeom prst="rect">
            <a:avLst/>
          </a:prstGeom>
          <a:noFill/>
          <a:ln w="9525">
            <a:noFill/>
            <a:miter lim="800000"/>
            <a:headEnd/>
            <a:tailEnd/>
          </a:ln>
        </p:spPr>
      </p:pic>
    </p:spTree>
    <p:extLst>
      <p:ext uri="{BB962C8B-B14F-4D97-AF65-F5344CB8AC3E}">
        <p14:creationId xmlns:p14="http://schemas.microsoft.com/office/powerpoint/2010/main" val="679285668"/>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77E2-256D-19EA-E824-B84894545BF1}"/>
              </a:ext>
            </a:extLst>
          </p:cNvPr>
          <p:cNvSpPr>
            <a:spLocks noGrp="1"/>
          </p:cNvSpPr>
          <p:nvPr>
            <p:ph type="title"/>
          </p:nvPr>
        </p:nvSpPr>
        <p:spPr/>
        <p:txBody>
          <a:bodyPr>
            <a:normAutofit fontScale="90000"/>
          </a:bodyPr>
          <a:lstStyle/>
          <a:p>
            <a:r>
              <a:rPr lang="en-US" sz="3200" b="1" dirty="0">
                <a:latin typeface="Arial"/>
                <a:cs typeface="Arial"/>
              </a:rPr>
              <a:t>The Global Microelectronics Market Size</a:t>
            </a:r>
          </a:p>
        </p:txBody>
      </p:sp>
      <p:pic>
        <p:nvPicPr>
          <p:cNvPr id="5" name="Picture 5">
            <a:extLst>
              <a:ext uri="{FF2B5EF4-FFF2-40B4-BE49-F238E27FC236}">
                <a16:creationId xmlns:a16="http://schemas.microsoft.com/office/drawing/2014/main" id="{1EFD128F-F24A-D9D0-B6E3-79F98B879655}"/>
              </a:ext>
            </a:extLst>
          </p:cNvPr>
          <p:cNvPicPr>
            <a:picLocks noGrp="1" noChangeAspect="1"/>
          </p:cNvPicPr>
          <p:nvPr>
            <p:ph idx="1"/>
          </p:nvPr>
        </p:nvPicPr>
        <p:blipFill>
          <a:blip r:embed="rId2"/>
          <a:stretch>
            <a:fillRect/>
          </a:stretch>
        </p:blipFill>
        <p:spPr>
          <a:xfrm>
            <a:off x="1789451" y="1259218"/>
            <a:ext cx="8279081" cy="3888417"/>
          </a:xfrm>
        </p:spPr>
      </p:pic>
      <p:sp>
        <p:nvSpPr>
          <p:cNvPr id="4" name="Slide Number Placeholder 3">
            <a:extLst>
              <a:ext uri="{FF2B5EF4-FFF2-40B4-BE49-F238E27FC236}">
                <a16:creationId xmlns:a16="http://schemas.microsoft.com/office/drawing/2014/main" id="{D8D677B5-37E0-7A13-1048-095B4AE6DB73}"/>
              </a:ext>
            </a:extLst>
          </p:cNvPr>
          <p:cNvSpPr>
            <a:spLocks noGrp="1"/>
          </p:cNvSpPr>
          <p:nvPr>
            <p:ph type="sldNum" sz="quarter" idx="12"/>
          </p:nvPr>
        </p:nvSpPr>
        <p:spPr/>
        <p:txBody>
          <a:bodyPr/>
          <a:lstStyle/>
          <a:p>
            <a:fld id="{34B7E4EF-A1BD-40F4-AB7B-04F084DD991D}" type="slidenum">
              <a:rPr lang="en-US" smtClean="0"/>
              <a:t>36</a:t>
            </a:fld>
            <a:endParaRPr lang="en-US" dirty="0"/>
          </a:p>
        </p:txBody>
      </p:sp>
      <p:sp>
        <p:nvSpPr>
          <p:cNvPr id="6" name="TextBox 5">
            <a:extLst>
              <a:ext uri="{FF2B5EF4-FFF2-40B4-BE49-F238E27FC236}">
                <a16:creationId xmlns:a16="http://schemas.microsoft.com/office/drawing/2014/main" id="{BEEF8D09-40DA-1A78-3C9E-71B7EFCDC0D4}"/>
              </a:ext>
            </a:extLst>
          </p:cNvPr>
          <p:cNvSpPr txBox="1"/>
          <p:nvPr/>
        </p:nvSpPr>
        <p:spPr>
          <a:xfrm>
            <a:off x="577122" y="5199088"/>
            <a:ext cx="113000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22222"/>
                </a:solidFill>
                <a:latin typeface="Trebuchet MS"/>
              </a:rPr>
              <a:t>The global microelectronics market size was valued at USD 318.15 billion in 2021 and it is expected to surpass around USD 455.67 billion by 2030 with a registered CAGR of 4.1% from 2022 to 2030.</a:t>
            </a:r>
            <a:endParaRPr lang="en-US"/>
          </a:p>
        </p:txBody>
      </p:sp>
      <p:sp>
        <p:nvSpPr>
          <p:cNvPr id="7" name="TextBox 6">
            <a:extLst>
              <a:ext uri="{FF2B5EF4-FFF2-40B4-BE49-F238E27FC236}">
                <a16:creationId xmlns:a16="http://schemas.microsoft.com/office/drawing/2014/main" id="{764165E4-FD20-F12F-3D4F-5F4675C338C9}"/>
              </a:ext>
            </a:extLst>
          </p:cNvPr>
          <p:cNvSpPr txBox="1"/>
          <p:nvPr/>
        </p:nvSpPr>
        <p:spPr>
          <a:xfrm>
            <a:off x="8107180" y="6345835"/>
            <a:ext cx="20436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Arial"/>
              </a:rPr>
              <a:t>Source: Internet</a:t>
            </a:r>
          </a:p>
        </p:txBody>
      </p:sp>
    </p:spTree>
    <p:extLst>
      <p:ext uri="{BB962C8B-B14F-4D97-AF65-F5344CB8AC3E}">
        <p14:creationId xmlns:p14="http://schemas.microsoft.com/office/powerpoint/2010/main" val="2065991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96D81-9A11-5E9F-FD85-0E138088110B}"/>
              </a:ext>
            </a:extLst>
          </p:cNvPr>
          <p:cNvSpPr>
            <a:spLocks noGrp="1"/>
          </p:cNvSpPr>
          <p:nvPr>
            <p:ph type="title"/>
          </p:nvPr>
        </p:nvSpPr>
        <p:spPr/>
        <p:txBody>
          <a:bodyPr>
            <a:normAutofit/>
          </a:bodyPr>
          <a:lstStyle/>
          <a:p>
            <a:r>
              <a:rPr lang="en-US" sz="1200" dirty="0">
                <a:solidFill>
                  <a:srgbClr val="444444"/>
                </a:solidFill>
                <a:latin typeface="Arial"/>
                <a:cs typeface="Arial"/>
              </a:rPr>
              <a:t> </a:t>
            </a:r>
            <a:r>
              <a:rPr lang="en-US" sz="2900" b="1" dirty="0">
                <a:latin typeface="Arial"/>
                <a:cs typeface="Arial"/>
              </a:rPr>
              <a:t>Global Semiconductor Market 2020-2024 </a:t>
            </a:r>
            <a:endParaRPr lang="en-US" dirty="0"/>
          </a:p>
        </p:txBody>
      </p:sp>
      <p:pic>
        <p:nvPicPr>
          <p:cNvPr id="5" name="Picture 5" descr="A close-up of a chart&#10;&#10;Description automatically generated">
            <a:extLst>
              <a:ext uri="{FF2B5EF4-FFF2-40B4-BE49-F238E27FC236}">
                <a16:creationId xmlns:a16="http://schemas.microsoft.com/office/drawing/2014/main" id="{F1010F72-FDC7-7E0A-7DB6-B281A500C45C}"/>
              </a:ext>
            </a:extLst>
          </p:cNvPr>
          <p:cNvPicPr>
            <a:picLocks noGrp="1" noChangeAspect="1"/>
          </p:cNvPicPr>
          <p:nvPr>
            <p:ph idx="1"/>
          </p:nvPr>
        </p:nvPicPr>
        <p:blipFill>
          <a:blip r:embed="rId2"/>
          <a:stretch>
            <a:fillRect/>
          </a:stretch>
        </p:blipFill>
        <p:spPr>
          <a:xfrm>
            <a:off x="1307025" y="1441302"/>
            <a:ext cx="8594360" cy="4835889"/>
          </a:xfrm>
        </p:spPr>
      </p:pic>
      <p:sp>
        <p:nvSpPr>
          <p:cNvPr id="4" name="Slide Number Placeholder 3">
            <a:extLst>
              <a:ext uri="{FF2B5EF4-FFF2-40B4-BE49-F238E27FC236}">
                <a16:creationId xmlns:a16="http://schemas.microsoft.com/office/drawing/2014/main" id="{1785D09E-9B81-7006-E8C6-D3A38F8F05C5}"/>
              </a:ext>
            </a:extLst>
          </p:cNvPr>
          <p:cNvSpPr>
            <a:spLocks noGrp="1"/>
          </p:cNvSpPr>
          <p:nvPr>
            <p:ph type="sldNum" sz="quarter" idx="12"/>
          </p:nvPr>
        </p:nvSpPr>
        <p:spPr/>
        <p:txBody>
          <a:bodyPr/>
          <a:lstStyle/>
          <a:p>
            <a:fld id="{34B7E4EF-A1BD-40F4-AB7B-04F084DD991D}" type="slidenum">
              <a:rPr lang="en-US" smtClean="0"/>
              <a:t>37</a:t>
            </a:fld>
            <a:endParaRPr lang="en-US" dirty="0"/>
          </a:p>
        </p:txBody>
      </p:sp>
      <p:sp>
        <p:nvSpPr>
          <p:cNvPr id="6" name="TextBox 5">
            <a:extLst>
              <a:ext uri="{FF2B5EF4-FFF2-40B4-BE49-F238E27FC236}">
                <a16:creationId xmlns:a16="http://schemas.microsoft.com/office/drawing/2014/main" id="{FB7181C3-7E5A-0EEB-3E00-4C0A46E5378E}"/>
              </a:ext>
            </a:extLst>
          </p:cNvPr>
          <p:cNvSpPr txBox="1"/>
          <p:nvPr/>
        </p:nvSpPr>
        <p:spPr>
          <a:xfrm>
            <a:off x="6235908" y="6448269"/>
            <a:ext cx="5503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17375E"/>
                </a:solidFill>
              </a:rPr>
              <a:t>Source: Business Wire</a:t>
            </a:r>
            <a:endParaRPr lang="en-US" sz="1600" dirty="0">
              <a:solidFill>
                <a:srgbClr val="17375E"/>
              </a:solidFill>
              <a:cs typeface="Arial"/>
            </a:endParaRPr>
          </a:p>
        </p:txBody>
      </p:sp>
      <p:sp>
        <p:nvSpPr>
          <p:cNvPr id="7" name="TextBox 6">
            <a:extLst>
              <a:ext uri="{FF2B5EF4-FFF2-40B4-BE49-F238E27FC236}">
                <a16:creationId xmlns:a16="http://schemas.microsoft.com/office/drawing/2014/main" id="{5A214A50-94E9-56F4-2A30-7E5EB680C083}"/>
              </a:ext>
            </a:extLst>
          </p:cNvPr>
          <p:cNvSpPr txBox="1"/>
          <p:nvPr/>
        </p:nvSpPr>
        <p:spPr>
          <a:xfrm>
            <a:off x="2063646" y="1251679"/>
            <a:ext cx="72402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accent6">
                    <a:lumMod val="75000"/>
                  </a:schemeClr>
                </a:solidFill>
                <a:latin typeface="Helvetica Neue"/>
              </a:rPr>
              <a:t>Industry Trends, Share, Size, Growth, Opportunity and Forecast</a:t>
            </a:r>
          </a:p>
        </p:txBody>
      </p:sp>
    </p:spTree>
    <p:extLst>
      <p:ext uri="{BB962C8B-B14F-4D97-AF65-F5344CB8AC3E}">
        <p14:creationId xmlns:p14="http://schemas.microsoft.com/office/powerpoint/2010/main" val="452535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fontScale="90000"/>
          </a:bodyPr>
          <a:lstStyle/>
          <a:p>
            <a:pPr eaLnBrk="1" hangingPunct="1"/>
            <a:r>
              <a:rPr lang="en-US" sz="3600" b="1"/>
              <a:t>Leading-Edge Technology</a:t>
            </a:r>
          </a:p>
        </p:txBody>
      </p:sp>
      <p:sp>
        <p:nvSpPr>
          <p:cNvPr id="20485" name="Rectangle 4"/>
          <p:cNvSpPr>
            <a:spLocks noGrp="1" noChangeArrowheads="1"/>
          </p:cNvSpPr>
          <p:nvPr>
            <p:ph idx="1"/>
          </p:nvPr>
        </p:nvSpPr>
        <p:spPr>
          <a:xfrm>
            <a:off x="2153419" y="5698312"/>
            <a:ext cx="7636701" cy="937882"/>
          </a:xfrm>
        </p:spPr>
        <p:txBody>
          <a:bodyPr vert="horz" lIns="91440" tIns="45720" rIns="91440" bIns="45720" rtlCol="0" anchor="t">
            <a:normAutofit/>
          </a:bodyPr>
          <a:lstStyle/>
          <a:p>
            <a:pPr marL="0" indent="0" algn="ctr" eaLnBrk="1" hangingPunct="1">
              <a:lnSpc>
                <a:spcPct val="90000"/>
              </a:lnSpc>
              <a:buNone/>
            </a:pPr>
            <a:r>
              <a:rPr lang="en-US" sz="2400" dirty="0"/>
              <a:t>The cost of building a full-scale, 300 mm wafer 65nm process chip fabrication plant is about $3bn</a:t>
            </a:r>
            <a:endParaRPr lang="en-US"/>
          </a:p>
        </p:txBody>
      </p:sp>
      <p:sp>
        <p:nvSpPr>
          <p:cNvPr id="6" name="Slide Number Placeholder 5"/>
          <p:cNvSpPr>
            <a:spLocks noGrp="1"/>
          </p:cNvSpPr>
          <p:nvPr>
            <p:ph type="sldNum" sz="quarter" idx="12"/>
          </p:nvPr>
        </p:nvSpPr>
        <p:spPr/>
        <p:txBody>
          <a:bodyPr/>
          <a:lstStyle/>
          <a:p>
            <a:pPr>
              <a:defRPr/>
            </a:pPr>
            <a:fld id="{BFB001D4-DD9E-4026-93E5-F38D65434BC9}" type="slidenum">
              <a:rPr lang="en-US"/>
              <a:pPr>
                <a:defRPr/>
              </a:pPr>
              <a:t>38</a:t>
            </a:fld>
            <a:endParaRPr lang="en-US"/>
          </a:p>
        </p:txBody>
      </p:sp>
      <p:pic>
        <p:nvPicPr>
          <p:cNvPr id="20484" name="Picture 3"/>
          <p:cNvPicPr>
            <a:picLocks noChangeAspect="1" noChangeArrowheads="1"/>
          </p:cNvPicPr>
          <p:nvPr/>
        </p:nvPicPr>
        <p:blipFill>
          <a:blip r:embed="rId4" cstate="print"/>
          <a:srcRect/>
          <a:stretch>
            <a:fillRect/>
          </a:stretch>
        </p:blipFill>
        <p:spPr bwMode="auto">
          <a:xfrm>
            <a:off x="2921295" y="1313249"/>
            <a:ext cx="5715000" cy="4284663"/>
          </a:xfrm>
          <a:prstGeom prst="rect">
            <a:avLst/>
          </a:prstGeom>
          <a:noFill/>
          <a:ln w="9525">
            <a:noFill/>
            <a:miter lim="800000"/>
            <a:headEnd/>
            <a:tailEnd/>
          </a:ln>
        </p:spPr>
      </p:pic>
    </p:spTree>
    <p:extLst>
      <p:ext uri="{BB962C8B-B14F-4D97-AF65-F5344CB8AC3E}">
        <p14:creationId xmlns:p14="http://schemas.microsoft.com/office/powerpoint/2010/main" val="1042146314"/>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730E-BEFB-1841-F418-DC09AB6E6497}"/>
              </a:ext>
            </a:extLst>
          </p:cNvPr>
          <p:cNvSpPr>
            <a:spLocks noGrp="1"/>
          </p:cNvSpPr>
          <p:nvPr>
            <p:ph type="title"/>
          </p:nvPr>
        </p:nvSpPr>
        <p:spPr/>
        <p:txBody>
          <a:bodyPr/>
          <a:lstStyle/>
          <a:p>
            <a:r>
              <a:rPr lang="en-US" sz="2900" b="1" dirty="0">
                <a:latin typeface="Arial"/>
                <a:cs typeface="Arial"/>
              </a:rPr>
              <a:t>What’s Next – Technology</a:t>
            </a:r>
          </a:p>
        </p:txBody>
      </p:sp>
      <p:pic>
        <p:nvPicPr>
          <p:cNvPr id="5" name="Picture 5">
            <a:extLst>
              <a:ext uri="{FF2B5EF4-FFF2-40B4-BE49-F238E27FC236}">
                <a16:creationId xmlns:a16="http://schemas.microsoft.com/office/drawing/2014/main" id="{FCB82EC5-5DFE-9A95-5230-D0D7D651B39D}"/>
              </a:ext>
            </a:extLst>
          </p:cNvPr>
          <p:cNvPicPr>
            <a:picLocks noGrp="1" noChangeAspect="1"/>
          </p:cNvPicPr>
          <p:nvPr>
            <p:ph idx="1"/>
          </p:nvPr>
        </p:nvPicPr>
        <p:blipFill>
          <a:blip r:embed="rId2"/>
          <a:stretch>
            <a:fillRect/>
          </a:stretch>
        </p:blipFill>
        <p:spPr>
          <a:xfrm>
            <a:off x="596710" y="1374627"/>
            <a:ext cx="10152400" cy="4419600"/>
          </a:xfrm>
        </p:spPr>
      </p:pic>
      <p:sp>
        <p:nvSpPr>
          <p:cNvPr id="4" name="Slide Number Placeholder 3">
            <a:extLst>
              <a:ext uri="{FF2B5EF4-FFF2-40B4-BE49-F238E27FC236}">
                <a16:creationId xmlns:a16="http://schemas.microsoft.com/office/drawing/2014/main" id="{A3C9DE59-128C-70F5-6951-DEC3476C9AE9}"/>
              </a:ext>
            </a:extLst>
          </p:cNvPr>
          <p:cNvSpPr>
            <a:spLocks noGrp="1"/>
          </p:cNvSpPr>
          <p:nvPr>
            <p:ph type="sldNum" sz="quarter" idx="12"/>
          </p:nvPr>
        </p:nvSpPr>
        <p:spPr/>
        <p:txBody>
          <a:bodyPr/>
          <a:lstStyle/>
          <a:p>
            <a:fld id="{34B7E4EF-A1BD-40F4-AB7B-04F084DD991D}" type="slidenum">
              <a:rPr lang="en-US" smtClean="0"/>
              <a:t>39</a:t>
            </a:fld>
            <a:endParaRPr lang="en-US" dirty="0"/>
          </a:p>
        </p:txBody>
      </p:sp>
    </p:spTree>
    <p:extLst>
      <p:ext uri="{BB962C8B-B14F-4D97-AF65-F5344CB8AC3E}">
        <p14:creationId xmlns:p14="http://schemas.microsoft.com/office/powerpoint/2010/main" val="2401723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normAutofit fontScale="90000"/>
          </a:bodyPr>
          <a:lstStyle/>
          <a:p>
            <a:pPr eaLnBrk="1" hangingPunct="1"/>
            <a:r>
              <a:rPr lang="en-US" sz="3600" b="1" dirty="0"/>
              <a:t>STAs for the Class</a:t>
            </a:r>
          </a:p>
        </p:txBody>
      </p:sp>
      <p:sp>
        <p:nvSpPr>
          <p:cNvPr id="5" name="Slide Number Placeholder 5"/>
          <p:cNvSpPr>
            <a:spLocks noGrp="1"/>
          </p:cNvSpPr>
          <p:nvPr>
            <p:ph type="sldNum" sz="quarter" idx="12"/>
          </p:nvPr>
        </p:nvSpPr>
        <p:spPr/>
        <p:txBody>
          <a:bodyPr/>
          <a:lstStyle/>
          <a:p>
            <a:pPr>
              <a:defRPr/>
            </a:pPr>
            <a:fld id="{1BDD2482-B7C6-4E0E-987D-5CE3B2C38895}" type="slidenum">
              <a:rPr lang="en-US"/>
              <a:pPr>
                <a:defRPr/>
              </a:pPr>
              <a:t>4</a:t>
            </a:fld>
            <a:endParaRPr lang="en-US"/>
          </a:p>
        </p:txBody>
      </p:sp>
      <p:sp>
        <p:nvSpPr>
          <p:cNvPr id="4" name="Rectangle 3">
            <a:extLst>
              <a:ext uri="{FF2B5EF4-FFF2-40B4-BE49-F238E27FC236}">
                <a16:creationId xmlns:a16="http://schemas.microsoft.com/office/drawing/2014/main" id="{534EF912-698B-580B-D76E-3231129434E4}"/>
              </a:ext>
            </a:extLst>
          </p:cNvPr>
          <p:cNvSpPr>
            <a:spLocks noGrp="1" noChangeArrowheads="1"/>
          </p:cNvSpPr>
          <p:nvPr/>
        </p:nvSpPr>
        <p:spPr>
          <a:xfrm>
            <a:off x="529074" y="1287794"/>
            <a:ext cx="11296073" cy="4650417"/>
          </a:xfrm>
          <a:prstGeom prst="rect">
            <a:avLst/>
          </a:prstGeom>
        </p:spPr>
        <p:txBody>
          <a:bodyPr vert="horz" lIns="91440" tIns="45720" rIns="91440" bIns="45720" rtlCol="0">
            <a:normAutofit fontScale="92500" lnSpcReduction="10000"/>
          </a:bodyPr>
          <a:lstStyle>
            <a:lvl1pPr marL="182875" indent="-182875" algn="l" defTabSz="914377"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2400" kern="1200">
                <a:solidFill>
                  <a:schemeClr val="tx1"/>
                </a:solidFill>
                <a:latin typeface="Arial" panose="020B0604020202020204" pitchFamily="34" charset="0"/>
                <a:ea typeface="+mn-ea"/>
                <a:cs typeface="Arial" panose="020B0604020202020204" pitchFamily="34" charset="0"/>
              </a:defRPr>
            </a:lvl1pPr>
            <a:lvl2pPr marL="457189"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2000" kern="1200">
                <a:solidFill>
                  <a:schemeClr val="tx1"/>
                </a:solidFill>
                <a:latin typeface="Arial" panose="020B0604020202020204" pitchFamily="34" charset="0"/>
                <a:ea typeface="+mn-ea"/>
                <a:cs typeface="Arial" panose="020B0604020202020204" pitchFamily="34" charset="0"/>
              </a:defRPr>
            </a:lvl2pPr>
            <a:lvl3pPr marL="731502"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Arial" panose="020B0604020202020204" pitchFamily="34" charset="0"/>
                <a:ea typeface="+mn-ea"/>
                <a:cs typeface="Arial" panose="020B0604020202020204" pitchFamily="34" charset="0"/>
              </a:defRPr>
            </a:lvl3pPr>
            <a:lvl4pPr marL="1005815"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Arial" panose="020B0604020202020204" pitchFamily="34" charset="0"/>
                <a:ea typeface="+mn-ea"/>
                <a:cs typeface="Arial" panose="020B0604020202020204" pitchFamily="34" charset="0"/>
              </a:defRPr>
            </a:lvl4pPr>
            <a:lvl5pPr marL="1280128" indent="-182875" algn="l" defTabSz="914377" rtl="0" eaLnBrk="1" latinLnBrk="0" hangingPunct="1">
              <a:lnSpc>
                <a:spcPct val="100000"/>
              </a:lnSpc>
              <a:spcBef>
                <a:spcPts val="500"/>
              </a:spcBef>
              <a:buClr>
                <a:schemeClr val="tx1">
                  <a:lumMod val="85000"/>
                  <a:lumOff val="15000"/>
                </a:schemeClr>
              </a:buClr>
              <a:buFont typeface="Garamond"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1599960"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953"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945"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9938" indent="-228594" algn="l" defTabSz="914377"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eaLnBrk="1" hangingPunct="1">
              <a:lnSpc>
                <a:spcPct val="90000"/>
              </a:lnSpc>
            </a:pPr>
            <a:endParaRPr lang="en-US" sz="2000" b="1" dirty="0"/>
          </a:p>
          <a:p>
            <a:pPr eaLnBrk="1" hangingPunct="1">
              <a:lnSpc>
                <a:spcPct val="90000"/>
              </a:lnSpc>
            </a:pPr>
            <a:r>
              <a:rPr lang="en-US" sz="2000" b="1" dirty="0"/>
              <a:t>Md Sami </a:t>
            </a:r>
            <a:r>
              <a:rPr lang="en-US" sz="2000" b="1" dirty="0" err="1"/>
              <a:t>Ul</a:t>
            </a:r>
            <a:r>
              <a:rPr lang="en-US" sz="2000" b="1" dirty="0"/>
              <a:t> Islam</a:t>
            </a:r>
          </a:p>
          <a:p>
            <a:pPr lvl="1" eaLnBrk="1" hangingPunct="1">
              <a:lnSpc>
                <a:spcPct val="90000"/>
              </a:lnSpc>
            </a:pPr>
            <a:r>
              <a:rPr lang="en-US" sz="1800" dirty="0"/>
              <a:t>PhD Student, Dept of ECE</a:t>
            </a:r>
          </a:p>
          <a:p>
            <a:pPr lvl="1" eaLnBrk="1" hangingPunct="1">
              <a:lnSpc>
                <a:spcPct val="90000"/>
              </a:lnSpc>
            </a:pPr>
            <a:r>
              <a:rPr lang="en-US" sz="1800" dirty="0"/>
              <a:t>Email: </a:t>
            </a:r>
            <a:r>
              <a:rPr lang="en-US" sz="1800" dirty="0">
                <a:hlinkClick r:id="rId4"/>
              </a:rPr>
              <a:t>md.sami@ufl.edu</a:t>
            </a:r>
            <a:endParaRPr lang="en-US" sz="1800" dirty="0"/>
          </a:p>
          <a:p>
            <a:pPr lvl="1">
              <a:lnSpc>
                <a:spcPct val="90000"/>
              </a:lnSpc>
            </a:pPr>
            <a:r>
              <a:rPr lang="en-US" sz="1800" dirty="0"/>
              <a:t>Office Hour: </a:t>
            </a:r>
            <a:r>
              <a:rPr lang="en-US" dirty="0" err="1"/>
              <a:t>Thur</a:t>
            </a:r>
            <a:r>
              <a:rPr lang="en-US" dirty="0"/>
              <a:t> 4-5pm</a:t>
            </a:r>
            <a:endParaRPr lang="en-US" sz="2000" b="1" dirty="0"/>
          </a:p>
          <a:p>
            <a:pPr eaLnBrk="1" hangingPunct="1">
              <a:lnSpc>
                <a:spcPct val="90000"/>
              </a:lnSpc>
            </a:pPr>
            <a:endParaRPr lang="en-US" sz="2000" b="1" dirty="0"/>
          </a:p>
          <a:p>
            <a:pPr eaLnBrk="1" hangingPunct="1">
              <a:lnSpc>
                <a:spcPct val="90000"/>
              </a:lnSpc>
            </a:pPr>
            <a:r>
              <a:rPr lang="en-US" sz="2000" b="1" dirty="0"/>
              <a:t>Md Rafid Muttaki</a:t>
            </a:r>
          </a:p>
          <a:p>
            <a:pPr lvl="1" eaLnBrk="1" hangingPunct="1">
              <a:lnSpc>
                <a:spcPct val="90000"/>
              </a:lnSpc>
            </a:pPr>
            <a:r>
              <a:rPr lang="en-US" sz="1800" dirty="0"/>
              <a:t>PhD Student, </a:t>
            </a:r>
            <a:r>
              <a:rPr lang="en-US" sz="1800" dirty="0" err="1"/>
              <a:t>Dept</a:t>
            </a:r>
            <a:r>
              <a:rPr lang="en-US" sz="1800" dirty="0"/>
              <a:t> of ECE</a:t>
            </a:r>
          </a:p>
          <a:p>
            <a:pPr lvl="1" eaLnBrk="1" hangingPunct="1">
              <a:lnSpc>
                <a:spcPct val="90000"/>
              </a:lnSpc>
            </a:pPr>
            <a:r>
              <a:rPr lang="en-US" sz="1800" dirty="0"/>
              <a:t>Email: </a:t>
            </a:r>
            <a:r>
              <a:rPr lang="en-US" sz="1800" dirty="0">
                <a:hlinkClick r:id="rId5"/>
              </a:rPr>
              <a:t>m.muttaki@ufl.edu</a:t>
            </a:r>
            <a:endParaRPr lang="en-US" sz="1800" dirty="0"/>
          </a:p>
          <a:p>
            <a:pPr lvl="1">
              <a:lnSpc>
                <a:spcPct val="90000"/>
              </a:lnSpc>
            </a:pPr>
            <a:r>
              <a:rPr lang="en-US" sz="1800" dirty="0"/>
              <a:t>Office Hour: </a:t>
            </a:r>
            <a:r>
              <a:rPr lang="en-US" dirty="0"/>
              <a:t>Tue 11 am-12 pm</a:t>
            </a:r>
            <a:endParaRPr lang="en-US" sz="1800" dirty="0"/>
          </a:p>
          <a:p>
            <a:pPr lvl="1" eaLnBrk="1" hangingPunct="1">
              <a:lnSpc>
                <a:spcPct val="90000"/>
              </a:lnSpc>
            </a:pPr>
            <a:endParaRPr lang="en-US" sz="1800" dirty="0"/>
          </a:p>
          <a:p>
            <a:pPr eaLnBrk="1" hangingPunct="1">
              <a:lnSpc>
                <a:spcPct val="90000"/>
              </a:lnSpc>
            </a:pPr>
            <a:r>
              <a:rPr lang="en-US" sz="2000" b="1" dirty="0" err="1"/>
              <a:t>Sajeed</a:t>
            </a:r>
            <a:r>
              <a:rPr lang="en-US" sz="2000" b="1" dirty="0"/>
              <a:t> Mohammad</a:t>
            </a:r>
          </a:p>
          <a:p>
            <a:pPr lvl="1" eaLnBrk="1" hangingPunct="1">
              <a:lnSpc>
                <a:spcPct val="90000"/>
              </a:lnSpc>
            </a:pPr>
            <a:r>
              <a:rPr lang="en-US" sz="1800" dirty="0"/>
              <a:t>PhD Student, Dept of ECE</a:t>
            </a:r>
          </a:p>
          <a:p>
            <a:pPr lvl="1" eaLnBrk="1" hangingPunct="1">
              <a:lnSpc>
                <a:spcPct val="90000"/>
              </a:lnSpc>
            </a:pPr>
            <a:r>
              <a:rPr lang="en-US" sz="1800" dirty="0"/>
              <a:t>Email: </a:t>
            </a:r>
            <a:r>
              <a:rPr lang="en-US" sz="1800" dirty="0">
                <a:hlinkClick r:id="rId6"/>
              </a:rPr>
              <a:t>mlnu@ufl.edu</a:t>
            </a:r>
            <a:endParaRPr lang="en-US" sz="1800" dirty="0"/>
          </a:p>
          <a:p>
            <a:pPr lvl="1" eaLnBrk="1" hangingPunct="1">
              <a:lnSpc>
                <a:spcPct val="90000"/>
              </a:lnSpc>
            </a:pPr>
            <a:r>
              <a:rPr lang="en-US" sz="1800" dirty="0"/>
              <a:t>Office Hour: Wed 3-4pm</a:t>
            </a:r>
          </a:p>
          <a:p>
            <a:pPr marL="274314" lvl="1" indent="0" eaLnBrk="1" hangingPunct="1">
              <a:lnSpc>
                <a:spcPct val="90000"/>
              </a:lnSpc>
              <a:buNone/>
            </a:pPr>
            <a:endParaRPr lang="en-US" sz="1800" dirty="0"/>
          </a:p>
        </p:txBody>
      </p:sp>
      <p:sp>
        <p:nvSpPr>
          <p:cNvPr id="7" name="TextBox 2">
            <a:extLst>
              <a:ext uri="{FF2B5EF4-FFF2-40B4-BE49-F238E27FC236}">
                <a16:creationId xmlns:a16="http://schemas.microsoft.com/office/drawing/2014/main" id="{D9EB83E0-16D7-F04A-0E84-2D2C5A7CA137}"/>
              </a:ext>
            </a:extLst>
          </p:cNvPr>
          <p:cNvSpPr txBox="1"/>
          <p:nvPr/>
        </p:nvSpPr>
        <p:spPr>
          <a:xfrm>
            <a:off x="4348843" y="2875002"/>
            <a:ext cx="6460671" cy="1107996"/>
          </a:xfrm>
          <a:prstGeom prst="rect">
            <a:avLst/>
          </a:prstGeom>
          <a:solidFill>
            <a:schemeClr val="bg1">
              <a:lumMod val="75000"/>
            </a:schemeClr>
          </a:solidFill>
          <a:ln>
            <a:solidFill>
              <a:schemeClr val="tx1"/>
            </a:solidFill>
          </a:ln>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Office Hours for the Instructor:</a:t>
            </a:r>
          </a:p>
          <a:p>
            <a:endParaRPr lang="en-US" dirty="0"/>
          </a:p>
          <a:p>
            <a:pPr algn="ctr"/>
            <a:r>
              <a:rPr lang="en-US" sz="2400" dirty="0"/>
              <a:t>Tuesdays 3-4pm, Online</a:t>
            </a:r>
          </a:p>
        </p:txBody>
      </p:sp>
    </p:spTree>
    <p:extLst>
      <p:ext uri="{BB962C8B-B14F-4D97-AF65-F5344CB8AC3E}">
        <p14:creationId xmlns:p14="http://schemas.microsoft.com/office/powerpoint/2010/main" val="1408631097"/>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p:spPr>
        <p:txBody>
          <a:bodyPr>
            <a:normAutofit fontScale="90000"/>
          </a:bodyPr>
          <a:lstStyle/>
          <a:p>
            <a:r>
              <a:rPr lang="en-US" sz="3600" b="1"/>
              <a:t>HW Threats</a:t>
            </a:r>
          </a:p>
        </p:txBody>
      </p:sp>
      <p:sp>
        <p:nvSpPr>
          <p:cNvPr id="5" name="Content Placeholder 4">
            <a:extLst>
              <a:ext uri="{FF2B5EF4-FFF2-40B4-BE49-F238E27FC236}">
                <a16:creationId xmlns:a16="http://schemas.microsoft.com/office/drawing/2014/main" id="{D3DFB08D-9CFD-C294-334C-C26C1676C548}"/>
              </a:ext>
            </a:extLst>
          </p:cNvPr>
          <p:cNvSpPr>
            <a:spLocks noGrp="1"/>
          </p:cNvSpPr>
          <p:nvPr>
            <p:ph idx="1"/>
          </p:nvPr>
        </p:nvSpPr>
        <p:spPr/>
        <p:txBody>
          <a:bodyPr vert="horz" lIns="91440" tIns="45720" rIns="91440" bIns="45720" rtlCol="0" anchor="t">
            <a:normAutofit/>
          </a:bodyPr>
          <a:lstStyle/>
          <a:p>
            <a:pPr marL="0" indent="0">
              <a:buNone/>
            </a:pPr>
            <a:endParaRPr lang="en-US" dirty="0"/>
          </a:p>
        </p:txBody>
      </p:sp>
      <p:sp>
        <p:nvSpPr>
          <p:cNvPr id="4" name="Slide Number Placeholder 3">
            <a:extLst>
              <a:ext uri="{FF2B5EF4-FFF2-40B4-BE49-F238E27FC236}">
                <a16:creationId xmlns:a16="http://schemas.microsoft.com/office/drawing/2014/main" id="{6C503D3C-2CF8-D201-3686-2B9DA473E033}"/>
              </a:ext>
            </a:extLst>
          </p:cNvPr>
          <p:cNvSpPr>
            <a:spLocks noGrp="1"/>
          </p:cNvSpPr>
          <p:nvPr>
            <p:ph type="sldNum" sz="quarter" idx="12"/>
          </p:nvPr>
        </p:nvSpPr>
        <p:spPr/>
        <p:txBody>
          <a:bodyPr/>
          <a:lstStyle/>
          <a:p>
            <a:fld id="{34B7E4EF-A1BD-40F4-AB7B-04F084DD991D}" type="slidenum">
              <a:rPr lang="en-US" smtClean="0"/>
              <a:t>40</a:t>
            </a:fld>
            <a:endParaRPr lang="en-US" dirty="0"/>
          </a:p>
        </p:txBody>
      </p:sp>
      <p:sp>
        <p:nvSpPr>
          <p:cNvPr id="21507" name="Rectangle 3"/>
          <p:cNvSpPr>
            <a:spLocks noChangeArrowheads="1"/>
          </p:cNvSpPr>
          <p:nvPr/>
        </p:nvSpPr>
        <p:spPr bwMode="auto">
          <a:xfrm>
            <a:off x="5486400" y="1371600"/>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1508" name="Rectangle 4"/>
          <p:cNvSpPr>
            <a:spLocks noChangeArrowheads="1"/>
          </p:cNvSpPr>
          <p:nvPr/>
        </p:nvSpPr>
        <p:spPr bwMode="auto">
          <a:xfrm>
            <a:off x="5486400" y="4800600"/>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1509" name="Rectangle 5"/>
          <p:cNvSpPr>
            <a:spLocks noChangeArrowheads="1"/>
          </p:cNvSpPr>
          <p:nvPr/>
        </p:nvSpPr>
        <p:spPr bwMode="auto">
          <a:xfrm>
            <a:off x="3886200" y="3048000"/>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1510" name="Line 6"/>
          <p:cNvSpPr>
            <a:spLocks noChangeShapeType="1"/>
          </p:cNvSpPr>
          <p:nvPr/>
        </p:nvSpPr>
        <p:spPr bwMode="auto">
          <a:xfrm>
            <a:off x="6477000" y="1905000"/>
            <a:ext cx="0" cy="2895600"/>
          </a:xfrm>
          <a:prstGeom prst="line">
            <a:avLst/>
          </a:prstGeom>
          <a:noFill/>
          <a:ln w="31750">
            <a:solidFill>
              <a:schemeClr val="tx1"/>
            </a:solidFill>
            <a:round/>
            <a:headEnd/>
            <a:tailEnd type="triangle" w="lg" len="lg"/>
          </a:ln>
        </p:spPr>
        <p:txBody>
          <a:bodyPr/>
          <a:lstStyle/>
          <a:p>
            <a:endParaRPr lang="en-US"/>
          </a:p>
        </p:txBody>
      </p:sp>
      <p:sp>
        <p:nvSpPr>
          <p:cNvPr id="21511" name="Line 7"/>
          <p:cNvSpPr>
            <a:spLocks noChangeShapeType="1"/>
          </p:cNvSpPr>
          <p:nvPr/>
        </p:nvSpPr>
        <p:spPr bwMode="auto">
          <a:xfrm flipH="1">
            <a:off x="4648200" y="1905000"/>
            <a:ext cx="1600200" cy="1143000"/>
          </a:xfrm>
          <a:prstGeom prst="line">
            <a:avLst/>
          </a:prstGeom>
          <a:noFill/>
          <a:ln w="31750">
            <a:solidFill>
              <a:schemeClr val="tx1"/>
            </a:solidFill>
            <a:round/>
            <a:headEnd/>
            <a:tailEnd type="triangle" w="lg" len="lg"/>
          </a:ln>
        </p:spPr>
        <p:txBody>
          <a:bodyPr/>
          <a:lstStyle/>
          <a:p>
            <a:endParaRPr lang="en-US"/>
          </a:p>
        </p:txBody>
      </p:sp>
      <p:sp>
        <p:nvSpPr>
          <p:cNvPr id="21512" name="Line 8"/>
          <p:cNvSpPr>
            <a:spLocks noChangeShapeType="1"/>
          </p:cNvSpPr>
          <p:nvPr/>
        </p:nvSpPr>
        <p:spPr bwMode="auto">
          <a:xfrm>
            <a:off x="4724400" y="3581400"/>
            <a:ext cx="1524000" cy="1219200"/>
          </a:xfrm>
          <a:prstGeom prst="line">
            <a:avLst/>
          </a:prstGeom>
          <a:noFill/>
          <a:ln w="31750">
            <a:solidFill>
              <a:schemeClr val="tx1"/>
            </a:solidFill>
            <a:round/>
            <a:headEnd/>
            <a:tailEnd type="triangle" w="lg" len="lg"/>
          </a:ln>
        </p:spPr>
        <p:txBody>
          <a:bodyPr/>
          <a:lstStyle/>
          <a:p>
            <a:endParaRPr lang="en-US"/>
          </a:p>
        </p:txBody>
      </p:sp>
      <p:sp>
        <p:nvSpPr>
          <p:cNvPr id="21513" name="Text Box 9"/>
          <p:cNvSpPr txBox="1">
            <a:spLocks noChangeArrowheads="1"/>
          </p:cNvSpPr>
          <p:nvPr/>
        </p:nvSpPr>
        <p:spPr bwMode="auto">
          <a:xfrm>
            <a:off x="5734050" y="1447801"/>
            <a:ext cx="1345240" cy="369332"/>
          </a:xfrm>
          <a:prstGeom prst="rect">
            <a:avLst/>
          </a:prstGeom>
          <a:noFill/>
          <a:ln w="31750">
            <a:noFill/>
            <a:miter lim="800000"/>
            <a:headEnd/>
            <a:tailEnd/>
          </a:ln>
        </p:spPr>
        <p:txBody>
          <a:bodyPr wrap="none">
            <a:spAutoFit/>
          </a:bodyPr>
          <a:lstStyle/>
          <a:p>
            <a:r>
              <a:rPr lang="en-US" b="1"/>
              <a:t>IP Vendor</a:t>
            </a:r>
          </a:p>
        </p:txBody>
      </p:sp>
      <p:sp>
        <p:nvSpPr>
          <p:cNvPr id="21514" name="Text Box 10"/>
          <p:cNvSpPr txBox="1">
            <a:spLocks noChangeArrowheads="1"/>
          </p:cNvSpPr>
          <p:nvPr/>
        </p:nvSpPr>
        <p:spPr bwMode="auto">
          <a:xfrm>
            <a:off x="3886200" y="3048001"/>
            <a:ext cx="1676400" cy="587375"/>
          </a:xfrm>
          <a:prstGeom prst="rect">
            <a:avLst/>
          </a:prstGeom>
          <a:noFill/>
          <a:ln w="31750">
            <a:noFill/>
            <a:miter lim="800000"/>
            <a:headEnd/>
            <a:tailEnd/>
          </a:ln>
        </p:spPr>
        <p:txBody>
          <a:bodyPr>
            <a:spAutoFit/>
          </a:bodyPr>
          <a:lstStyle/>
          <a:p>
            <a:pPr algn="ctr">
              <a:lnSpc>
                <a:spcPct val="90000"/>
              </a:lnSpc>
            </a:pPr>
            <a:r>
              <a:rPr lang="en-US" b="1"/>
              <a:t>System Integrator</a:t>
            </a:r>
          </a:p>
        </p:txBody>
      </p:sp>
      <p:sp>
        <p:nvSpPr>
          <p:cNvPr id="21515" name="Text Box 11"/>
          <p:cNvSpPr txBox="1">
            <a:spLocks noChangeArrowheads="1"/>
          </p:cNvSpPr>
          <p:nvPr/>
        </p:nvSpPr>
        <p:spPr bwMode="auto">
          <a:xfrm>
            <a:off x="5503633" y="4876800"/>
            <a:ext cx="1752403" cy="369332"/>
          </a:xfrm>
          <a:prstGeom prst="rect">
            <a:avLst/>
          </a:prstGeom>
          <a:noFill/>
          <a:ln w="31750">
            <a:noFill/>
            <a:miter lim="800000"/>
            <a:headEnd/>
            <a:tailEnd/>
          </a:ln>
        </p:spPr>
        <p:txBody>
          <a:bodyPr wrap="none">
            <a:spAutoFit/>
          </a:bodyPr>
          <a:lstStyle/>
          <a:p>
            <a:r>
              <a:rPr lang="en-US" b="1" dirty="0"/>
              <a:t>Manufacturer</a:t>
            </a:r>
          </a:p>
        </p:txBody>
      </p:sp>
      <p:sp>
        <p:nvSpPr>
          <p:cNvPr id="21516" name="Text Box 12"/>
          <p:cNvSpPr txBox="1">
            <a:spLocks noChangeArrowheads="1"/>
          </p:cNvSpPr>
          <p:nvPr/>
        </p:nvSpPr>
        <p:spPr bwMode="auto">
          <a:xfrm>
            <a:off x="3581400" y="5651500"/>
            <a:ext cx="4793300" cy="400110"/>
          </a:xfrm>
          <a:prstGeom prst="rect">
            <a:avLst/>
          </a:prstGeom>
          <a:solidFill>
            <a:srgbClr val="FF0000"/>
          </a:solidFill>
          <a:ln w="9525">
            <a:noFill/>
            <a:miter lim="800000"/>
            <a:headEnd/>
            <a:tailEnd/>
          </a:ln>
        </p:spPr>
        <p:txBody>
          <a:bodyPr wrap="none">
            <a:spAutoFit/>
          </a:bodyPr>
          <a:lstStyle/>
          <a:p>
            <a:r>
              <a:rPr lang="en-US" sz="2000" b="1" dirty="0"/>
              <a:t>Any of these steps can be </a:t>
            </a:r>
            <a:r>
              <a:rPr lang="en-US" sz="2000" b="1" dirty="0" err="1"/>
              <a:t>untrusted</a:t>
            </a:r>
            <a:endParaRPr lang="en-US" sz="2000" b="1" dirty="0"/>
          </a:p>
        </p:txBody>
      </p:sp>
      <p:pic>
        <p:nvPicPr>
          <p:cNvPr id="13" name="Picture 8"/>
          <p:cNvPicPr>
            <a:picLocks noChangeAspect="1" noChangeArrowheads="1"/>
          </p:cNvPicPr>
          <p:nvPr/>
        </p:nvPicPr>
        <p:blipFill>
          <a:blip r:embed="rId4" cstate="print"/>
          <a:srcRect/>
          <a:stretch>
            <a:fillRect/>
          </a:stretch>
        </p:blipFill>
        <p:spPr bwMode="auto">
          <a:xfrm>
            <a:off x="7467600" y="1136244"/>
            <a:ext cx="2244725" cy="1931987"/>
          </a:xfrm>
          <a:prstGeom prst="rect">
            <a:avLst/>
          </a:prstGeom>
          <a:noFill/>
          <a:ln w="9525">
            <a:noFill/>
            <a:round/>
            <a:headEnd/>
            <a:tailEnd/>
          </a:ln>
        </p:spPr>
      </p:pic>
      <p:pic>
        <p:nvPicPr>
          <p:cNvPr id="2" name="Picture 1"/>
          <p:cNvPicPr>
            <a:picLocks noChangeAspect="1"/>
          </p:cNvPicPr>
          <p:nvPr/>
        </p:nvPicPr>
        <p:blipFill>
          <a:blip r:embed="rId5"/>
          <a:stretch>
            <a:fillRect/>
          </a:stretch>
        </p:blipFill>
        <p:spPr>
          <a:xfrm>
            <a:off x="7597422" y="4051299"/>
            <a:ext cx="1936046" cy="1452034"/>
          </a:xfrm>
          <a:prstGeom prst="rect">
            <a:avLst/>
          </a:prstGeom>
        </p:spPr>
      </p:pic>
      <p:pic>
        <p:nvPicPr>
          <p:cNvPr id="3" name="Picture 2"/>
          <p:cNvPicPr>
            <a:picLocks noChangeAspect="1"/>
          </p:cNvPicPr>
          <p:nvPr/>
        </p:nvPicPr>
        <p:blipFill>
          <a:blip r:embed="rId6"/>
          <a:stretch>
            <a:fillRect/>
          </a:stretch>
        </p:blipFill>
        <p:spPr>
          <a:xfrm>
            <a:off x="1706793" y="2552701"/>
            <a:ext cx="1959273" cy="1528233"/>
          </a:xfrm>
          <a:prstGeom prst="rect">
            <a:avLst/>
          </a:prstGeom>
        </p:spPr>
      </p:pic>
    </p:spTree>
    <p:extLst>
      <p:ext uri="{BB962C8B-B14F-4D97-AF65-F5344CB8AC3E}">
        <p14:creationId xmlns:p14="http://schemas.microsoft.com/office/powerpoint/2010/main" val="688577324"/>
      </p:ext>
    </p:extLst>
  </p:cSld>
  <p:clrMapOvr>
    <a:overrideClrMapping bg1="lt1" tx1="dk1" bg2="lt2" tx2="dk2" accent1="accent1" accent2="accent2" accent3="accent3" accent4="accent4" accent5="accent5" accent6="accent6" hlink="hlink" folHlink="folHlink"/>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noFill/>
        </p:spPr>
        <p:txBody>
          <a:bodyPr>
            <a:normAutofit fontScale="90000"/>
          </a:bodyPr>
          <a:lstStyle/>
          <a:p>
            <a:r>
              <a:rPr lang="en-US" sz="3600" b="1" dirty="0"/>
              <a:t>HW Threats</a:t>
            </a:r>
          </a:p>
        </p:txBody>
      </p:sp>
      <p:sp>
        <p:nvSpPr>
          <p:cNvPr id="3" name="Content Placeholder 2">
            <a:extLst>
              <a:ext uri="{FF2B5EF4-FFF2-40B4-BE49-F238E27FC236}">
                <a16:creationId xmlns:a16="http://schemas.microsoft.com/office/drawing/2014/main" id="{12553042-10C7-87CD-2278-BD7E82B11422}"/>
              </a:ext>
            </a:extLst>
          </p:cNvPr>
          <p:cNvSpPr>
            <a:spLocks noGrp="1"/>
          </p:cNvSpPr>
          <p:nvPr>
            <p:ph idx="1"/>
          </p:nvPr>
        </p:nvSpPr>
        <p:spPr/>
        <p:txBody>
          <a:bodyPr vert="horz" lIns="91440" tIns="45720" rIns="91440" bIns="45720" rtlCol="0" anchor="t">
            <a:normAutofit/>
          </a:bodyPr>
          <a:lstStyle/>
          <a:p>
            <a:pPr marL="0" indent="0">
              <a:buNone/>
            </a:pPr>
            <a:r>
              <a:rPr lang="en-US" dirty="0">
                <a:latin typeface="Arial"/>
                <a:cs typeface="Arial"/>
              </a:rPr>
              <a:t>  </a:t>
            </a:r>
          </a:p>
        </p:txBody>
      </p:sp>
      <p:sp>
        <p:nvSpPr>
          <p:cNvPr id="2" name="Slide Number Placeholder 1">
            <a:extLst>
              <a:ext uri="{FF2B5EF4-FFF2-40B4-BE49-F238E27FC236}">
                <a16:creationId xmlns:a16="http://schemas.microsoft.com/office/drawing/2014/main" id="{4C9DF42E-F098-904D-1F3F-582FEA14C102}"/>
              </a:ext>
            </a:extLst>
          </p:cNvPr>
          <p:cNvSpPr>
            <a:spLocks noGrp="1"/>
          </p:cNvSpPr>
          <p:nvPr>
            <p:ph type="sldNum" sz="quarter" idx="12"/>
          </p:nvPr>
        </p:nvSpPr>
        <p:spPr/>
        <p:txBody>
          <a:bodyPr/>
          <a:lstStyle/>
          <a:p>
            <a:fld id="{34B7E4EF-A1BD-40F4-AB7B-04F084DD991D}" type="slidenum">
              <a:rPr lang="en-US" smtClean="0"/>
              <a:t>41</a:t>
            </a:fld>
            <a:endParaRPr lang="en-US" dirty="0"/>
          </a:p>
        </p:txBody>
      </p:sp>
      <p:sp>
        <p:nvSpPr>
          <p:cNvPr id="22531" name="Rectangle 3"/>
          <p:cNvSpPr>
            <a:spLocks noChangeArrowheads="1"/>
          </p:cNvSpPr>
          <p:nvPr/>
        </p:nvSpPr>
        <p:spPr bwMode="auto">
          <a:xfrm>
            <a:off x="5105400" y="1264693"/>
            <a:ext cx="1752600" cy="533400"/>
          </a:xfrm>
          <a:prstGeom prst="rect">
            <a:avLst/>
          </a:prstGeom>
          <a:solidFill>
            <a:srgbClr val="FF0000"/>
          </a:solidFill>
          <a:ln w="31750">
            <a:solidFill>
              <a:schemeClr val="tx1"/>
            </a:solidFill>
            <a:miter lim="800000"/>
            <a:headEnd/>
            <a:tailEnd/>
          </a:ln>
        </p:spPr>
        <p:txBody>
          <a:bodyPr wrap="none" anchor="ctr"/>
          <a:lstStyle/>
          <a:p>
            <a:endParaRPr lang="en-US"/>
          </a:p>
        </p:txBody>
      </p:sp>
      <p:sp>
        <p:nvSpPr>
          <p:cNvPr id="22532" name="Rectangle 4"/>
          <p:cNvSpPr>
            <a:spLocks noChangeArrowheads="1"/>
          </p:cNvSpPr>
          <p:nvPr/>
        </p:nvSpPr>
        <p:spPr bwMode="auto">
          <a:xfrm>
            <a:off x="5105400" y="4693693"/>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2533" name="Rectangle 5"/>
          <p:cNvSpPr>
            <a:spLocks noChangeArrowheads="1"/>
          </p:cNvSpPr>
          <p:nvPr/>
        </p:nvSpPr>
        <p:spPr bwMode="auto">
          <a:xfrm>
            <a:off x="3505200" y="2941093"/>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2534" name="Line 6"/>
          <p:cNvSpPr>
            <a:spLocks noChangeShapeType="1"/>
          </p:cNvSpPr>
          <p:nvPr/>
        </p:nvSpPr>
        <p:spPr bwMode="auto">
          <a:xfrm>
            <a:off x="6096000" y="1798093"/>
            <a:ext cx="0" cy="2895600"/>
          </a:xfrm>
          <a:prstGeom prst="line">
            <a:avLst/>
          </a:prstGeom>
          <a:noFill/>
          <a:ln w="31750">
            <a:solidFill>
              <a:schemeClr val="tx1"/>
            </a:solidFill>
            <a:round/>
            <a:headEnd/>
            <a:tailEnd type="triangle" w="lg" len="lg"/>
          </a:ln>
        </p:spPr>
        <p:txBody>
          <a:bodyPr/>
          <a:lstStyle/>
          <a:p>
            <a:endParaRPr lang="en-US"/>
          </a:p>
        </p:txBody>
      </p:sp>
      <p:sp>
        <p:nvSpPr>
          <p:cNvPr id="22535" name="Line 7"/>
          <p:cNvSpPr>
            <a:spLocks noChangeShapeType="1"/>
          </p:cNvSpPr>
          <p:nvPr/>
        </p:nvSpPr>
        <p:spPr bwMode="auto">
          <a:xfrm flipH="1">
            <a:off x="4267200" y="1798093"/>
            <a:ext cx="1600200" cy="1143000"/>
          </a:xfrm>
          <a:prstGeom prst="line">
            <a:avLst/>
          </a:prstGeom>
          <a:noFill/>
          <a:ln w="31750">
            <a:solidFill>
              <a:schemeClr val="tx1"/>
            </a:solidFill>
            <a:round/>
            <a:headEnd/>
            <a:tailEnd type="triangle" w="lg" len="lg"/>
          </a:ln>
        </p:spPr>
        <p:txBody>
          <a:bodyPr/>
          <a:lstStyle/>
          <a:p>
            <a:endParaRPr lang="en-US"/>
          </a:p>
        </p:txBody>
      </p:sp>
      <p:sp>
        <p:nvSpPr>
          <p:cNvPr id="22536" name="Line 8"/>
          <p:cNvSpPr>
            <a:spLocks noChangeShapeType="1"/>
          </p:cNvSpPr>
          <p:nvPr/>
        </p:nvSpPr>
        <p:spPr bwMode="auto">
          <a:xfrm>
            <a:off x="4343400" y="3474493"/>
            <a:ext cx="1524000" cy="1219200"/>
          </a:xfrm>
          <a:prstGeom prst="line">
            <a:avLst/>
          </a:prstGeom>
          <a:noFill/>
          <a:ln w="31750">
            <a:solidFill>
              <a:schemeClr val="tx1"/>
            </a:solidFill>
            <a:round/>
            <a:headEnd/>
            <a:tailEnd type="triangle" w="lg" len="lg"/>
          </a:ln>
        </p:spPr>
        <p:txBody>
          <a:bodyPr/>
          <a:lstStyle/>
          <a:p>
            <a:endParaRPr lang="en-US"/>
          </a:p>
        </p:txBody>
      </p:sp>
      <p:sp>
        <p:nvSpPr>
          <p:cNvPr id="22537" name="Text Box 9"/>
          <p:cNvSpPr txBox="1">
            <a:spLocks noChangeArrowheads="1"/>
          </p:cNvSpPr>
          <p:nvPr/>
        </p:nvSpPr>
        <p:spPr bwMode="auto">
          <a:xfrm>
            <a:off x="5353050" y="1340894"/>
            <a:ext cx="1345240" cy="369332"/>
          </a:xfrm>
          <a:prstGeom prst="rect">
            <a:avLst/>
          </a:prstGeom>
          <a:noFill/>
          <a:ln w="31750">
            <a:noFill/>
            <a:miter lim="800000"/>
            <a:headEnd/>
            <a:tailEnd/>
          </a:ln>
        </p:spPr>
        <p:txBody>
          <a:bodyPr wrap="none">
            <a:spAutoFit/>
          </a:bodyPr>
          <a:lstStyle/>
          <a:p>
            <a:r>
              <a:rPr lang="en-US" b="1"/>
              <a:t>IP Vendor</a:t>
            </a:r>
          </a:p>
        </p:txBody>
      </p:sp>
      <p:sp>
        <p:nvSpPr>
          <p:cNvPr id="22538" name="Text Box 10"/>
          <p:cNvSpPr txBox="1">
            <a:spLocks noChangeArrowheads="1"/>
          </p:cNvSpPr>
          <p:nvPr/>
        </p:nvSpPr>
        <p:spPr bwMode="auto">
          <a:xfrm>
            <a:off x="3505200" y="2941094"/>
            <a:ext cx="1752600" cy="587375"/>
          </a:xfrm>
          <a:prstGeom prst="rect">
            <a:avLst/>
          </a:prstGeom>
          <a:noFill/>
          <a:ln w="31750">
            <a:noFill/>
            <a:miter lim="800000"/>
            <a:headEnd/>
            <a:tailEnd/>
          </a:ln>
        </p:spPr>
        <p:txBody>
          <a:bodyPr>
            <a:spAutoFit/>
          </a:bodyPr>
          <a:lstStyle/>
          <a:p>
            <a:pPr algn="ctr">
              <a:lnSpc>
                <a:spcPct val="90000"/>
              </a:lnSpc>
            </a:pPr>
            <a:r>
              <a:rPr lang="en-US" b="1"/>
              <a:t>System Integrator</a:t>
            </a:r>
          </a:p>
        </p:txBody>
      </p:sp>
      <p:sp>
        <p:nvSpPr>
          <p:cNvPr id="22539" name="Text Box 11"/>
          <p:cNvSpPr txBox="1">
            <a:spLocks noChangeArrowheads="1"/>
          </p:cNvSpPr>
          <p:nvPr/>
        </p:nvSpPr>
        <p:spPr bwMode="auto">
          <a:xfrm>
            <a:off x="5257800" y="4769894"/>
            <a:ext cx="1653017" cy="369332"/>
          </a:xfrm>
          <a:prstGeom prst="rect">
            <a:avLst/>
          </a:prstGeom>
          <a:noFill/>
          <a:ln w="31750">
            <a:noFill/>
            <a:miter lim="800000"/>
            <a:headEnd/>
            <a:tailEnd/>
          </a:ln>
        </p:spPr>
        <p:txBody>
          <a:bodyPr wrap="none">
            <a:spAutoFit/>
          </a:bodyPr>
          <a:lstStyle/>
          <a:p>
            <a:r>
              <a:rPr lang="en-US" b="1"/>
              <a:t>Manufacture</a:t>
            </a:r>
          </a:p>
        </p:txBody>
      </p:sp>
      <p:sp>
        <p:nvSpPr>
          <p:cNvPr id="22540" name="Text Box 12"/>
          <p:cNvSpPr txBox="1">
            <a:spLocks noChangeArrowheads="1"/>
          </p:cNvSpPr>
          <p:nvPr/>
        </p:nvSpPr>
        <p:spPr bwMode="auto">
          <a:xfrm>
            <a:off x="1682751" y="5873207"/>
            <a:ext cx="1184275" cy="376237"/>
          </a:xfrm>
          <a:prstGeom prst="rect">
            <a:avLst/>
          </a:prstGeom>
          <a:solidFill>
            <a:srgbClr val="FF0000"/>
          </a:solidFill>
          <a:ln w="9525">
            <a:solidFill>
              <a:schemeClr val="tx1"/>
            </a:solidFill>
            <a:miter lim="800000"/>
            <a:headEnd/>
            <a:tailEnd/>
          </a:ln>
        </p:spPr>
        <p:txBody>
          <a:bodyPr wrap="none">
            <a:spAutoFit/>
          </a:bodyPr>
          <a:lstStyle/>
          <a:p>
            <a:r>
              <a:rPr lang="en-US"/>
              <a:t>Untrusted</a:t>
            </a:r>
          </a:p>
        </p:txBody>
      </p:sp>
      <p:sp>
        <p:nvSpPr>
          <p:cNvPr id="22541" name="AutoShape 13"/>
          <p:cNvSpPr>
            <a:spLocks noChangeArrowheads="1"/>
          </p:cNvSpPr>
          <p:nvPr/>
        </p:nvSpPr>
        <p:spPr bwMode="auto">
          <a:xfrm>
            <a:off x="7391400" y="2331493"/>
            <a:ext cx="1447800" cy="533400"/>
          </a:xfrm>
          <a:prstGeom prst="wedgeRoundRectCallout">
            <a:avLst>
              <a:gd name="adj1" fmla="val -86731"/>
              <a:gd name="adj2" fmla="val -193454"/>
              <a:gd name="adj3" fmla="val 16667"/>
            </a:avLst>
          </a:prstGeom>
          <a:solidFill>
            <a:srgbClr val="FF9900"/>
          </a:solidFill>
          <a:ln w="9525">
            <a:solidFill>
              <a:schemeClr val="tx1"/>
            </a:solidFill>
            <a:prstDash val="dash"/>
            <a:miter lim="800000"/>
            <a:headEnd/>
            <a:tailEnd/>
          </a:ln>
        </p:spPr>
        <p:txBody>
          <a:bodyPr/>
          <a:lstStyle/>
          <a:p>
            <a:pPr algn="ctr"/>
            <a:r>
              <a:rPr lang="en-US" b="1"/>
              <a:t>IP Trust</a:t>
            </a:r>
          </a:p>
        </p:txBody>
      </p:sp>
      <p:sp>
        <p:nvSpPr>
          <p:cNvPr id="22542" name="AutoShape 14"/>
          <p:cNvSpPr>
            <a:spLocks noChangeArrowheads="1"/>
          </p:cNvSpPr>
          <p:nvPr/>
        </p:nvSpPr>
        <p:spPr bwMode="auto">
          <a:xfrm>
            <a:off x="7010400" y="5760493"/>
            <a:ext cx="1447800" cy="533400"/>
          </a:xfrm>
          <a:prstGeom prst="wedgeRoundRectCallout">
            <a:avLst>
              <a:gd name="adj1" fmla="val -60417"/>
              <a:gd name="adj2" fmla="val -200597"/>
              <a:gd name="adj3" fmla="val 16667"/>
            </a:avLst>
          </a:prstGeom>
          <a:solidFill>
            <a:srgbClr val="FF9900"/>
          </a:solidFill>
          <a:ln w="9525">
            <a:solidFill>
              <a:schemeClr val="tx1"/>
            </a:solidFill>
            <a:prstDash val="dash"/>
            <a:miter lim="800000"/>
            <a:headEnd/>
            <a:tailEnd/>
          </a:ln>
        </p:spPr>
        <p:txBody>
          <a:bodyPr/>
          <a:lstStyle/>
          <a:p>
            <a:pPr algn="ctr"/>
            <a:r>
              <a:rPr lang="en-US" b="1"/>
              <a:t>IC Trust</a:t>
            </a:r>
          </a:p>
        </p:txBody>
      </p:sp>
    </p:spTree>
    <p:extLst>
      <p:ext uri="{BB962C8B-B14F-4D97-AF65-F5344CB8AC3E}">
        <p14:creationId xmlns:p14="http://schemas.microsoft.com/office/powerpoint/2010/main" val="1086493977"/>
      </p:ext>
    </p:extLst>
  </p:cSld>
  <p:clrMapOvr>
    <a:overrideClrMapping bg1="lt1" tx1="dk1" bg2="lt2" tx2="dk2" accent1="accent1" accent2="accent2" accent3="accent3" accent4="accent4" accent5="accent5" accent6="accent6" hlink="hlink" folHlink="folHlink"/>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36271" y="449758"/>
            <a:ext cx="11296073" cy="521188"/>
          </a:xfrm>
          <a:noFill/>
        </p:spPr>
        <p:txBody>
          <a:bodyPr>
            <a:normAutofit fontScale="90000"/>
          </a:bodyPr>
          <a:lstStyle/>
          <a:p>
            <a:r>
              <a:rPr lang="en-US" sz="3600" b="1" dirty="0"/>
              <a:t>HW Threats</a:t>
            </a:r>
          </a:p>
        </p:txBody>
      </p:sp>
      <p:sp>
        <p:nvSpPr>
          <p:cNvPr id="3" name="Content Placeholder 2">
            <a:extLst>
              <a:ext uri="{FF2B5EF4-FFF2-40B4-BE49-F238E27FC236}">
                <a16:creationId xmlns:a16="http://schemas.microsoft.com/office/drawing/2014/main" id="{E65F7FFB-11C7-0243-1216-3EC561D5CE52}"/>
              </a:ext>
            </a:extLst>
          </p:cNvPr>
          <p:cNvSpPr>
            <a:spLocks noGrp="1"/>
          </p:cNvSpPr>
          <p:nvPr>
            <p:ph idx="1"/>
          </p:nvPr>
        </p:nvSpPr>
        <p:spPr>
          <a:xfrm>
            <a:off x="443349" y="1450613"/>
            <a:ext cx="11296073" cy="4650417"/>
          </a:xfrm>
        </p:spPr>
        <p:txBody>
          <a:bodyPr/>
          <a:lstStyle/>
          <a:p>
            <a:pPr marL="0" indent="0">
              <a:buNone/>
            </a:pPr>
            <a:r>
              <a:rPr lang="en-US" dirty="0"/>
              <a:t> </a:t>
            </a:r>
          </a:p>
        </p:txBody>
      </p:sp>
      <p:sp>
        <p:nvSpPr>
          <p:cNvPr id="2" name="Slide Number Placeholder 1">
            <a:extLst>
              <a:ext uri="{FF2B5EF4-FFF2-40B4-BE49-F238E27FC236}">
                <a16:creationId xmlns:a16="http://schemas.microsoft.com/office/drawing/2014/main" id="{7D5A7DC1-6A4D-E854-BC96-B946CF81F930}"/>
              </a:ext>
            </a:extLst>
          </p:cNvPr>
          <p:cNvSpPr>
            <a:spLocks noGrp="1"/>
          </p:cNvSpPr>
          <p:nvPr>
            <p:ph type="sldNum" sz="quarter" idx="12"/>
          </p:nvPr>
        </p:nvSpPr>
        <p:spPr>
          <a:xfrm>
            <a:off x="10455567" y="6226434"/>
            <a:ext cx="1283855" cy="365760"/>
          </a:xfrm>
        </p:spPr>
        <p:txBody>
          <a:bodyPr/>
          <a:lstStyle/>
          <a:p>
            <a:pPr>
              <a:defRPr/>
            </a:pPr>
            <a:fld id="{1BBE6601-1B3A-4CDC-80FD-EC28332B4FAB}" type="slidenum">
              <a:rPr lang="en-US" altLang="en-US" smtClean="0"/>
              <a:pPr>
                <a:defRPr/>
              </a:pPr>
              <a:t>42</a:t>
            </a:fld>
            <a:endParaRPr lang="en-US" altLang="en-US" dirty="0"/>
          </a:p>
        </p:txBody>
      </p:sp>
      <p:sp>
        <p:nvSpPr>
          <p:cNvPr id="23555" name="Rectangle 3"/>
          <p:cNvSpPr>
            <a:spLocks noChangeArrowheads="1"/>
          </p:cNvSpPr>
          <p:nvPr/>
        </p:nvSpPr>
        <p:spPr bwMode="auto">
          <a:xfrm>
            <a:off x="5105400" y="1220094"/>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3556" name="Rectangle 4"/>
          <p:cNvSpPr>
            <a:spLocks noChangeArrowheads="1"/>
          </p:cNvSpPr>
          <p:nvPr/>
        </p:nvSpPr>
        <p:spPr bwMode="auto">
          <a:xfrm>
            <a:off x="5105400" y="4649094"/>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3557" name="Rectangle 5"/>
          <p:cNvSpPr>
            <a:spLocks noChangeArrowheads="1"/>
          </p:cNvSpPr>
          <p:nvPr/>
        </p:nvSpPr>
        <p:spPr bwMode="auto">
          <a:xfrm>
            <a:off x="3505200" y="2896494"/>
            <a:ext cx="1752600" cy="533400"/>
          </a:xfrm>
          <a:prstGeom prst="rect">
            <a:avLst/>
          </a:prstGeom>
          <a:solidFill>
            <a:srgbClr val="FF0000"/>
          </a:solidFill>
          <a:ln w="31750">
            <a:solidFill>
              <a:schemeClr val="tx1"/>
            </a:solidFill>
            <a:miter lim="800000"/>
            <a:headEnd/>
            <a:tailEnd/>
          </a:ln>
        </p:spPr>
        <p:txBody>
          <a:bodyPr wrap="none" anchor="ctr"/>
          <a:lstStyle/>
          <a:p>
            <a:endParaRPr lang="en-US"/>
          </a:p>
        </p:txBody>
      </p:sp>
      <p:sp>
        <p:nvSpPr>
          <p:cNvPr id="23558" name="Line 6"/>
          <p:cNvSpPr>
            <a:spLocks noChangeShapeType="1"/>
          </p:cNvSpPr>
          <p:nvPr/>
        </p:nvSpPr>
        <p:spPr bwMode="auto">
          <a:xfrm>
            <a:off x="6096000" y="1753494"/>
            <a:ext cx="0" cy="2895600"/>
          </a:xfrm>
          <a:prstGeom prst="line">
            <a:avLst/>
          </a:prstGeom>
          <a:noFill/>
          <a:ln w="31750">
            <a:solidFill>
              <a:schemeClr val="tx1"/>
            </a:solidFill>
            <a:round/>
            <a:headEnd/>
            <a:tailEnd type="triangle" w="lg" len="lg"/>
          </a:ln>
        </p:spPr>
        <p:txBody>
          <a:bodyPr/>
          <a:lstStyle/>
          <a:p>
            <a:endParaRPr lang="en-US"/>
          </a:p>
        </p:txBody>
      </p:sp>
      <p:sp>
        <p:nvSpPr>
          <p:cNvPr id="23559" name="Line 7"/>
          <p:cNvSpPr>
            <a:spLocks noChangeShapeType="1"/>
          </p:cNvSpPr>
          <p:nvPr/>
        </p:nvSpPr>
        <p:spPr bwMode="auto">
          <a:xfrm flipH="1">
            <a:off x="4267200" y="1753494"/>
            <a:ext cx="1600200" cy="1143000"/>
          </a:xfrm>
          <a:prstGeom prst="line">
            <a:avLst/>
          </a:prstGeom>
          <a:noFill/>
          <a:ln w="31750">
            <a:solidFill>
              <a:schemeClr val="tx1"/>
            </a:solidFill>
            <a:round/>
            <a:headEnd/>
            <a:tailEnd type="triangle" w="lg" len="lg"/>
          </a:ln>
        </p:spPr>
        <p:txBody>
          <a:bodyPr/>
          <a:lstStyle/>
          <a:p>
            <a:endParaRPr lang="en-US"/>
          </a:p>
        </p:txBody>
      </p:sp>
      <p:sp>
        <p:nvSpPr>
          <p:cNvPr id="23560" name="Line 8"/>
          <p:cNvSpPr>
            <a:spLocks noChangeShapeType="1"/>
          </p:cNvSpPr>
          <p:nvPr/>
        </p:nvSpPr>
        <p:spPr bwMode="auto">
          <a:xfrm>
            <a:off x="4343400" y="3429894"/>
            <a:ext cx="1524000" cy="1219200"/>
          </a:xfrm>
          <a:prstGeom prst="line">
            <a:avLst/>
          </a:prstGeom>
          <a:noFill/>
          <a:ln w="31750">
            <a:solidFill>
              <a:schemeClr val="tx1"/>
            </a:solidFill>
            <a:round/>
            <a:headEnd/>
            <a:tailEnd type="triangle" w="lg" len="lg"/>
          </a:ln>
        </p:spPr>
        <p:txBody>
          <a:bodyPr/>
          <a:lstStyle/>
          <a:p>
            <a:endParaRPr lang="en-US"/>
          </a:p>
        </p:txBody>
      </p:sp>
      <p:sp>
        <p:nvSpPr>
          <p:cNvPr id="23561" name="Text Box 9"/>
          <p:cNvSpPr txBox="1">
            <a:spLocks noChangeArrowheads="1"/>
          </p:cNvSpPr>
          <p:nvPr/>
        </p:nvSpPr>
        <p:spPr bwMode="auto">
          <a:xfrm>
            <a:off x="5353050" y="1296295"/>
            <a:ext cx="1345240" cy="369332"/>
          </a:xfrm>
          <a:prstGeom prst="rect">
            <a:avLst/>
          </a:prstGeom>
          <a:noFill/>
          <a:ln w="31750">
            <a:noFill/>
            <a:miter lim="800000"/>
            <a:headEnd/>
            <a:tailEnd/>
          </a:ln>
        </p:spPr>
        <p:txBody>
          <a:bodyPr wrap="none">
            <a:spAutoFit/>
          </a:bodyPr>
          <a:lstStyle/>
          <a:p>
            <a:r>
              <a:rPr lang="en-US" b="1"/>
              <a:t>IP Vendor</a:t>
            </a:r>
          </a:p>
        </p:txBody>
      </p:sp>
      <p:sp>
        <p:nvSpPr>
          <p:cNvPr id="23562" name="Text Box 10"/>
          <p:cNvSpPr txBox="1">
            <a:spLocks noChangeArrowheads="1"/>
          </p:cNvSpPr>
          <p:nvPr/>
        </p:nvSpPr>
        <p:spPr bwMode="auto">
          <a:xfrm>
            <a:off x="3505200" y="2896495"/>
            <a:ext cx="1752600" cy="587375"/>
          </a:xfrm>
          <a:prstGeom prst="rect">
            <a:avLst/>
          </a:prstGeom>
          <a:noFill/>
          <a:ln w="31750">
            <a:noFill/>
            <a:miter lim="800000"/>
            <a:headEnd/>
            <a:tailEnd/>
          </a:ln>
        </p:spPr>
        <p:txBody>
          <a:bodyPr>
            <a:spAutoFit/>
          </a:bodyPr>
          <a:lstStyle/>
          <a:p>
            <a:pPr algn="ctr">
              <a:lnSpc>
                <a:spcPct val="90000"/>
              </a:lnSpc>
            </a:pPr>
            <a:r>
              <a:rPr lang="en-US" b="1"/>
              <a:t>System Integrator</a:t>
            </a:r>
          </a:p>
        </p:txBody>
      </p:sp>
      <p:sp>
        <p:nvSpPr>
          <p:cNvPr id="23563" name="Text Box 11"/>
          <p:cNvSpPr txBox="1">
            <a:spLocks noChangeArrowheads="1"/>
          </p:cNvSpPr>
          <p:nvPr/>
        </p:nvSpPr>
        <p:spPr bwMode="auto">
          <a:xfrm>
            <a:off x="5257800" y="4725295"/>
            <a:ext cx="1653017" cy="369332"/>
          </a:xfrm>
          <a:prstGeom prst="rect">
            <a:avLst/>
          </a:prstGeom>
          <a:noFill/>
          <a:ln w="31750">
            <a:noFill/>
            <a:miter lim="800000"/>
            <a:headEnd/>
            <a:tailEnd/>
          </a:ln>
        </p:spPr>
        <p:txBody>
          <a:bodyPr wrap="none">
            <a:spAutoFit/>
          </a:bodyPr>
          <a:lstStyle/>
          <a:p>
            <a:r>
              <a:rPr lang="en-US" b="1"/>
              <a:t>Manufacture</a:t>
            </a:r>
          </a:p>
        </p:txBody>
      </p:sp>
      <p:sp>
        <p:nvSpPr>
          <p:cNvPr id="23564" name="Text Box 12"/>
          <p:cNvSpPr txBox="1">
            <a:spLocks noChangeArrowheads="1"/>
          </p:cNvSpPr>
          <p:nvPr/>
        </p:nvSpPr>
        <p:spPr bwMode="auto">
          <a:xfrm>
            <a:off x="1682751" y="5828608"/>
            <a:ext cx="1184275" cy="376237"/>
          </a:xfrm>
          <a:prstGeom prst="rect">
            <a:avLst/>
          </a:prstGeom>
          <a:solidFill>
            <a:srgbClr val="FF0000"/>
          </a:solidFill>
          <a:ln w="9525">
            <a:solidFill>
              <a:schemeClr val="tx1"/>
            </a:solidFill>
            <a:miter lim="800000"/>
            <a:headEnd/>
            <a:tailEnd/>
          </a:ln>
        </p:spPr>
        <p:txBody>
          <a:bodyPr wrap="none">
            <a:spAutoFit/>
          </a:bodyPr>
          <a:lstStyle/>
          <a:p>
            <a:r>
              <a:rPr lang="en-US"/>
              <a:t>Untrusted</a:t>
            </a:r>
          </a:p>
        </p:txBody>
      </p:sp>
      <p:sp>
        <p:nvSpPr>
          <p:cNvPr id="23565" name="AutoShape 13"/>
          <p:cNvSpPr>
            <a:spLocks noChangeArrowheads="1"/>
          </p:cNvSpPr>
          <p:nvPr/>
        </p:nvSpPr>
        <p:spPr bwMode="auto">
          <a:xfrm>
            <a:off x="7239000" y="3734694"/>
            <a:ext cx="1981200" cy="685800"/>
          </a:xfrm>
          <a:prstGeom prst="wedgeRoundRectCallout">
            <a:avLst>
              <a:gd name="adj1" fmla="val -151204"/>
              <a:gd name="adj2" fmla="val -139352"/>
              <a:gd name="adj3" fmla="val 16667"/>
            </a:avLst>
          </a:prstGeom>
          <a:solidFill>
            <a:srgbClr val="FF9900"/>
          </a:solidFill>
          <a:ln w="9525">
            <a:solidFill>
              <a:schemeClr val="tx1"/>
            </a:solidFill>
            <a:prstDash val="dash"/>
            <a:miter lim="800000"/>
            <a:headEnd/>
            <a:tailEnd/>
          </a:ln>
        </p:spPr>
        <p:txBody>
          <a:bodyPr/>
          <a:lstStyle/>
          <a:p>
            <a:pPr algn="ctr"/>
            <a:r>
              <a:rPr lang="en-US" b="1"/>
              <a:t>IP Piracy</a:t>
            </a:r>
          </a:p>
          <a:p>
            <a:pPr algn="ctr"/>
            <a:r>
              <a:rPr lang="en-US" b="1"/>
              <a:t>System Trust</a:t>
            </a:r>
          </a:p>
        </p:txBody>
      </p:sp>
      <p:sp>
        <p:nvSpPr>
          <p:cNvPr id="23566" name="AutoShape 14"/>
          <p:cNvSpPr>
            <a:spLocks noChangeArrowheads="1"/>
          </p:cNvSpPr>
          <p:nvPr/>
        </p:nvSpPr>
        <p:spPr bwMode="auto">
          <a:xfrm>
            <a:off x="7010400" y="5715894"/>
            <a:ext cx="1447800" cy="533400"/>
          </a:xfrm>
          <a:prstGeom prst="wedgeRoundRectCallout">
            <a:avLst>
              <a:gd name="adj1" fmla="val -62171"/>
              <a:gd name="adj2" fmla="val -198213"/>
              <a:gd name="adj3" fmla="val 16667"/>
            </a:avLst>
          </a:prstGeom>
          <a:solidFill>
            <a:srgbClr val="FF9900"/>
          </a:solidFill>
          <a:ln w="9525">
            <a:solidFill>
              <a:schemeClr val="tx1"/>
            </a:solidFill>
            <a:prstDash val="dash"/>
            <a:miter lim="800000"/>
            <a:headEnd/>
            <a:tailEnd/>
          </a:ln>
        </p:spPr>
        <p:txBody>
          <a:bodyPr/>
          <a:lstStyle/>
          <a:p>
            <a:pPr algn="ctr"/>
            <a:r>
              <a:rPr lang="en-US" b="1"/>
              <a:t>IC Trust</a:t>
            </a:r>
          </a:p>
        </p:txBody>
      </p:sp>
    </p:spTree>
    <p:extLst>
      <p:ext uri="{BB962C8B-B14F-4D97-AF65-F5344CB8AC3E}">
        <p14:creationId xmlns:p14="http://schemas.microsoft.com/office/powerpoint/2010/main" val="1887142842"/>
      </p:ext>
    </p:extLst>
  </p:cSld>
  <p:clrMapOvr>
    <a:overrideClrMapping bg1="lt1" tx1="dk1" bg2="lt2" tx2="dk2" accent1="accent1" accent2="accent2" accent3="accent3" accent4="accent4" accent5="accent5" accent6="accent6" hlink="hlink" folHlink="folHlink"/>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87651" y="436059"/>
            <a:ext cx="11296073" cy="521188"/>
          </a:xfrm>
          <a:noFill/>
        </p:spPr>
        <p:txBody>
          <a:bodyPr>
            <a:normAutofit fontScale="90000"/>
          </a:bodyPr>
          <a:lstStyle/>
          <a:p>
            <a:r>
              <a:rPr lang="en-US" sz="3600" b="1" dirty="0"/>
              <a:t>HW Threats</a:t>
            </a:r>
          </a:p>
        </p:txBody>
      </p:sp>
      <p:sp>
        <p:nvSpPr>
          <p:cNvPr id="2" name="Slide Number Placeholder 1">
            <a:extLst>
              <a:ext uri="{FF2B5EF4-FFF2-40B4-BE49-F238E27FC236}">
                <a16:creationId xmlns:a16="http://schemas.microsoft.com/office/drawing/2014/main" id="{4157B5F2-1A88-AF35-47D5-2539AD27217E}"/>
              </a:ext>
            </a:extLst>
          </p:cNvPr>
          <p:cNvSpPr>
            <a:spLocks noGrp="1"/>
          </p:cNvSpPr>
          <p:nvPr>
            <p:ph type="sldNum" sz="quarter" idx="12"/>
          </p:nvPr>
        </p:nvSpPr>
        <p:spPr>
          <a:xfrm>
            <a:off x="10455567" y="6375296"/>
            <a:ext cx="1283855" cy="365760"/>
          </a:xfrm>
        </p:spPr>
        <p:txBody>
          <a:bodyPr/>
          <a:lstStyle/>
          <a:p>
            <a:pPr>
              <a:defRPr/>
            </a:pPr>
            <a:fld id="{1BBE6601-1B3A-4CDC-80FD-EC28332B4FAB}" type="slidenum">
              <a:rPr lang="en-US" altLang="en-US" smtClean="0"/>
              <a:pPr>
                <a:defRPr/>
              </a:pPr>
              <a:t>43</a:t>
            </a:fld>
            <a:endParaRPr lang="en-US" altLang="en-US" dirty="0"/>
          </a:p>
        </p:txBody>
      </p:sp>
      <p:sp>
        <p:nvSpPr>
          <p:cNvPr id="24579" name="Rectangle 3"/>
          <p:cNvSpPr>
            <a:spLocks noChangeArrowheads="1"/>
          </p:cNvSpPr>
          <p:nvPr/>
        </p:nvSpPr>
        <p:spPr bwMode="auto">
          <a:xfrm>
            <a:off x="5105400" y="1229256"/>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4580" name="Rectangle 4"/>
          <p:cNvSpPr>
            <a:spLocks noChangeArrowheads="1"/>
          </p:cNvSpPr>
          <p:nvPr/>
        </p:nvSpPr>
        <p:spPr bwMode="auto">
          <a:xfrm>
            <a:off x="5105400" y="4658256"/>
            <a:ext cx="1752600" cy="533400"/>
          </a:xfrm>
          <a:prstGeom prst="rect">
            <a:avLst/>
          </a:prstGeom>
          <a:solidFill>
            <a:srgbClr val="FF0000"/>
          </a:solidFill>
          <a:ln w="31750">
            <a:solidFill>
              <a:schemeClr val="tx1"/>
            </a:solidFill>
            <a:miter lim="800000"/>
            <a:headEnd/>
            <a:tailEnd/>
          </a:ln>
        </p:spPr>
        <p:txBody>
          <a:bodyPr wrap="none" anchor="ctr"/>
          <a:lstStyle/>
          <a:p>
            <a:endParaRPr lang="en-US"/>
          </a:p>
        </p:txBody>
      </p:sp>
      <p:sp>
        <p:nvSpPr>
          <p:cNvPr id="24581" name="Rectangle 5"/>
          <p:cNvSpPr>
            <a:spLocks noChangeArrowheads="1"/>
          </p:cNvSpPr>
          <p:nvPr/>
        </p:nvSpPr>
        <p:spPr bwMode="auto">
          <a:xfrm>
            <a:off x="3505200" y="2905656"/>
            <a:ext cx="1752600" cy="533400"/>
          </a:xfrm>
          <a:prstGeom prst="rect">
            <a:avLst/>
          </a:prstGeom>
          <a:solidFill>
            <a:schemeClr val="accent1"/>
          </a:solidFill>
          <a:ln w="31750">
            <a:solidFill>
              <a:schemeClr val="tx1"/>
            </a:solidFill>
            <a:miter lim="800000"/>
            <a:headEnd/>
            <a:tailEnd/>
          </a:ln>
        </p:spPr>
        <p:txBody>
          <a:bodyPr wrap="none" anchor="ctr"/>
          <a:lstStyle/>
          <a:p>
            <a:endParaRPr lang="en-US"/>
          </a:p>
        </p:txBody>
      </p:sp>
      <p:sp>
        <p:nvSpPr>
          <p:cNvPr id="24582" name="Line 6"/>
          <p:cNvSpPr>
            <a:spLocks noChangeShapeType="1"/>
          </p:cNvSpPr>
          <p:nvPr/>
        </p:nvSpPr>
        <p:spPr bwMode="auto">
          <a:xfrm>
            <a:off x="6096000" y="1762656"/>
            <a:ext cx="0" cy="2895600"/>
          </a:xfrm>
          <a:prstGeom prst="line">
            <a:avLst/>
          </a:prstGeom>
          <a:noFill/>
          <a:ln w="31750">
            <a:solidFill>
              <a:schemeClr val="tx1"/>
            </a:solidFill>
            <a:round/>
            <a:headEnd/>
            <a:tailEnd type="triangle" w="lg" len="lg"/>
          </a:ln>
        </p:spPr>
        <p:txBody>
          <a:bodyPr/>
          <a:lstStyle/>
          <a:p>
            <a:endParaRPr lang="en-US"/>
          </a:p>
        </p:txBody>
      </p:sp>
      <p:sp>
        <p:nvSpPr>
          <p:cNvPr id="24583" name="Line 7"/>
          <p:cNvSpPr>
            <a:spLocks noChangeShapeType="1"/>
          </p:cNvSpPr>
          <p:nvPr/>
        </p:nvSpPr>
        <p:spPr bwMode="auto">
          <a:xfrm flipH="1">
            <a:off x="4267200" y="1762656"/>
            <a:ext cx="1600200" cy="1143000"/>
          </a:xfrm>
          <a:prstGeom prst="line">
            <a:avLst/>
          </a:prstGeom>
          <a:noFill/>
          <a:ln w="31750">
            <a:solidFill>
              <a:schemeClr val="tx1"/>
            </a:solidFill>
            <a:round/>
            <a:headEnd/>
            <a:tailEnd type="triangle" w="lg" len="lg"/>
          </a:ln>
        </p:spPr>
        <p:txBody>
          <a:bodyPr/>
          <a:lstStyle/>
          <a:p>
            <a:endParaRPr lang="en-US"/>
          </a:p>
        </p:txBody>
      </p:sp>
      <p:sp>
        <p:nvSpPr>
          <p:cNvPr id="24584" name="Line 8"/>
          <p:cNvSpPr>
            <a:spLocks noChangeShapeType="1"/>
          </p:cNvSpPr>
          <p:nvPr/>
        </p:nvSpPr>
        <p:spPr bwMode="auto">
          <a:xfrm>
            <a:off x="4343400" y="3439056"/>
            <a:ext cx="1524000" cy="1219200"/>
          </a:xfrm>
          <a:prstGeom prst="line">
            <a:avLst/>
          </a:prstGeom>
          <a:noFill/>
          <a:ln w="31750">
            <a:solidFill>
              <a:schemeClr val="tx1"/>
            </a:solidFill>
            <a:round/>
            <a:headEnd/>
            <a:tailEnd type="triangle" w="lg" len="lg"/>
          </a:ln>
        </p:spPr>
        <p:txBody>
          <a:bodyPr/>
          <a:lstStyle/>
          <a:p>
            <a:endParaRPr lang="en-US"/>
          </a:p>
        </p:txBody>
      </p:sp>
      <p:sp>
        <p:nvSpPr>
          <p:cNvPr id="24585" name="Text Box 9"/>
          <p:cNvSpPr txBox="1">
            <a:spLocks noChangeArrowheads="1"/>
          </p:cNvSpPr>
          <p:nvPr/>
        </p:nvSpPr>
        <p:spPr bwMode="auto">
          <a:xfrm>
            <a:off x="5353050" y="1305457"/>
            <a:ext cx="1345240" cy="369332"/>
          </a:xfrm>
          <a:prstGeom prst="rect">
            <a:avLst/>
          </a:prstGeom>
          <a:noFill/>
          <a:ln w="31750">
            <a:noFill/>
            <a:miter lim="800000"/>
            <a:headEnd/>
            <a:tailEnd/>
          </a:ln>
        </p:spPr>
        <p:txBody>
          <a:bodyPr wrap="none">
            <a:spAutoFit/>
          </a:bodyPr>
          <a:lstStyle/>
          <a:p>
            <a:r>
              <a:rPr lang="en-US" b="1"/>
              <a:t>IP Vendor</a:t>
            </a:r>
          </a:p>
        </p:txBody>
      </p:sp>
      <p:sp>
        <p:nvSpPr>
          <p:cNvPr id="24586" name="Text Box 10"/>
          <p:cNvSpPr txBox="1">
            <a:spLocks noChangeArrowheads="1"/>
          </p:cNvSpPr>
          <p:nvPr/>
        </p:nvSpPr>
        <p:spPr bwMode="auto">
          <a:xfrm>
            <a:off x="3505200" y="2905657"/>
            <a:ext cx="1752600" cy="587375"/>
          </a:xfrm>
          <a:prstGeom prst="rect">
            <a:avLst/>
          </a:prstGeom>
          <a:noFill/>
          <a:ln w="31750">
            <a:noFill/>
            <a:miter lim="800000"/>
            <a:headEnd/>
            <a:tailEnd/>
          </a:ln>
        </p:spPr>
        <p:txBody>
          <a:bodyPr>
            <a:spAutoFit/>
          </a:bodyPr>
          <a:lstStyle/>
          <a:p>
            <a:pPr algn="ctr">
              <a:lnSpc>
                <a:spcPct val="90000"/>
              </a:lnSpc>
            </a:pPr>
            <a:r>
              <a:rPr lang="en-US" b="1"/>
              <a:t>System Integrator</a:t>
            </a:r>
          </a:p>
        </p:txBody>
      </p:sp>
      <p:sp>
        <p:nvSpPr>
          <p:cNvPr id="24587" name="Text Box 11"/>
          <p:cNvSpPr txBox="1">
            <a:spLocks noChangeArrowheads="1"/>
          </p:cNvSpPr>
          <p:nvPr/>
        </p:nvSpPr>
        <p:spPr bwMode="auto">
          <a:xfrm>
            <a:off x="5257800" y="4734457"/>
            <a:ext cx="1653017" cy="369332"/>
          </a:xfrm>
          <a:prstGeom prst="rect">
            <a:avLst/>
          </a:prstGeom>
          <a:noFill/>
          <a:ln w="31750">
            <a:noFill/>
            <a:miter lim="800000"/>
            <a:headEnd/>
            <a:tailEnd/>
          </a:ln>
        </p:spPr>
        <p:txBody>
          <a:bodyPr wrap="none">
            <a:spAutoFit/>
          </a:bodyPr>
          <a:lstStyle/>
          <a:p>
            <a:r>
              <a:rPr lang="en-US" b="1"/>
              <a:t>Manufacture</a:t>
            </a:r>
          </a:p>
        </p:txBody>
      </p:sp>
      <p:sp>
        <p:nvSpPr>
          <p:cNvPr id="24588" name="Text Box 12"/>
          <p:cNvSpPr txBox="1">
            <a:spLocks noChangeArrowheads="1"/>
          </p:cNvSpPr>
          <p:nvPr/>
        </p:nvSpPr>
        <p:spPr bwMode="auto">
          <a:xfrm>
            <a:off x="1682751" y="5837770"/>
            <a:ext cx="1184275" cy="376237"/>
          </a:xfrm>
          <a:prstGeom prst="rect">
            <a:avLst/>
          </a:prstGeom>
          <a:solidFill>
            <a:srgbClr val="FF0000"/>
          </a:solidFill>
          <a:ln w="9525">
            <a:solidFill>
              <a:schemeClr val="tx1"/>
            </a:solidFill>
            <a:miter lim="800000"/>
            <a:headEnd/>
            <a:tailEnd/>
          </a:ln>
        </p:spPr>
        <p:txBody>
          <a:bodyPr wrap="none">
            <a:spAutoFit/>
          </a:bodyPr>
          <a:lstStyle/>
          <a:p>
            <a:r>
              <a:rPr lang="en-US"/>
              <a:t>Untrusted</a:t>
            </a:r>
          </a:p>
        </p:txBody>
      </p:sp>
      <p:sp>
        <p:nvSpPr>
          <p:cNvPr id="24589" name="AutoShape 13"/>
          <p:cNvSpPr>
            <a:spLocks noChangeArrowheads="1"/>
          </p:cNvSpPr>
          <p:nvPr/>
        </p:nvSpPr>
        <p:spPr bwMode="auto">
          <a:xfrm>
            <a:off x="6705600" y="5420256"/>
            <a:ext cx="3657600" cy="990600"/>
          </a:xfrm>
          <a:prstGeom prst="wedgeRoundRectCallout">
            <a:avLst>
              <a:gd name="adj1" fmla="val -46139"/>
              <a:gd name="adj2" fmla="val -100319"/>
              <a:gd name="adj3" fmla="val 16667"/>
            </a:avLst>
          </a:prstGeom>
          <a:solidFill>
            <a:srgbClr val="FF9900"/>
          </a:solidFill>
          <a:ln w="9525">
            <a:solidFill>
              <a:schemeClr val="tx1"/>
            </a:solidFill>
            <a:prstDash val="dash"/>
            <a:miter lim="800000"/>
            <a:headEnd/>
            <a:tailEnd/>
          </a:ln>
        </p:spPr>
        <p:txBody>
          <a:bodyPr/>
          <a:lstStyle/>
          <a:p>
            <a:pPr algn="ctr"/>
            <a:r>
              <a:rPr lang="en-US" b="1"/>
              <a:t>IC Trust</a:t>
            </a:r>
          </a:p>
          <a:p>
            <a:pPr algn="ctr"/>
            <a:r>
              <a:rPr lang="en-US" b="1"/>
              <a:t>IC Piracy (Counterfeiting)</a:t>
            </a:r>
          </a:p>
          <a:p>
            <a:pPr algn="ctr"/>
            <a:r>
              <a:rPr lang="en-US" b="1"/>
              <a:t>Secure Manufacturing Test</a:t>
            </a:r>
          </a:p>
        </p:txBody>
      </p:sp>
      <p:sp>
        <p:nvSpPr>
          <p:cNvPr id="24590" name="Text Box 14"/>
          <p:cNvSpPr txBox="1">
            <a:spLocks noChangeArrowheads="1"/>
          </p:cNvSpPr>
          <p:nvPr/>
        </p:nvSpPr>
        <p:spPr bwMode="auto">
          <a:xfrm>
            <a:off x="7620000" y="4901144"/>
            <a:ext cx="2361544" cy="369332"/>
          </a:xfrm>
          <a:prstGeom prst="rect">
            <a:avLst/>
          </a:prstGeom>
          <a:noFill/>
          <a:ln w="9525">
            <a:noFill/>
            <a:miter lim="800000"/>
            <a:headEnd/>
            <a:tailEnd/>
          </a:ln>
        </p:spPr>
        <p:txBody>
          <a:bodyPr wrap="none">
            <a:spAutoFit/>
          </a:bodyPr>
          <a:lstStyle/>
          <a:p>
            <a:r>
              <a:rPr lang="en-US" b="1"/>
              <a:t>Untrusted Foundry</a:t>
            </a:r>
          </a:p>
        </p:txBody>
      </p:sp>
      <p:sp>
        <p:nvSpPr>
          <p:cNvPr id="5" name="Content Placeholder 4">
            <a:extLst>
              <a:ext uri="{FF2B5EF4-FFF2-40B4-BE49-F238E27FC236}">
                <a16:creationId xmlns:a16="http://schemas.microsoft.com/office/drawing/2014/main" id="{AB809851-580E-17AC-A6E4-0B4DF6866B59}"/>
              </a:ext>
            </a:extLst>
          </p:cNvPr>
          <p:cNvSpPr>
            <a:spLocks noGrp="1"/>
          </p:cNvSpPr>
          <p:nvPr>
            <p:ph idx="1"/>
          </p:nvPr>
        </p:nvSpPr>
        <p:spPr>
          <a:xfrm>
            <a:off x="443349" y="1365549"/>
            <a:ext cx="11296073" cy="4650417"/>
          </a:xfrm>
        </p:spPr>
        <p:txBody>
          <a:bodyPr/>
          <a:lstStyle/>
          <a:p>
            <a:pPr marL="0" indent="0">
              <a:buNone/>
            </a:pPr>
            <a:r>
              <a:rPr lang="en-US" dirty="0"/>
              <a:t> </a:t>
            </a:r>
          </a:p>
        </p:txBody>
      </p:sp>
    </p:spTree>
    <p:extLst>
      <p:ext uri="{BB962C8B-B14F-4D97-AF65-F5344CB8AC3E}">
        <p14:creationId xmlns:p14="http://schemas.microsoft.com/office/powerpoint/2010/main" val="3830026652"/>
      </p:ext>
    </p:extLst>
  </p:cSld>
  <p:clrMapOvr>
    <a:overrideClrMapping bg1="lt1" tx1="dk1" bg2="lt2" tx2="dk2" accent1="accent1" accent2="accent2" accent3="accent3" accent4="accent4" accent5="accent5" accent6="accent6" hlink="hlink" folHlink="folHlink"/>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spect="1" noChangeArrowheads="1"/>
          </p:cNvSpPr>
          <p:nvPr/>
        </p:nvSpPr>
        <p:spPr bwMode="auto">
          <a:xfrm>
            <a:off x="1869559" y="602519"/>
            <a:ext cx="2339975" cy="704850"/>
          </a:xfrm>
          <a:prstGeom prst="rect">
            <a:avLst/>
          </a:prstGeom>
          <a:noFill/>
          <a:ln w="9525">
            <a:noFill/>
            <a:miter lim="800000"/>
            <a:headEnd/>
            <a:tailEnd/>
          </a:ln>
        </p:spPr>
        <p:txBody>
          <a:bodyPr/>
          <a:lstStyle/>
          <a:p>
            <a:endParaRPr lang="en-US"/>
          </a:p>
        </p:txBody>
      </p:sp>
      <p:sp>
        <p:nvSpPr>
          <p:cNvPr id="25603" name="Rectangle 3"/>
          <p:cNvSpPr>
            <a:spLocks noGrp="1" noChangeArrowheads="1"/>
          </p:cNvSpPr>
          <p:nvPr>
            <p:ph type="title"/>
          </p:nvPr>
        </p:nvSpPr>
        <p:spPr>
          <a:xfrm>
            <a:off x="560306" y="308411"/>
            <a:ext cx="11296073" cy="521188"/>
          </a:xfrm>
          <a:noFill/>
        </p:spPr>
        <p:txBody>
          <a:bodyPr>
            <a:normAutofit fontScale="90000"/>
          </a:bodyPr>
          <a:lstStyle/>
          <a:p>
            <a:r>
              <a:rPr lang="en-US" sz="3600" b="1"/>
              <a:t>Design Process – Old Way</a:t>
            </a:r>
          </a:p>
        </p:txBody>
      </p:sp>
      <p:sp>
        <p:nvSpPr>
          <p:cNvPr id="3" name="Content Placeholder 2">
            <a:extLst>
              <a:ext uri="{FF2B5EF4-FFF2-40B4-BE49-F238E27FC236}">
                <a16:creationId xmlns:a16="http://schemas.microsoft.com/office/drawing/2014/main" id="{18A25158-EA41-A661-14E6-4D8D11B4AC29}"/>
              </a:ext>
            </a:extLst>
          </p:cNvPr>
          <p:cNvSpPr>
            <a:spLocks noGrp="1"/>
          </p:cNvSpPr>
          <p:nvPr>
            <p:ph idx="1"/>
          </p:nvPr>
        </p:nvSpPr>
        <p:spPr>
          <a:xfrm>
            <a:off x="560307" y="1556938"/>
            <a:ext cx="11296073" cy="4650417"/>
          </a:xfrm>
        </p:spPr>
        <p:txBody>
          <a:bodyPr/>
          <a:lstStyle/>
          <a:p>
            <a:pPr marL="0" indent="0">
              <a:buNone/>
            </a:pPr>
            <a:r>
              <a:rPr lang="en-US" dirty="0"/>
              <a:t> </a:t>
            </a:r>
          </a:p>
        </p:txBody>
      </p:sp>
      <p:sp>
        <p:nvSpPr>
          <p:cNvPr id="2" name="Slide Number Placeholder 1">
            <a:extLst>
              <a:ext uri="{FF2B5EF4-FFF2-40B4-BE49-F238E27FC236}">
                <a16:creationId xmlns:a16="http://schemas.microsoft.com/office/drawing/2014/main" id="{5692C1B3-5F95-39F0-DDAF-4CAD08AF0884}"/>
              </a:ext>
            </a:extLst>
          </p:cNvPr>
          <p:cNvSpPr>
            <a:spLocks noGrp="1"/>
          </p:cNvSpPr>
          <p:nvPr>
            <p:ph type="sldNum" sz="quarter" idx="12"/>
          </p:nvPr>
        </p:nvSpPr>
        <p:spPr>
          <a:xfrm>
            <a:off x="10572525" y="6332759"/>
            <a:ext cx="1283855" cy="365760"/>
          </a:xfrm>
        </p:spPr>
        <p:txBody>
          <a:bodyPr/>
          <a:lstStyle/>
          <a:p>
            <a:pPr>
              <a:defRPr/>
            </a:pPr>
            <a:fld id="{55E62108-4256-4406-B8DF-A63755665B7B}" type="slidenum">
              <a:rPr lang="en-US" smtClean="0"/>
              <a:pPr>
                <a:defRPr/>
              </a:pPr>
              <a:t>44</a:t>
            </a:fld>
            <a:endParaRPr lang="en-US"/>
          </a:p>
        </p:txBody>
      </p:sp>
      <p:sp>
        <p:nvSpPr>
          <p:cNvPr id="25604" name="Rectangle 4"/>
          <p:cNvSpPr>
            <a:spLocks noChangeArrowheads="1"/>
          </p:cNvSpPr>
          <p:nvPr/>
        </p:nvSpPr>
        <p:spPr bwMode="auto">
          <a:xfrm>
            <a:off x="6066908" y="2445607"/>
            <a:ext cx="1295400" cy="762000"/>
          </a:xfrm>
          <a:prstGeom prst="rect">
            <a:avLst/>
          </a:prstGeom>
          <a:solidFill>
            <a:schemeClr val="accent1"/>
          </a:solidFill>
          <a:ln w="25400">
            <a:solidFill>
              <a:schemeClr val="tx1"/>
            </a:solidFill>
            <a:miter lim="800000"/>
            <a:headEnd/>
            <a:tailEnd/>
          </a:ln>
        </p:spPr>
        <p:txBody>
          <a:bodyPr wrap="none" anchor="ctr"/>
          <a:lstStyle/>
          <a:p>
            <a:endParaRPr lang="en-US"/>
          </a:p>
        </p:txBody>
      </p:sp>
      <p:sp>
        <p:nvSpPr>
          <p:cNvPr id="25605" name="Text Box 5"/>
          <p:cNvSpPr txBox="1">
            <a:spLocks noChangeArrowheads="1"/>
          </p:cNvSpPr>
          <p:nvPr/>
        </p:nvSpPr>
        <p:spPr bwMode="auto">
          <a:xfrm>
            <a:off x="6143109" y="2545620"/>
            <a:ext cx="1176925" cy="584775"/>
          </a:xfrm>
          <a:prstGeom prst="rect">
            <a:avLst/>
          </a:prstGeom>
          <a:noFill/>
          <a:ln w="25400">
            <a:noFill/>
            <a:miter lim="800000"/>
            <a:headEnd/>
            <a:tailEnd/>
          </a:ln>
        </p:spPr>
        <p:txBody>
          <a:bodyPr wrap="none">
            <a:spAutoFit/>
          </a:bodyPr>
          <a:lstStyle/>
          <a:p>
            <a:r>
              <a:rPr lang="en-US" sz="1600" b="1"/>
              <a:t>RTL-&gt;GL</a:t>
            </a:r>
          </a:p>
          <a:p>
            <a:r>
              <a:rPr lang="en-US" sz="1600" b="1"/>
              <a:t>Synthesis</a:t>
            </a:r>
          </a:p>
        </p:txBody>
      </p:sp>
      <p:sp>
        <p:nvSpPr>
          <p:cNvPr id="25606" name="AutoShape 6"/>
          <p:cNvSpPr>
            <a:spLocks noChangeArrowheads="1"/>
          </p:cNvSpPr>
          <p:nvPr/>
        </p:nvSpPr>
        <p:spPr bwMode="auto">
          <a:xfrm>
            <a:off x="6066908" y="1683607"/>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5607" name="Line 7"/>
          <p:cNvSpPr>
            <a:spLocks noChangeShapeType="1"/>
          </p:cNvSpPr>
          <p:nvPr/>
        </p:nvSpPr>
        <p:spPr bwMode="auto">
          <a:xfrm>
            <a:off x="6670158" y="2293207"/>
            <a:ext cx="0" cy="152400"/>
          </a:xfrm>
          <a:prstGeom prst="line">
            <a:avLst/>
          </a:prstGeom>
          <a:noFill/>
          <a:ln w="25400">
            <a:solidFill>
              <a:schemeClr val="tx1"/>
            </a:solidFill>
            <a:round/>
            <a:headEnd/>
            <a:tailEnd type="triangle" w="med" len="med"/>
          </a:ln>
        </p:spPr>
        <p:txBody>
          <a:bodyPr/>
          <a:lstStyle/>
          <a:p>
            <a:endParaRPr lang="en-US"/>
          </a:p>
        </p:txBody>
      </p:sp>
      <p:sp>
        <p:nvSpPr>
          <p:cNvPr id="25608" name="Text Box 8"/>
          <p:cNvSpPr txBox="1">
            <a:spLocks noChangeArrowheads="1"/>
          </p:cNvSpPr>
          <p:nvPr/>
        </p:nvSpPr>
        <p:spPr bwMode="auto">
          <a:xfrm>
            <a:off x="6435208" y="1921732"/>
            <a:ext cx="577850" cy="336550"/>
          </a:xfrm>
          <a:prstGeom prst="rect">
            <a:avLst/>
          </a:prstGeom>
          <a:noFill/>
          <a:ln w="25400">
            <a:noFill/>
            <a:miter lim="800000"/>
            <a:headEnd/>
            <a:tailEnd/>
          </a:ln>
        </p:spPr>
        <p:txBody>
          <a:bodyPr wrap="none">
            <a:spAutoFit/>
          </a:bodyPr>
          <a:lstStyle/>
          <a:p>
            <a:r>
              <a:rPr lang="en-US" sz="1600" b="1"/>
              <a:t>RTL</a:t>
            </a:r>
          </a:p>
        </p:txBody>
      </p:sp>
      <p:sp>
        <p:nvSpPr>
          <p:cNvPr id="25609" name="AutoShape 9"/>
          <p:cNvSpPr>
            <a:spLocks noChangeArrowheads="1"/>
          </p:cNvSpPr>
          <p:nvPr/>
        </p:nvSpPr>
        <p:spPr bwMode="auto">
          <a:xfrm>
            <a:off x="6066908" y="3360007"/>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5610" name="Line 10"/>
          <p:cNvSpPr>
            <a:spLocks noChangeShapeType="1"/>
          </p:cNvSpPr>
          <p:nvPr/>
        </p:nvSpPr>
        <p:spPr bwMode="auto">
          <a:xfrm>
            <a:off x="6670158" y="3969607"/>
            <a:ext cx="0" cy="152400"/>
          </a:xfrm>
          <a:prstGeom prst="line">
            <a:avLst/>
          </a:prstGeom>
          <a:noFill/>
          <a:ln w="25400">
            <a:solidFill>
              <a:schemeClr val="tx1"/>
            </a:solidFill>
            <a:round/>
            <a:headEnd/>
            <a:tailEnd type="triangle" w="med" len="med"/>
          </a:ln>
        </p:spPr>
        <p:txBody>
          <a:bodyPr/>
          <a:lstStyle/>
          <a:p>
            <a:endParaRPr lang="en-US"/>
          </a:p>
        </p:txBody>
      </p:sp>
      <p:sp>
        <p:nvSpPr>
          <p:cNvPr id="25611" name="Text Box 11"/>
          <p:cNvSpPr txBox="1">
            <a:spLocks noChangeArrowheads="1"/>
          </p:cNvSpPr>
          <p:nvPr/>
        </p:nvSpPr>
        <p:spPr bwMode="auto">
          <a:xfrm>
            <a:off x="6486009" y="3598132"/>
            <a:ext cx="466725" cy="336550"/>
          </a:xfrm>
          <a:prstGeom prst="rect">
            <a:avLst/>
          </a:prstGeom>
          <a:noFill/>
          <a:ln w="25400">
            <a:noFill/>
            <a:miter lim="800000"/>
            <a:headEnd/>
            <a:tailEnd/>
          </a:ln>
        </p:spPr>
        <p:txBody>
          <a:bodyPr wrap="none">
            <a:spAutoFit/>
          </a:bodyPr>
          <a:lstStyle/>
          <a:p>
            <a:r>
              <a:rPr lang="en-US" sz="1600" b="1"/>
              <a:t>GL</a:t>
            </a:r>
          </a:p>
        </p:txBody>
      </p:sp>
      <p:sp>
        <p:nvSpPr>
          <p:cNvPr id="25612" name="Line 12"/>
          <p:cNvSpPr>
            <a:spLocks noChangeShapeType="1"/>
          </p:cNvSpPr>
          <p:nvPr/>
        </p:nvSpPr>
        <p:spPr bwMode="auto">
          <a:xfrm>
            <a:off x="6670158" y="3207607"/>
            <a:ext cx="0" cy="290512"/>
          </a:xfrm>
          <a:prstGeom prst="line">
            <a:avLst/>
          </a:prstGeom>
          <a:noFill/>
          <a:ln w="25400">
            <a:solidFill>
              <a:schemeClr val="tx1"/>
            </a:solidFill>
            <a:round/>
            <a:headEnd/>
            <a:tailEnd type="triangle" w="med" len="med"/>
          </a:ln>
        </p:spPr>
        <p:txBody>
          <a:bodyPr/>
          <a:lstStyle/>
          <a:p>
            <a:endParaRPr lang="en-US"/>
          </a:p>
        </p:txBody>
      </p:sp>
      <p:sp>
        <p:nvSpPr>
          <p:cNvPr id="25613" name="Rectangle 13"/>
          <p:cNvSpPr>
            <a:spLocks noChangeArrowheads="1"/>
          </p:cNvSpPr>
          <p:nvPr/>
        </p:nvSpPr>
        <p:spPr bwMode="auto">
          <a:xfrm>
            <a:off x="6066908" y="4122007"/>
            <a:ext cx="1295400" cy="762000"/>
          </a:xfrm>
          <a:prstGeom prst="rect">
            <a:avLst/>
          </a:prstGeom>
          <a:solidFill>
            <a:schemeClr val="accent1"/>
          </a:solidFill>
          <a:ln w="25400">
            <a:solidFill>
              <a:schemeClr val="tx1"/>
            </a:solidFill>
            <a:miter lim="800000"/>
            <a:headEnd/>
            <a:tailEnd/>
          </a:ln>
        </p:spPr>
        <p:txBody>
          <a:bodyPr wrap="none" anchor="ctr"/>
          <a:lstStyle/>
          <a:p>
            <a:endParaRPr lang="en-US"/>
          </a:p>
        </p:txBody>
      </p:sp>
      <p:sp>
        <p:nvSpPr>
          <p:cNvPr id="25614" name="Text Box 14"/>
          <p:cNvSpPr txBox="1">
            <a:spLocks noChangeArrowheads="1"/>
          </p:cNvSpPr>
          <p:nvPr/>
        </p:nvSpPr>
        <p:spPr bwMode="auto">
          <a:xfrm>
            <a:off x="6118504" y="4222020"/>
            <a:ext cx="1116011" cy="584775"/>
          </a:xfrm>
          <a:prstGeom prst="rect">
            <a:avLst/>
          </a:prstGeom>
          <a:noFill/>
          <a:ln w="25400">
            <a:noFill/>
            <a:miter lim="800000"/>
            <a:headEnd/>
            <a:tailEnd/>
          </a:ln>
        </p:spPr>
        <p:txBody>
          <a:bodyPr wrap="none">
            <a:spAutoFit/>
          </a:bodyPr>
          <a:lstStyle/>
          <a:p>
            <a:pPr algn="ctr"/>
            <a:r>
              <a:rPr lang="en-US" sz="1600" b="1"/>
              <a:t>Layout +</a:t>
            </a:r>
          </a:p>
          <a:p>
            <a:pPr algn="ctr"/>
            <a:r>
              <a:rPr lang="en-US" sz="1600" b="1"/>
              <a:t>STA</a:t>
            </a:r>
          </a:p>
        </p:txBody>
      </p:sp>
      <p:sp>
        <p:nvSpPr>
          <p:cNvPr id="25615" name="AutoShape 15"/>
          <p:cNvSpPr>
            <a:spLocks noChangeArrowheads="1"/>
          </p:cNvSpPr>
          <p:nvPr/>
        </p:nvSpPr>
        <p:spPr bwMode="auto">
          <a:xfrm>
            <a:off x="6066908" y="5036407"/>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5616" name="Line 16"/>
          <p:cNvSpPr>
            <a:spLocks noChangeShapeType="1"/>
          </p:cNvSpPr>
          <p:nvPr/>
        </p:nvSpPr>
        <p:spPr bwMode="auto">
          <a:xfrm>
            <a:off x="6670158" y="5646007"/>
            <a:ext cx="0" cy="214312"/>
          </a:xfrm>
          <a:prstGeom prst="line">
            <a:avLst/>
          </a:prstGeom>
          <a:noFill/>
          <a:ln w="25400">
            <a:solidFill>
              <a:schemeClr val="tx1"/>
            </a:solidFill>
            <a:round/>
            <a:headEnd/>
            <a:tailEnd type="triangle" w="med" len="med"/>
          </a:ln>
        </p:spPr>
        <p:txBody>
          <a:bodyPr/>
          <a:lstStyle/>
          <a:p>
            <a:endParaRPr lang="en-US"/>
          </a:p>
        </p:txBody>
      </p:sp>
      <p:sp>
        <p:nvSpPr>
          <p:cNvPr id="25617" name="Text Box 17"/>
          <p:cNvSpPr txBox="1">
            <a:spLocks noChangeArrowheads="1"/>
          </p:cNvSpPr>
          <p:nvPr/>
        </p:nvSpPr>
        <p:spPr bwMode="auto">
          <a:xfrm>
            <a:off x="6295509" y="5212619"/>
            <a:ext cx="821059" cy="338554"/>
          </a:xfrm>
          <a:prstGeom prst="rect">
            <a:avLst/>
          </a:prstGeom>
          <a:noFill/>
          <a:ln w="25400">
            <a:noFill/>
            <a:miter lim="800000"/>
            <a:headEnd/>
            <a:tailEnd/>
          </a:ln>
        </p:spPr>
        <p:txBody>
          <a:bodyPr wrap="none">
            <a:spAutoFit/>
          </a:bodyPr>
          <a:lstStyle/>
          <a:p>
            <a:r>
              <a:rPr lang="en-US" sz="1600" b="1"/>
              <a:t>GDSII</a:t>
            </a:r>
          </a:p>
        </p:txBody>
      </p:sp>
      <p:sp>
        <p:nvSpPr>
          <p:cNvPr id="25618" name="Line 18"/>
          <p:cNvSpPr>
            <a:spLocks noChangeShapeType="1"/>
          </p:cNvSpPr>
          <p:nvPr/>
        </p:nvSpPr>
        <p:spPr bwMode="auto">
          <a:xfrm>
            <a:off x="6670158" y="4884007"/>
            <a:ext cx="0" cy="290512"/>
          </a:xfrm>
          <a:prstGeom prst="line">
            <a:avLst/>
          </a:prstGeom>
          <a:noFill/>
          <a:ln w="25400">
            <a:solidFill>
              <a:schemeClr val="tx1"/>
            </a:solidFill>
            <a:round/>
            <a:headEnd/>
            <a:tailEnd type="triangle" w="med" len="med"/>
          </a:ln>
        </p:spPr>
        <p:txBody>
          <a:bodyPr/>
          <a:lstStyle/>
          <a:p>
            <a:endParaRPr lang="en-US"/>
          </a:p>
        </p:txBody>
      </p:sp>
      <p:sp>
        <p:nvSpPr>
          <p:cNvPr id="25619" name="Text Box 19"/>
          <p:cNvSpPr txBox="1">
            <a:spLocks noChangeArrowheads="1"/>
          </p:cNvSpPr>
          <p:nvPr/>
        </p:nvSpPr>
        <p:spPr bwMode="auto">
          <a:xfrm>
            <a:off x="4300020" y="5812694"/>
            <a:ext cx="1766888" cy="641350"/>
          </a:xfrm>
          <a:prstGeom prst="rect">
            <a:avLst/>
          </a:prstGeom>
          <a:noFill/>
          <a:ln w="9525">
            <a:noFill/>
            <a:miter lim="800000"/>
            <a:headEnd/>
            <a:tailEnd/>
          </a:ln>
        </p:spPr>
        <p:txBody>
          <a:bodyPr>
            <a:spAutoFit/>
          </a:bodyPr>
          <a:lstStyle/>
          <a:p>
            <a:pPr algn="ctr"/>
            <a:r>
              <a:rPr lang="en-US" dirty="0"/>
              <a:t>ASIC Manufacturer</a:t>
            </a:r>
          </a:p>
        </p:txBody>
      </p:sp>
      <p:sp>
        <p:nvSpPr>
          <p:cNvPr id="25620" name="Text Box 20"/>
          <p:cNvSpPr txBox="1">
            <a:spLocks noChangeArrowheads="1"/>
          </p:cNvSpPr>
          <p:nvPr/>
        </p:nvSpPr>
        <p:spPr bwMode="auto">
          <a:xfrm>
            <a:off x="5533508" y="1235932"/>
            <a:ext cx="2284600" cy="338554"/>
          </a:xfrm>
          <a:prstGeom prst="rect">
            <a:avLst/>
          </a:prstGeom>
          <a:noFill/>
          <a:ln w="19050">
            <a:noFill/>
            <a:miter lim="800000"/>
            <a:headEnd/>
            <a:tailEnd/>
          </a:ln>
        </p:spPr>
        <p:txBody>
          <a:bodyPr wrap="none">
            <a:spAutoFit/>
          </a:bodyPr>
          <a:lstStyle/>
          <a:p>
            <a:r>
              <a:rPr lang="en-US" sz="1600" b="1"/>
              <a:t>Design Specification</a:t>
            </a:r>
          </a:p>
        </p:txBody>
      </p:sp>
      <p:sp>
        <p:nvSpPr>
          <p:cNvPr id="25621" name="AutoShape 21"/>
          <p:cNvSpPr>
            <a:spLocks noChangeArrowheads="1"/>
          </p:cNvSpPr>
          <p:nvPr/>
        </p:nvSpPr>
        <p:spPr bwMode="auto">
          <a:xfrm>
            <a:off x="4460358" y="2507519"/>
            <a:ext cx="1295400" cy="7620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5622" name="Text Box 22"/>
          <p:cNvSpPr txBox="1">
            <a:spLocks noChangeArrowheads="1"/>
          </p:cNvSpPr>
          <p:nvPr/>
        </p:nvSpPr>
        <p:spPr bwMode="auto">
          <a:xfrm>
            <a:off x="4480961" y="2736120"/>
            <a:ext cx="1287532" cy="584775"/>
          </a:xfrm>
          <a:prstGeom prst="rect">
            <a:avLst/>
          </a:prstGeom>
          <a:noFill/>
          <a:ln w="25400">
            <a:noFill/>
            <a:miter lim="800000"/>
            <a:headEnd/>
            <a:tailEnd/>
          </a:ln>
        </p:spPr>
        <p:txBody>
          <a:bodyPr wrap="none">
            <a:spAutoFit/>
          </a:bodyPr>
          <a:lstStyle/>
          <a:p>
            <a:pPr algn="ctr"/>
            <a:r>
              <a:rPr lang="en-US" sz="1600" b="1"/>
              <a:t>Cell &amp; I/O </a:t>
            </a:r>
          </a:p>
          <a:p>
            <a:pPr algn="ctr"/>
            <a:r>
              <a:rPr lang="en-US" sz="1600" b="1"/>
              <a:t>Libraries</a:t>
            </a:r>
          </a:p>
        </p:txBody>
      </p:sp>
      <p:sp>
        <p:nvSpPr>
          <p:cNvPr id="25623" name="Line 23"/>
          <p:cNvSpPr>
            <a:spLocks noChangeShapeType="1"/>
          </p:cNvSpPr>
          <p:nvPr/>
        </p:nvSpPr>
        <p:spPr bwMode="auto">
          <a:xfrm>
            <a:off x="5755758" y="2812319"/>
            <a:ext cx="304800" cy="0"/>
          </a:xfrm>
          <a:prstGeom prst="line">
            <a:avLst/>
          </a:prstGeom>
          <a:noFill/>
          <a:ln w="25400">
            <a:solidFill>
              <a:schemeClr val="tx1"/>
            </a:solidFill>
            <a:round/>
            <a:headEnd/>
            <a:tailEnd type="triangle" w="med" len="med"/>
          </a:ln>
        </p:spPr>
        <p:txBody>
          <a:bodyPr/>
          <a:lstStyle/>
          <a:p>
            <a:endParaRPr lang="en-US"/>
          </a:p>
        </p:txBody>
      </p:sp>
      <p:sp>
        <p:nvSpPr>
          <p:cNvPr id="25624" name="AutoShape 24"/>
          <p:cNvSpPr>
            <a:spLocks noChangeArrowheads="1"/>
          </p:cNvSpPr>
          <p:nvPr/>
        </p:nvSpPr>
        <p:spPr bwMode="auto">
          <a:xfrm>
            <a:off x="4460358" y="4183919"/>
            <a:ext cx="1295400" cy="7620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5625" name="Text Box 25"/>
          <p:cNvSpPr txBox="1">
            <a:spLocks noChangeArrowheads="1"/>
          </p:cNvSpPr>
          <p:nvPr/>
        </p:nvSpPr>
        <p:spPr bwMode="auto">
          <a:xfrm>
            <a:off x="4525411" y="4412520"/>
            <a:ext cx="1287532" cy="584775"/>
          </a:xfrm>
          <a:prstGeom prst="rect">
            <a:avLst/>
          </a:prstGeom>
          <a:noFill/>
          <a:ln w="25400">
            <a:noFill/>
            <a:miter lim="800000"/>
            <a:headEnd/>
            <a:tailEnd/>
          </a:ln>
        </p:spPr>
        <p:txBody>
          <a:bodyPr wrap="none">
            <a:spAutoFit/>
          </a:bodyPr>
          <a:lstStyle/>
          <a:p>
            <a:pPr algn="ctr"/>
            <a:r>
              <a:rPr lang="en-US" sz="1600" b="1"/>
              <a:t>Cell &amp; I/O </a:t>
            </a:r>
          </a:p>
          <a:p>
            <a:pPr algn="ctr"/>
            <a:r>
              <a:rPr lang="en-US" sz="1600" b="1"/>
              <a:t>GDSII</a:t>
            </a:r>
          </a:p>
        </p:txBody>
      </p:sp>
      <p:sp>
        <p:nvSpPr>
          <p:cNvPr id="25626" name="Line 26"/>
          <p:cNvSpPr>
            <a:spLocks noChangeShapeType="1"/>
          </p:cNvSpPr>
          <p:nvPr/>
        </p:nvSpPr>
        <p:spPr bwMode="auto">
          <a:xfrm>
            <a:off x="5755758" y="4488719"/>
            <a:ext cx="304800" cy="0"/>
          </a:xfrm>
          <a:prstGeom prst="line">
            <a:avLst/>
          </a:prstGeom>
          <a:noFill/>
          <a:ln w="25400">
            <a:solidFill>
              <a:schemeClr val="tx1"/>
            </a:solidFill>
            <a:round/>
            <a:headEnd/>
            <a:tailEnd type="triangle" w="med" len="med"/>
          </a:ln>
        </p:spPr>
        <p:txBody>
          <a:bodyPr/>
          <a:lstStyle/>
          <a:p>
            <a:endParaRPr lang="en-US"/>
          </a:p>
        </p:txBody>
      </p:sp>
      <p:pic>
        <p:nvPicPr>
          <p:cNvPr id="25627" name="Picture 27" descr="IC"/>
          <p:cNvPicPr>
            <a:picLocks noChangeAspect="1" noChangeArrowheads="1"/>
          </p:cNvPicPr>
          <p:nvPr/>
        </p:nvPicPr>
        <p:blipFill>
          <a:blip r:embed="rId2" cstate="print"/>
          <a:srcRect/>
          <a:stretch>
            <a:fillRect/>
          </a:stretch>
        </p:blipFill>
        <p:spPr bwMode="auto">
          <a:xfrm>
            <a:off x="6212958" y="5866669"/>
            <a:ext cx="914400" cy="908050"/>
          </a:xfrm>
          <a:prstGeom prst="rect">
            <a:avLst/>
          </a:prstGeom>
          <a:noFill/>
          <a:ln w="9525">
            <a:noFill/>
            <a:miter lim="800000"/>
            <a:headEnd/>
            <a:tailEnd/>
          </a:ln>
        </p:spPr>
      </p:pic>
      <p:sp>
        <p:nvSpPr>
          <p:cNvPr id="25628" name="Line 28"/>
          <p:cNvSpPr>
            <a:spLocks noChangeShapeType="1"/>
          </p:cNvSpPr>
          <p:nvPr/>
        </p:nvSpPr>
        <p:spPr bwMode="auto">
          <a:xfrm>
            <a:off x="6670158" y="1516919"/>
            <a:ext cx="0" cy="304800"/>
          </a:xfrm>
          <a:prstGeom prst="line">
            <a:avLst/>
          </a:prstGeom>
          <a:noFill/>
          <a:ln w="25400">
            <a:solidFill>
              <a:schemeClr val="tx1"/>
            </a:solidFill>
            <a:round/>
            <a:headEnd/>
            <a:tailEnd type="triangle" w="med" len="med"/>
          </a:ln>
        </p:spPr>
        <p:txBody>
          <a:bodyPr/>
          <a:lstStyle/>
          <a:p>
            <a:endParaRPr lang="en-US"/>
          </a:p>
        </p:txBody>
      </p:sp>
      <p:sp>
        <p:nvSpPr>
          <p:cNvPr id="25629" name="AutoShape 29"/>
          <p:cNvSpPr>
            <a:spLocks noChangeArrowheads="1"/>
          </p:cNvSpPr>
          <p:nvPr/>
        </p:nvSpPr>
        <p:spPr bwMode="auto">
          <a:xfrm>
            <a:off x="4917558" y="3269519"/>
            <a:ext cx="228600" cy="914400"/>
          </a:xfrm>
          <a:prstGeom prst="upDownArrow">
            <a:avLst>
              <a:gd name="adj1" fmla="val 50000"/>
              <a:gd name="adj2" fmla="val 80000"/>
            </a:avLst>
          </a:prstGeom>
          <a:solidFill>
            <a:schemeClr val="accent1"/>
          </a:solidFill>
          <a:ln w="9525">
            <a:solidFill>
              <a:schemeClr val="tx1"/>
            </a:solidFill>
            <a:miter lim="800000"/>
            <a:headEnd/>
            <a:tailEnd/>
          </a:ln>
        </p:spPr>
        <p:txBody>
          <a:bodyPr vert="eaVert" wrap="none" anchor="ctr"/>
          <a:lstStyle/>
          <a:p>
            <a:endParaRPr lang="en-US"/>
          </a:p>
        </p:txBody>
      </p:sp>
    </p:spTree>
    <p:extLst>
      <p:ext uri="{BB962C8B-B14F-4D97-AF65-F5344CB8AC3E}">
        <p14:creationId xmlns:p14="http://schemas.microsoft.com/office/powerpoint/2010/main" val="1797849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43349" y="270502"/>
            <a:ext cx="11296073" cy="521188"/>
          </a:xfrm>
        </p:spPr>
        <p:txBody>
          <a:bodyPr>
            <a:normAutofit fontScale="90000"/>
          </a:bodyPr>
          <a:lstStyle/>
          <a:p>
            <a:r>
              <a:rPr lang="en-US" sz="3600" b="1" dirty="0"/>
              <a:t>Issues with Third-Party IP Design</a:t>
            </a:r>
          </a:p>
        </p:txBody>
      </p:sp>
      <p:sp>
        <p:nvSpPr>
          <p:cNvPr id="3" name="Content Placeholder 2">
            <a:extLst>
              <a:ext uri="{FF2B5EF4-FFF2-40B4-BE49-F238E27FC236}">
                <a16:creationId xmlns:a16="http://schemas.microsoft.com/office/drawing/2014/main" id="{FA79C28F-DF58-A08F-DB36-0BF92AABF546}"/>
              </a:ext>
            </a:extLst>
          </p:cNvPr>
          <p:cNvSpPr>
            <a:spLocks noGrp="1"/>
          </p:cNvSpPr>
          <p:nvPr>
            <p:ph idx="1"/>
          </p:nvPr>
        </p:nvSpPr>
        <p:spPr/>
        <p:txBody>
          <a:bodyPr/>
          <a:lstStyle/>
          <a:p>
            <a:pPr marL="0" indent="0">
              <a:buNone/>
            </a:pPr>
            <a:r>
              <a:rPr lang="en-US" dirty="0"/>
              <a:t> </a:t>
            </a:r>
          </a:p>
        </p:txBody>
      </p:sp>
      <p:sp>
        <p:nvSpPr>
          <p:cNvPr id="2" name="Slide Number Placeholder 1">
            <a:extLst>
              <a:ext uri="{FF2B5EF4-FFF2-40B4-BE49-F238E27FC236}">
                <a16:creationId xmlns:a16="http://schemas.microsoft.com/office/drawing/2014/main" id="{3FC025CC-CB47-25D0-4546-19362CDA27A2}"/>
              </a:ext>
            </a:extLst>
          </p:cNvPr>
          <p:cNvSpPr>
            <a:spLocks noGrp="1"/>
          </p:cNvSpPr>
          <p:nvPr>
            <p:ph type="sldNum" sz="quarter" idx="12"/>
          </p:nvPr>
        </p:nvSpPr>
        <p:spPr/>
        <p:txBody>
          <a:bodyPr/>
          <a:lstStyle/>
          <a:p>
            <a:pPr>
              <a:defRPr/>
            </a:pPr>
            <a:fld id="{1BBE6601-1B3A-4CDC-80FD-EC28332B4FAB}" type="slidenum">
              <a:rPr lang="en-US" altLang="en-US" smtClean="0"/>
              <a:pPr>
                <a:defRPr/>
              </a:pPr>
              <a:t>45</a:t>
            </a:fld>
            <a:endParaRPr lang="en-US" altLang="en-US" dirty="0"/>
          </a:p>
        </p:txBody>
      </p:sp>
      <p:pic>
        <p:nvPicPr>
          <p:cNvPr id="26627" name="Picture 3" descr="Pic01"/>
          <p:cNvPicPr>
            <a:picLocks noChangeAspect="1" noChangeArrowheads="1"/>
          </p:cNvPicPr>
          <p:nvPr/>
        </p:nvPicPr>
        <p:blipFill>
          <a:blip r:embed="rId3" cstate="print"/>
          <a:srcRect/>
          <a:stretch>
            <a:fillRect/>
          </a:stretch>
        </p:blipFill>
        <p:spPr bwMode="auto">
          <a:xfrm>
            <a:off x="2966955" y="1676401"/>
            <a:ext cx="6054429" cy="4514066"/>
          </a:xfrm>
          <a:prstGeom prst="rect">
            <a:avLst/>
          </a:prstGeom>
          <a:noFill/>
          <a:ln w="9525">
            <a:noFill/>
            <a:miter lim="800000"/>
            <a:headEnd/>
            <a:tailEnd/>
          </a:ln>
        </p:spPr>
      </p:pic>
      <p:sp>
        <p:nvSpPr>
          <p:cNvPr id="26629" name="Text Box 16"/>
          <p:cNvSpPr txBox="1">
            <a:spLocks noChangeArrowheads="1"/>
          </p:cNvSpPr>
          <p:nvPr/>
        </p:nvSpPr>
        <p:spPr bwMode="auto">
          <a:xfrm>
            <a:off x="4724399" y="1176964"/>
            <a:ext cx="3207489" cy="400110"/>
          </a:xfrm>
          <a:prstGeom prst="rect">
            <a:avLst/>
          </a:prstGeom>
          <a:noFill/>
          <a:ln w="9525">
            <a:noFill/>
            <a:miter lim="800000"/>
            <a:headEnd/>
            <a:tailEnd/>
          </a:ln>
        </p:spPr>
        <p:txBody>
          <a:bodyPr wrap="square">
            <a:spAutoFit/>
          </a:bodyPr>
          <a:lstStyle/>
          <a:p>
            <a:r>
              <a:rPr lang="en-US" sz="2000" b="1" dirty="0"/>
              <a:t>System-on-Chip (SoC)</a:t>
            </a:r>
          </a:p>
        </p:txBody>
      </p:sp>
      <p:sp>
        <p:nvSpPr>
          <p:cNvPr id="26630" name="Rectangle 17"/>
          <p:cNvSpPr>
            <a:spLocks noChangeArrowheads="1"/>
          </p:cNvSpPr>
          <p:nvPr/>
        </p:nvSpPr>
        <p:spPr bwMode="auto">
          <a:xfrm>
            <a:off x="3505200" y="1676400"/>
            <a:ext cx="5029200" cy="3733800"/>
          </a:xfrm>
          <a:prstGeom prst="rect">
            <a:avLst/>
          </a:prstGeom>
          <a:noFill/>
          <a:ln w="31750">
            <a:solidFill>
              <a:schemeClr val="bg2"/>
            </a:solidFill>
            <a:miter lim="800000"/>
            <a:headEnd/>
            <a:tailEnd/>
          </a:ln>
        </p:spPr>
        <p:txBody>
          <a:bodyPr wrap="none" anchor="ctr"/>
          <a:lstStyle/>
          <a:p>
            <a:endParaRPr lang="en-US" sz="1400"/>
          </a:p>
        </p:txBody>
      </p:sp>
      <p:sp>
        <p:nvSpPr>
          <p:cNvPr id="26631" name="Rectangle 18"/>
          <p:cNvSpPr>
            <a:spLocks noChangeArrowheads="1"/>
          </p:cNvSpPr>
          <p:nvPr/>
        </p:nvSpPr>
        <p:spPr bwMode="auto">
          <a:xfrm>
            <a:off x="3505200" y="5105400"/>
            <a:ext cx="533400" cy="304800"/>
          </a:xfrm>
          <a:prstGeom prst="rect">
            <a:avLst/>
          </a:prstGeom>
          <a:noFill/>
          <a:ln w="19050">
            <a:solidFill>
              <a:srgbClr val="FF0000"/>
            </a:solidFill>
            <a:miter lim="800000"/>
            <a:headEnd/>
            <a:tailEnd/>
          </a:ln>
        </p:spPr>
        <p:txBody>
          <a:bodyPr wrap="none" anchor="ctr"/>
          <a:lstStyle/>
          <a:p>
            <a:endParaRPr lang="en-US" sz="1400"/>
          </a:p>
        </p:txBody>
      </p:sp>
    </p:spTree>
    <p:extLst>
      <p:ext uri="{BB962C8B-B14F-4D97-AF65-F5344CB8AC3E}">
        <p14:creationId xmlns:p14="http://schemas.microsoft.com/office/powerpoint/2010/main" val="784510838"/>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1763" y="392678"/>
            <a:ext cx="11296073" cy="521188"/>
          </a:xfrm>
        </p:spPr>
        <p:txBody>
          <a:bodyPr>
            <a:normAutofit fontScale="90000"/>
          </a:bodyPr>
          <a:lstStyle/>
          <a:p>
            <a:r>
              <a:rPr lang="en-US" sz="3600" b="1" dirty="0"/>
              <a:t>Issues with Third-Party IP Design</a:t>
            </a:r>
          </a:p>
        </p:txBody>
      </p:sp>
      <p:sp>
        <p:nvSpPr>
          <p:cNvPr id="4" name="Slide Number Placeholder 3">
            <a:extLst>
              <a:ext uri="{FF2B5EF4-FFF2-40B4-BE49-F238E27FC236}">
                <a16:creationId xmlns:a16="http://schemas.microsoft.com/office/drawing/2014/main" id="{1922BADA-3004-E378-9E8A-0C856CCF1471}"/>
              </a:ext>
            </a:extLst>
          </p:cNvPr>
          <p:cNvSpPr>
            <a:spLocks noGrp="1"/>
          </p:cNvSpPr>
          <p:nvPr>
            <p:ph type="sldNum" sz="quarter" idx="12"/>
          </p:nvPr>
        </p:nvSpPr>
        <p:spPr>
          <a:xfrm>
            <a:off x="10455567" y="6332764"/>
            <a:ext cx="1283855" cy="365760"/>
          </a:xfrm>
        </p:spPr>
        <p:txBody>
          <a:bodyPr/>
          <a:lstStyle/>
          <a:p>
            <a:pPr>
              <a:defRPr/>
            </a:pPr>
            <a:fld id="{1BBE6601-1B3A-4CDC-80FD-EC28332B4FAB}" type="slidenum">
              <a:rPr lang="en-US" altLang="en-US" smtClean="0"/>
              <a:pPr>
                <a:defRPr/>
              </a:pPr>
              <a:t>46</a:t>
            </a:fld>
            <a:endParaRPr lang="en-US" altLang="en-US" dirty="0"/>
          </a:p>
        </p:txBody>
      </p:sp>
      <p:pic>
        <p:nvPicPr>
          <p:cNvPr id="26627" name="Picture 3" descr="Pic01"/>
          <p:cNvPicPr>
            <a:picLocks noChangeAspect="1" noChangeArrowheads="1"/>
          </p:cNvPicPr>
          <p:nvPr/>
        </p:nvPicPr>
        <p:blipFill>
          <a:blip r:embed="rId3" cstate="print"/>
          <a:srcRect/>
          <a:stretch>
            <a:fillRect/>
          </a:stretch>
        </p:blipFill>
        <p:spPr bwMode="auto">
          <a:xfrm>
            <a:off x="3505200" y="1974125"/>
            <a:ext cx="5029200" cy="3749675"/>
          </a:xfrm>
          <a:prstGeom prst="rect">
            <a:avLst/>
          </a:prstGeom>
          <a:noFill/>
          <a:ln w="9525">
            <a:noFill/>
            <a:miter lim="800000"/>
            <a:headEnd/>
            <a:tailEnd/>
          </a:ln>
        </p:spPr>
      </p:pic>
      <p:grpSp>
        <p:nvGrpSpPr>
          <p:cNvPr id="2" name="Group 4"/>
          <p:cNvGrpSpPr>
            <a:grpSpLocks/>
          </p:cNvGrpSpPr>
          <p:nvPr/>
        </p:nvGrpSpPr>
        <p:grpSpPr bwMode="auto">
          <a:xfrm>
            <a:off x="1752600" y="1212125"/>
            <a:ext cx="8382000" cy="5184775"/>
            <a:chOff x="144" y="672"/>
            <a:chExt cx="5280" cy="3266"/>
          </a:xfrm>
        </p:grpSpPr>
        <p:sp>
          <p:nvSpPr>
            <p:cNvPr id="26633" name="Line 5"/>
            <p:cNvSpPr>
              <a:spLocks noChangeShapeType="1"/>
            </p:cNvSpPr>
            <p:nvPr/>
          </p:nvSpPr>
          <p:spPr bwMode="auto">
            <a:xfrm flipV="1">
              <a:off x="3696" y="1824"/>
              <a:ext cx="816" cy="96"/>
            </a:xfrm>
            <a:prstGeom prst="line">
              <a:avLst/>
            </a:prstGeom>
            <a:noFill/>
            <a:ln w="9525">
              <a:solidFill>
                <a:schemeClr val="tx1"/>
              </a:solidFill>
              <a:round/>
              <a:headEnd/>
              <a:tailEnd type="triangle" w="med" len="med"/>
            </a:ln>
          </p:spPr>
          <p:txBody>
            <a:bodyPr/>
            <a:lstStyle/>
            <a:p>
              <a:endParaRPr lang="en-US" sz="1400"/>
            </a:p>
          </p:txBody>
        </p:sp>
        <p:grpSp>
          <p:nvGrpSpPr>
            <p:cNvPr id="3" name="Group 6"/>
            <p:cNvGrpSpPr>
              <a:grpSpLocks/>
            </p:cNvGrpSpPr>
            <p:nvPr/>
          </p:nvGrpSpPr>
          <p:grpSpPr bwMode="auto">
            <a:xfrm>
              <a:off x="144" y="672"/>
              <a:ext cx="5280" cy="3266"/>
              <a:chOff x="144" y="672"/>
              <a:chExt cx="5280" cy="3266"/>
            </a:xfrm>
          </p:grpSpPr>
          <p:sp>
            <p:nvSpPr>
              <p:cNvPr id="26635" name="Text Box 7"/>
              <p:cNvSpPr txBox="1">
                <a:spLocks noChangeArrowheads="1"/>
              </p:cNvSpPr>
              <p:nvPr/>
            </p:nvSpPr>
            <p:spPr bwMode="auto">
              <a:xfrm>
                <a:off x="528" y="672"/>
                <a:ext cx="912"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X </a:t>
                </a:r>
              </a:p>
            </p:txBody>
          </p:sp>
          <p:sp>
            <p:nvSpPr>
              <p:cNvPr id="26636" name="Text Box 8"/>
              <p:cNvSpPr txBox="1">
                <a:spLocks noChangeArrowheads="1"/>
              </p:cNvSpPr>
              <p:nvPr/>
            </p:nvSpPr>
            <p:spPr bwMode="auto">
              <a:xfrm>
                <a:off x="4512" y="1680"/>
                <a:ext cx="912"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Y </a:t>
                </a:r>
              </a:p>
            </p:txBody>
          </p:sp>
          <p:sp>
            <p:nvSpPr>
              <p:cNvPr id="26637" name="Text Box 9"/>
              <p:cNvSpPr txBox="1">
                <a:spLocks noChangeArrowheads="1"/>
              </p:cNvSpPr>
              <p:nvPr/>
            </p:nvSpPr>
            <p:spPr bwMode="auto">
              <a:xfrm>
                <a:off x="144" y="1920"/>
                <a:ext cx="912"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Z </a:t>
                </a:r>
              </a:p>
            </p:txBody>
          </p:sp>
          <p:sp>
            <p:nvSpPr>
              <p:cNvPr id="26638" name="Text Box 10"/>
              <p:cNvSpPr txBox="1">
                <a:spLocks noChangeArrowheads="1"/>
              </p:cNvSpPr>
              <p:nvPr/>
            </p:nvSpPr>
            <p:spPr bwMode="auto">
              <a:xfrm>
                <a:off x="3072" y="3744"/>
                <a:ext cx="960"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W </a:t>
                </a:r>
              </a:p>
            </p:txBody>
          </p:sp>
          <p:sp>
            <p:nvSpPr>
              <p:cNvPr id="26639" name="Line 11"/>
              <p:cNvSpPr>
                <a:spLocks noChangeShapeType="1"/>
              </p:cNvSpPr>
              <p:nvPr/>
            </p:nvSpPr>
            <p:spPr bwMode="auto">
              <a:xfrm flipH="1" flipV="1">
                <a:off x="1152" y="912"/>
                <a:ext cx="672" cy="432"/>
              </a:xfrm>
              <a:prstGeom prst="line">
                <a:avLst/>
              </a:prstGeom>
              <a:noFill/>
              <a:ln w="9525">
                <a:solidFill>
                  <a:schemeClr val="tx1"/>
                </a:solidFill>
                <a:round/>
                <a:headEnd/>
                <a:tailEnd type="triangle" w="med" len="med"/>
              </a:ln>
            </p:spPr>
            <p:txBody>
              <a:bodyPr/>
              <a:lstStyle/>
              <a:p>
                <a:endParaRPr lang="en-US" sz="1400"/>
              </a:p>
            </p:txBody>
          </p:sp>
          <p:sp>
            <p:nvSpPr>
              <p:cNvPr id="26640" name="Line 12"/>
              <p:cNvSpPr>
                <a:spLocks noChangeShapeType="1"/>
              </p:cNvSpPr>
              <p:nvPr/>
            </p:nvSpPr>
            <p:spPr bwMode="auto">
              <a:xfrm flipH="1" flipV="1">
                <a:off x="1056" y="2064"/>
                <a:ext cx="1392" cy="528"/>
              </a:xfrm>
              <a:prstGeom prst="line">
                <a:avLst/>
              </a:prstGeom>
              <a:noFill/>
              <a:ln w="9525">
                <a:solidFill>
                  <a:schemeClr val="tx1"/>
                </a:solidFill>
                <a:round/>
                <a:headEnd/>
                <a:tailEnd type="triangle" w="med" len="med"/>
              </a:ln>
            </p:spPr>
            <p:txBody>
              <a:bodyPr/>
              <a:lstStyle/>
              <a:p>
                <a:endParaRPr lang="en-US" sz="1400"/>
              </a:p>
            </p:txBody>
          </p:sp>
          <p:sp>
            <p:nvSpPr>
              <p:cNvPr id="26641" name="Line 13"/>
              <p:cNvSpPr>
                <a:spLocks noChangeShapeType="1"/>
              </p:cNvSpPr>
              <p:nvPr/>
            </p:nvSpPr>
            <p:spPr bwMode="auto">
              <a:xfrm>
                <a:off x="2736" y="3168"/>
                <a:ext cx="624" cy="576"/>
              </a:xfrm>
              <a:prstGeom prst="line">
                <a:avLst/>
              </a:prstGeom>
              <a:noFill/>
              <a:ln w="9525">
                <a:solidFill>
                  <a:schemeClr val="tx1"/>
                </a:solidFill>
                <a:round/>
                <a:headEnd/>
                <a:tailEnd type="triangle" w="med" len="med"/>
              </a:ln>
            </p:spPr>
            <p:txBody>
              <a:bodyPr/>
              <a:lstStyle/>
              <a:p>
                <a:endParaRPr lang="en-US" sz="1400"/>
              </a:p>
            </p:txBody>
          </p:sp>
          <p:sp>
            <p:nvSpPr>
              <p:cNvPr id="26642" name="Text Box 14"/>
              <p:cNvSpPr txBox="1">
                <a:spLocks noChangeArrowheads="1"/>
              </p:cNvSpPr>
              <p:nvPr/>
            </p:nvSpPr>
            <p:spPr bwMode="auto">
              <a:xfrm>
                <a:off x="1488" y="3696"/>
                <a:ext cx="960"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V </a:t>
                </a:r>
              </a:p>
            </p:txBody>
          </p:sp>
          <p:sp>
            <p:nvSpPr>
              <p:cNvPr id="26643" name="Line 15"/>
              <p:cNvSpPr>
                <a:spLocks noChangeShapeType="1"/>
              </p:cNvSpPr>
              <p:nvPr/>
            </p:nvSpPr>
            <p:spPr bwMode="auto">
              <a:xfrm flipH="1">
                <a:off x="2064" y="3168"/>
                <a:ext cx="192" cy="480"/>
              </a:xfrm>
              <a:prstGeom prst="line">
                <a:avLst/>
              </a:prstGeom>
              <a:noFill/>
              <a:ln w="9525">
                <a:solidFill>
                  <a:schemeClr val="tx1"/>
                </a:solidFill>
                <a:round/>
                <a:headEnd/>
                <a:tailEnd type="triangle" w="med" len="med"/>
              </a:ln>
            </p:spPr>
            <p:txBody>
              <a:bodyPr/>
              <a:lstStyle/>
              <a:p>
                <a:endParaRPr lang="en-US" sz="1400"/>
              </a:p>
            </p:txBody>
          </p:sp>
        </p:grpSp>
      </p:grpSp>
      <p:sp>
        <p:nvSpPr>
          <p:cNvPr id="26629" name="Text Box 16"/>
          <p:cNvSpPr txBox="1">
            <a:spLocks noChangeArrowheads="1"/>
          </p:cNvSpPr>
          <p:nvPr/>
        </p:nvSpPr>
        <p:spPr bwMode="auto">
          <a:xfrm>
            <a:off x="4724400" y="1629638"/>
            <a:ext cx="2191626" cy="307777"/>
          </a:xfrm>
          <a:prstGeom prst="rect">
            <a:avLst/>
          </a:prstGeom>
          <a:noFill/>
          <a:ln w="9525">
            <a:noFill/>
            <a:miter lim="800000"/>
            <a:headEnd/>
            <a:tailEnd/>
          </a:ln>
        </p:spPr>
        <p:txBody>
          <a:bodyPr wrap="none">
            <a:spAutoFit/>
          </a:bodyPr>
          <a:lstStyle/>
          <a:p>
            <a:r>
              <a:rPr lang="en-US" sz="1400" b="1"/>
              <a:t>System-on-Chip (SoC)</a:t>
            </a:r>
          </a:p>
        </p:txBody>
      </p:sp>
      <p:sp>
        <p:nvSpPr>
          <p:cNvPr id="26630" name="Rectangle 17"/>
          <p:cNvSpPr>
            <a:spLocks noChangeArrowheads="1"/>
          </p:cNvSpPr>
          <p:nvPr/>
        </p:nvSpPr>
        <p:spPr bwMode="auto">
          <a:xfrm>
            <a:off x="3505200" y="1974124"/>
            <a:ext cx="5029200" cy="3733800"/>
          </a:xfrm>
          <a:prstGeom prst="rect">
            <a:avLst/>
          </a:prstGeom>
          <a:noFill/>
          <a:ln w="31750">
            <a:solidFill>
              <a:schemeClr val="bg2"/>
            </a:solidFill>
            <a:miter lim="800000"/>
            <a:headEnd/>
            <a:tailEnd/>
          </a:ln>
        </p:spPr>
        <p:txBody>
          <a:bodyPr wrap="none" anchor="ctr"/>
          <a:lstStyle/>
          <a:p>
            <a:endParaRPr lang="en-US" sz="1400"/>
          </a:p>
        </p:txBody>
      </p:sp>
      <p:sp>
        <p:nvSpPr>
          <p:cNvPr id="26631" name="Rectangle 18"/>
          <p:cNvSpPr>
            <a:spLocks noChangeArrowheads="1"/>
          </p:cNvSpPr>
          <p:nvPr/>
        </p:nvSpPr>
        <p:spPr bwMode="auto">
          <a:xfrm>
            <a:off x="3505200" y="5403124"/>
            <a:ext cx="533400" cy="304800"/>
          </a:xfrm>
          <a:prstGeom prst="rect">
            <a:avLst/>
          </a:prstGeom>
          <a:noFill/>
          <a:ln w="19050">
            <a:solidFill>
              <a:srgbClr val="FF0000"/>
            </a:solidFill>
            <a:miter lim="800000"/>
            <a:headEnd/>
            <a:tailEnd/>
          </a:ln>
        </p:spPr>
        <p:txBody>
          <a:bodyPr wrap="none" anchor="ctr"/>
          <a:lstStyle/>
          <a:p>
            <a:endParaRPr lang="en-US" sz="1400"/>
          </a:p>
        </p:txBody>
      </p:sp>
      <p:sp>
        <p:nvSpPr>
          <p:cNvPr id="7" name="Content Placeholder 6">
            <a:extLst>
              <a:ext uri="{FF2B5EF4-FFF2-40B4-BE49-F238E27FC236}">
                <a16:creationId xmlns:a16="http://schemas.microsoft.com/office/drawing/2014/main" id="{36BF6369-2E17-07F6-AFDC-BE5302F1373F}"/>
              </a:ext>
            </a:extLst>
          </p:cNvPr>
          <p:cNvSpPr>
            <a:spLocks noGrp="1"/>
          </p:cNvSpPr>
          <p:nvPr>
            <p:ph idx="1"/>
          </p:nvPr>
        </p:nvSpPr>
        <p:spPr/>
        <p:txBody>
          <a:bodyPr/>
          <a:lstStyle/>
          <a:p>
            <a:pPr marL="0" indent="0">
              <a:buNone/>
            </a:pPr>
            <a:r>
              <a:rPr lang="en-US" dirty="0"/>
              <a:t> </a:t>
            </a:r>
          </a:p>
        </p:txBody>
      </p:sp>
    </p:spTree>
    <p:extLst>
      <p:ext uri="{BB962C8B-B14F-4D97-AF65-F5344CB8AC3E}">
        <p14:creationId xmlns:p14="http://schemas.microsoft.com/office/powerpoint/2010/main" val="1936485496"/>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71763" y="342253"/>
            <a:ext cx="11296073" cy="521188"/>
          </a:xfrm>
        </p:spPr>
        <p:txBody>
          <a:bodyPr>
            <a:normAutofit fontScale="90000"/>
          </a:bodyPr>
          <a:lstStyle/>
          <a:p>
            <a:r>
              <a:rPr lang="en-US" sz="3600" b="1" dirty="0"/>
              <a:t>Issues with Third-Party IP Design</a:t>
            </a:r>
          </a:p>
        </p:txBody>
      </p:sp>
      <p:sp>
        <p:nvSpPr>
          <p:cNvPr id="5" name="Content Placeholder 4">
            <a:extLst>
              <a:ext uri="{FF2B5EF4-FFF2-40B4-BE49-F238E27FC236}">
                <a16:creationId xmlns:a16="http://schemas.microsoft.com/office/drawing/2014/main" id="{E8856ED4-FDCB-1AAD-70C0-CC14B251C6D0}"/>
              </a:ext>
            </a:extLst>
          </p:cNvPr>
          <p:cNvSpPr>
            <a:spLocks noGrp="1"/>
          </p:cNvSpPr>
          <p:nvPr>
            <p:ph idx="1"/>
          </p:nvPr>
        </p:nvSpPr>
        <p:spPr>
          <a:xfrm>
            <a:off x="443349" y="1546310"/>
            <a:ext cx="11296073" cy="4650417"/>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08B0148F-9723-5043-6997-4F866A43B4B4}"/>
              </a:ext>
            </a:extLst>
          </p:cNvPr>
          <p:cNvSpPr>
            <a:spLocks noGrp="1"/>
          </p:cNvSpPr>
          <p:nvPr>
            <p:ph type="sldNum" sz="quarter" idx="12"/>
          </p:nvPr>
        </p:nvSpPr>
        <p:spPr>
          <a:xfrm>
            <a:off x="10455567" y="6322131"/>
            <a:ext cx="1283855" cy="365760"/>
          </a:xfrm>
        </p:spPr>
        <p:txBody>
          <a:bodyPr/>
          <a:lstStyle/>
          <a:p>
            <a:pPr>
              <a:defRPr/>
            </a:pPr>
            <a:fld id="{1BBE6601-1B3A-4CDC-80FD-EC28332B4FAB}" type="slidenum">
              <a:rPr lang="en-US" altLang="en-US" smtClean="0"/>
              <a:pPr>
                <a:defRPr/>
              </a:pPr>
              <a:t>47</a:t>
            </a:fld>
            <a:endParaRPr lang="en-US" altLang="en-US" dirty="0"/>
          </a:p>
        </p:txBody>
      </p:sp>
      <p:pic>
        <p:nvPicPr>
          <p:cNvPr id="26627" name="Picture 3" descr="Pic01"/>
          <p:cNvPicPr>
            <a:picLocks noChangeAspect="1" noChangeArrowheads="1"/>
          </p:cNvPicPr>
          <p:nvPr/>
        </p:nvPicPr>
        <p:blipFill>
          <a:blip r:embed="rId3" cstate="print"/>
          <a:srcRect/>
          <a:stretch>
            <a:fillRect/>
          </a:stretch>
        </p:blipFill>
        <p:spPr bwMode="auto">
          <a:xfrm>
            <a:off x="3505200" y="1963492"/>
            <a:ext cx="5029200" cy="3749675"/>
          </a:xfrm>
          <a:prstGeom prst="rect">
            <a:avLst/>
          </a:prstGeom>
          <a:noFill/>
          <a:ln w="9525">
            <a:noFill/>
            <a:miter lim="800000"/>
            <a:headEnd/>
            <a:tailEnd/>
          </a:ln>
        </p:spPr>
      </p:pic>
      <p:grpSp>
        <p:nvGrpSpPr>
          <p:cNvPr id="2" name="Group 4"/>
          <p:cNvGrpSpPr>
            <a:grpSpLocks/>
          </p:cNvGrpSpPr>
          <p:nvPr/>
        </p:nvGrpSpPr>
        <p:grpSpPr bwMode="auto">
          <a:xfrm>
            <a:off x="1752600" y="1201492"/>
            <a:ext cx="8382000" cy="5184775"/>
            <a:chOff x="144" y="672"/>
            <a:chExt cx="5280" cy="3266"/>
          </a:xfrm>
        </p:grpSpPr>
        <p:sp>
          <p:nvSpPr>
            <p:cNvPr id="26633" name="Line 5"/>
            <p:cNvSpPr>
              <a:spLocks noChangeShapeType="1"/>
            </p:cNvSpPr>
            <p:nvPr/>
          </p:nvSpPr>
          <p:spPr bwMode="auto">
            <a:xfrm flipV="1">
              <a:off x="3696" y="1824"/>
              <a:ext cx="816" cy="96"/>
            </a:xfrm>
            <a:prstGeom prst="line">
              <a:avLst/>
            </a:prstGeom>
            <a:noFill/>
            <a:ln w="9525">
              <a:solidFill>
                <a:schemeClr val="tx1"/>
              </a:solidFill>
              <a:round/>
              <a:headEnd/>
              <a:tailEnd type="triangle" w="med" len="med"/>
            </a:ln>
          </p:spPr>
          <p:txBody>
            <a:bodyPr/>
            <a:lstStyle/>
            <a:p>
              <a:endParaRPr lang="en-US" sz="1400"/>
            </a:p>
          </p:txBody>
        </p:sp>
        <p:grpSp>
          <p:nvGrpSpPr>
            <p:cNvPr id="3" name="Group 6"/>
            <p:cNvGrpSpPr>
              <a:grpSpLocks/>
            </p:cNvGrpSpPr>
            <p:nvPr/>
          </p:nvGrpSpPr>
          <p:grpSpPr bwMode="auto">
            <a:xfrm>
              <a:off x="144" y="672"/>
              <a:ext cx="5280" cy="3266"/>
              <a:chOff x="144" y="672"/>
              <a:chExt cx="5280" cy="3266"/>
            </a:xfrm>
          </p:grpSpPr>
          <p:sp>
            <p:nvSpPr>
              <p:cNvPr id="26635" name="Text Box 7"/>
              <p:cNvSpPr txBox="1">
                <a:spLocks noChangeArrowheads="1"/>
              </p:cNvSpPr>
              <p:nvPr/>
            </p:nvSpPr>
            <p:spPr bwMode="auto">
              <a:xfrm>
                <a:off x="528" y="672"/>
                <a:ext cx="912" cy="194"/>
              </a:xfrm>
              <a:prstGeom prst="rect">
                <a:avLst/>
              </a:prstGeom>
              <a:solidFill>
                <a:srgbClr val="00FFCC"/>
              </a:solidFill>
              <a:ln w="9525">
                <a:noFill/>
                <a:miter lim="800000"/>
                <a:headEnd/>
                <a:tailEnd/>
              </a:ln>
            </p:spPr>
            <p:txBody>
              <a:bodyPr>
                <a:spAutoFit/>
              </a:bodyPr>
              <a:lstStyle/>
              <a:p>
                <a:pPr>
                  <a:spcBef>
                    <a:spcPct val="50000"/>
                  </a:spcBef>
                </a:pPr>
                <a:r>
                  <a:rPr lang="en-US" sz="1400" b="1" dirty="0"/>
                  <a:t>Company X </a:t>
                </a:r>
              </a:p>
            </p:txBody>
          </p:sp>
          <p:sp>
            <p:nvSpPr>
              <p:cNvPr id="26636" name="Text Box 8"/>
              <p:cNvSpPr txBox="1">
                <a:spLocks noChangeArrowheads="1"/>
              </p:cNvSpPr>
              <p:nvPr/>
            </p:nvSpPr>
            <p:spPr bwMode="auto">
              <a:xfrm>
                <a:off x="4512" y="1680"/>
                <a:ext cx="912"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Y </a:t>
                </a:r>
              </a:p>
            </p:txBody>
          </p:sp>
          <p:sp>
            <p:nvSpPr>
              <p:cNvPr id="26637" name="Text Box 9"/>
              <p:cNvSpPr txBox="1">
                <a:spLocks noChangeArrowheads="1"/>
              </p:cNvSpPr>
              <p:nvPr/>
            </p:nvSpPr>
            <p:spPr bwMode="auto">
              <a:xfrm>
                <a:off x="144" y="1920"/>
                <a:ext cx="912"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Z </a:t>
                </a:r>
              </a:p>
            </p:txBody>
          </p:sp>
          <p:sp>
            <p:nvSpPr>
              <p:cNvPr id="26638" name="Text Box 10"/>
              <p:cNvSpPr txBox="1">
                <a:spLocks noChangeArrowheads="1"/>
              </p:cNvSpPr>
              <p:nvPr/>
            </p:nvSpPr>
            <p:spPr bwMode="auto">
              <a:xfrm>
                <a:off x="3072" y="3744"/>
                <a:ext cx="960"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W </a:t>
                </a:r>
              </a:p>
            </p:txBody>
          </p:sp>
          <p:sp>
            <p:nvSpPr>
              <p:cNvPr id="26639" name="Line 11"/>
              <p:cNvSpPr>
                <a:spLocks noChangeShapeType="1"/>
              </p:cNvSpPr>
              <p:nvPr/>
            </p:nvSpPr>
            <p:spPr bwMode="auto">
              <a:xfrm flipH="1" flipV="1">
                <a:off x="1152" y="912"/>
                <a:ext cx="672" cy="432"/>
              </a:xfrm>
              <a:prstGeom prst="line">
                <a:avLst/>
              </a:prstGeom>
              <a:noFill/>
              <a:ln w="9525">
                <a:solidFill>
                  <a:schemeClr val="tx1"/>
                </a:solidFill>
                <a:round/>
                <a:headEnd/>
                <a:tailEnd type="triangle" w="med" len="med"/>
              </a:ln>
            </p:spPr>
            <p:txBody>
              <a:bodyPr/>
              <a:lstStyle/>
              <a:p>
                <a:endParaRPr lang="en-US" sz="1400"/>
              </a:p>
            </p:txBody>
          </p:sp>
          <p:sp>
            <p:nvSpPr>
              <p:cNvPr id="26640" name="Line 12"/>
              <p:cNvSpPr>
                <a:spLocks noChangeShapeType="1"/>
              </p:cNvSpPr>
              <p:nvPr/>
            </p:nvSpPr>
            <p:spPr bwMode="auto">
              <a:xfrm flipH="1" flipV="1">
                <a:off x="1056" y="2064"/>
                <a:ext cx="1392" cy="528"/>
              </a:xfrm>
              <a:prstGeom prst="line">
                <a:avLst/>
              </a:prstGeom>
              <a:noFill/>
              <a:ln w="9525">
                <a:solidFill>
                  <a:schemeClr val="tx1"/>
                </a:solidFill>
                <a:round/>
                <a:headEnd/>
                <a:tailEnd type="triangle" w="med" len="med"/>
              </a:ln>
            </p:spPr>
            <p:txBody>
              <a:bodyPr/>
              <a:lstStyle/>
              <a:p>
                <a:endParaRPr lang="en-US" sz="1400"/>
              </a:p>
            </p:txBody>
          </p:sp>
          <p:sp>
            <p:nvSpPr>
              <p:cNvPr id="26641" name="Line 13"/>
              <p:cNvSpPr>
                <a:spLocks noChangeShapeType="1"/>
              </p:cNvSpPr>
              <p:nvPr/>
            </p:nvSpPr>
            <p:spPr bwMode="auto">
              <a:xfrm>
                <a:off x="2736" y="3168"/>
                <a:ext cx="624" cy="576"/>
              </a:xfrm>
              <a:prstGeom prst="line">
                <a:avLst/>
              </a:prstGeom>
              <a:noFill/>
              <a:ln w="9525">
                <a:solidFill>
                  <a:schemeClr val="tx1"/>
                </a:solidFill>
                <a:round/>
                <a:headEnd/>
                <a:tailEnd type="triangle" w="med" len="med"/>
              </a:ln>
            </p:spPr>
            <p:txBody>
              <a:bodyPr/>
              <a:lstStyle/>
              <a:p>
                <a:endParaRPr lang="en-US" sz="1400"/>
              </a:p>
            </p:txBody>
          </p:sp>
          <p:sp>
            <p:nvSpPr>
              <p:cNvPr id="26642" name="Text Box 14"/>
              <p:cNvSpPr txBox="1">
                <a:spLocks noChangeArrowheads="1"/>
              </p:cNvSpPr>
              <p:nvPr/>
            </p:nvSpPr>
            <p:spPr bwMode="auto">
              <a:xfrm>
                <a:off x="1488" y="3696"/>
                <a:ext cx="960" cy="194"/>
              </a:xfrm>
              <a:prstGeom prst="rect">
                <a:avLst/>
              </a:prstGeom>
              <a:solidFill>
                <a:srgbClr val="00FFCC"/>
              </a:solidFill>
              <a:ln w="9525">
                <a:noFill/>
                <a:miter lim="800000"/>
                <a:headEnd/>
                <a:tailEnd/>
              </a:ln>
            </p:spPr>
            <p:txBody>
              <a:bodyPr>
                <a:spAutoFit/>
              </a:bodyPr>
              <a:lstStyle/>
              <a:p>
                <a:pPr>
                  <a:spcBef>
                    <a:spcPct val="50000"/>
                  </a:spcBef>
                </a:pPr>
                <a:r>
                  <a:rPr lang="en-US" sz="1400" b="1"/>
                  <a:t>Company V </a:t>
                </a:r>
              </a:p>
            </p:txBody>
          </p:sp>
          <p:sp>
            <p:nvSpPr>
              <p:cNvPr id="26643" name="Line 15"/>
              <p:cNvSpPr>
                <a:spLocks noChangeShapeType="1"/>
              </p:cNvSpPr>
              <p:nvPr/>
            </p:nvSpPr>
            <p:spPr bwMode="auto">
              <a:xfrm flipH="1">
                <a:off x="2064" y="3168"/>
                <a:ext cx="192" cy="480"/>
              </a:xfrm>
              <a:prstGeom prst="line">
                <a:avLst/>
              </a:prstGeom>
              <a:noFill/>
              <a:ln w="9525">
                <a:solidFill>
                  <a:schemeClr val="tx1"/>
                </a:solidFill>
                <a:round/>
                <a:headEnd/>
                <a:tailEnd type="triangle" w="med" len="med"/>
              </a:ln>
            </p:spPr>
            <p:txBody>
              <a:bodyPr/>
              <a:lstStyle/>
              <a:p>
                <a:endParaRPr lang="en-US" sz="1400"/>
              </a:p>
            </p:txBody>
          </p:sp>
        </p:grpSp>
      </p:grpSp>
      <p:sp>
        <p:nvSpPr>
          <p:cNvPr id="26629" name="Text Box 16"/>
          <p:cNvSpPr txBox="1">
            <a:spLocks noChangeArrowheads="1"/>
          </p:cNvSpPr>
          <p:nvPr/>
        </p:nvSpPr>
        <p:spPr bwMode="auto">
          <a:xfrm>
            <a:off x="4724400" y="1619005"/>
            <a:ext cx="2191626" cy="307777"/>
          </a:xfrm>
          <a:prstGeom prst="rect">
            <a:avLst/>
          </a:prstGeom>
          <a:noFill/>
          <a:ln w="9525">
            <a:noFill/>
            <a:miter lim="800000"/>
            <a:headEnd/>
            <a:tailEnd/>
          </a:ln>
        </p:spPr>
        <p:txBody>
          <a:bodyPr wrap="none">
            <a:spAutoFit/>
          </a:bodyPr>
          <a:lstStyle/>
          <a:p>
            <a:r>
              <a:rPr lang="en-US" sz="1400" b="1"/>
              <a:t>System-on-Chip (SoC)</a:t>
            </a:r>
          </a:p>
        </p:txBody>
      </p:sp>
      <p:sp>
        <p:nvSpPr>
          <p:cNvPr id="26630" name="Rectangle 17"/>
          <p:cNvSpPr>
            <a:spLocks noChangeArrowheads="1"/>
          </p:cNvSpPr>
          <p:nvPr/>
        </p:nvSpPr>
        <p:spPr bwMode="auto">
          <a:xfrm>
            <a:off x="3505200" y="1963491"/>
            <a:ext cx="5029200" cy="3733800"/>
          </a:xfrm>
          <a:prstGeom prst="rect">
            <a:avLst/>
          </a:prstGeom>
          <a:noFill/>
          <a:ln w="31750">
            <a:solidFill>
              <a:schemeClr val="bg2"/>
            </a:solidFill>
            <a:miter lim="800000"/>
            <a:headEnd/>
            <a:tailEnd/>
          </a:ln>
        </p:spPr>
        <p:txBody>
          <a:bodyPr wrap="none" anchor="ctr"/>
          <a:lstStyle/>
          <a:p>
            <a:endParaRPr lang="en-US" sz="1400"/>
          </a:p>
        </p:txBody>
      </p:sp>
      <p:sp>
        <p:nvSpPr>
          <p:cNvPr id="26631" name="Rectangle 18"/>
          <p:cNvSpPr>
            <a:spLocks noChangeArrowheads="1"/>
          </p:cNvSpPr>
          <p:nvPr/>
        </p:nvSpPr>
        <p:spPr bwMode="auto">
          <a:xfrm>
            <a:off x="3505200" y="5392491"/>
            <a:ext cx="533400" cy="304800"/>
          </a:xfrm>
          <a:prstGeom prst="rect">
            <a:avLst/>
          </a:prstGeom>
          <a:noFill/>
          <a:ln w="19050">
            <a:solidFill>
              <a:srgbClr val="FF0000"/>
            </a:solidFill>
            <a:miter lim="800000"/>
            <a:headEnd/>
            <a:tailEnd/>
          </a:ln>
        </p:spPr>
        <p:txBody>
          <a:bodyPr wrap="none" anchor="ctr"/>
          <a:lstStyle/>
          <a:p>
            <a:endParaRPr lang="en-US" sz="1400"/>
          </a:p>
        </p:txBody>
      </p:sp>
      <p:sp>
        <p:nvSpPr>
          <p:cNvPr id="120851" name="Text Box 19"/>
          <p:cNvSpPr txBox="1">
            <a:spLocks noChangeArrowheads="1"/>
          </p:cNvSpPr>
          <p:nvPr/>
        </p:nvSpPr>
        <p:spPr bwMode="auto">
          <a:xfrm>
            <a:off x="3352800" y="2725492"/>
            <a:ext cx="5257800" cy="1015663"/>
          </a:xfrm>
          <a:prstGeom prst="rect">
            <a:avLst/>
          </a:prstGeom>
          <a:solidFill>
            <a:srgbClr val="FF9900"/>
          </a:solidFill>
          <a:ln w="9525">
            <a:noFill/>
            <a:miter lim="800000"/>
            <a:headEnd/>
            <a:tailEnd/>
          </a:ln>
          <a:effectLst>
            <a:outerShdw dist="107763" dir="18900000" algn="ctr" rotWithShape="0">
              <a:schemeClr val="bg2">
                <a:alpha val="50000"/>
              </a:schemeClr>
            </a:outerShdw>
          </a:effectLst>
        </p:spPr>
        <p:txBody>
          <a:bodyPr>
            <a:spAutoFit/>
          </a:bodyPr>
          <a:lstStyle/>
          <a:p>
            <a:pPr algn="ctr">
              <a:spcBef>
                <a:spcPct val="50000"/>
              </a:spcBef>
              <a:tabLst>
                <a:tab pos="228600" algn="l"/>
              </a:tabLst>
              <a:defRPr/>
            </a:pPr>
            <a:r>
              <a:rPr lang="en-US" sz="2000" b="1" dirty="0"/>
              <a:t>These companies are located across the world There is no control on the design process</a:t>
            </a:r>
          </a:p>
        </p:txBody>
      </p:sp>
    </p:spTree>
    <p:extLst>
      <p:ext uri="{BB962C8B-B14F-4D97-AF65-F5344CB8AC3E}">
        <p14:creationId xmlns:p14="http://schemas.microsoft.com/office/powerpoint/2010/main" val="4056864173"/>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7620000" y="2170464"/>
            <a:ext cx="1676400" cy="3886200"/>
          </a:xfrm>
          <a:prstGeom prst="roundRect">
            <a:avLst>
              <a:gd name="adj" fmla="val 16667"/>
            </a:avLst>
          </a:prstGeom>
          <a:solidFill>
            <a:schemeClr val="folHlink"/>
          </a:solidFill>
          <a:ln w="9525">
            <a:noFill/>
            <a:round/>
            <a:headEnd/>
            <a:tailEnd/>
          </a:ln>
        </p:spPr>
        <p:txBody>
          <a:bodyPr wrap="none" anchor="ctr"/>
          <a:lstStyle/>
          <a:p>
            <a:endParaRPr lang="en-US"/>
          </a:p>
        </p:txBody>
      </p:sp>
      <p:sp>
        <p:nvSpPr>
          <p:cNvPr id="27651" name="AutoShape 3"/>
          <p:cNvSpPr>
            <a:spLocks noChangeArrowheads="1"/>
          </p:cNvSpPr>
          <p:nvPr/>
        </p:nvSpPr>
        <p:spPr bwMode="auto">
          <a:xfrm>
            <a:off x="3200400" y="1256064"/>
            <a:ext cx="6096000" cy="1295400"/>
          </a:xfrm>
          <a:prstGeom prst="roundRect">
            <a:avLst>
              <a:gd name="adj" fmla="val 16667"/>
            </a:avLst>
          </a:prstGeom>
          <a:solidFill>
            <a:schemeClr val="folHlink"/>
          </a:solidFill>
          <a:ln w="9525">
            <a:noFill/>
            <a:round/>
            <a:headEnd/>
            <a:tailEnd/>
          </a:ln>
        </p:spPr>
        <p:txBody>
          <a:bodyPr wrap="none" anchor="ctr"/>
          <a:lstStyle/>
          <a:p>
            <a:endParaRPr lang="en-US"/>
          </a:p>
        </p:txBody>
      </p:sp>
      <p:sp>
        <p:nvSpPr>
          <p:cNvPr id="27690" name="Rectangle 42"/>
          <p:cNvSpPr>
            <a:spLocks noGrp="1" noChangeArrowheads="1"/>
          </p:cNvSpPr>
          <p:nvPr>
            <p:ph type="title"/>
          </p:nvPr>
        </p:nvSpPr>
        <p:spPr>
          <a:xfrm>
            <a:off x="371763" y="391538"/>
            <a:ext cx="11296073" cy="521188"/>
          </a:xfrm>
          <a:noFill/>
        </p:spPr>
        <p:txBody>
          <a:bodyPr>
            <a:normAutofit fontScale="90000"/>
          </a:bodyPr>
          <a:lstStyle/>
          <a:p>
            <a:r>
              <a:rPr lang="en-US" sz="3600" b="1" dirty="0"/>
              <a:t>Design Process – New Way</a:t>
            </a:r>
          </a:p>
        </p:txBody>
      </p:sp>
      <p:pic>
        <p:nvPicPr>
          <p:cNvPr id="27652" name="Picture 4"/>
          <p:cNvPicPr>
            <a:picLocks noGrp="1" noChangeAspect="1" noChangeArrowheads="1"/>
          </p:cNvPicPr>
          <p:nvPr>
            <p:ph idx="1"/>
          </p:nvPr>
        </p:nvPicPr>
        <p:blipFill>
          <a:blip r:embed="rId2" cstate="print"/>
          <a:stretch>
            <a:fillRect/>
          </a:stretch>
        </p:blipFill>
        <p:spPr>
          <a:xfrm>
            <a:off x="4948097" y="5978272"/>
            <a:ext cx="1109803" cy="835469"/>
          </a:xfrm>
          <a:noFill/>
        </p:spPr>
      </p:pic>
      <p:sp>
        <p:nvSpPr>
          <p:cNvPr id="2" name="Slide Number Placeholder 1">
            <a:extLst>
              <a:ext uri="{FF2B5EF4-FFF2-40B4-BE49-F238E27FC236}">
                <a16:creationId xmlns:a16="http://schemas.microsoft.com/office/drawing/2014/main" id="{ACE5388D-E7C4-1967-58EA-8AE5BAD3E6CE}"/>
              </a:ext>
            </a:extLst>
          </p:cNvPr>
          <p:cNvSpPr>
            <a:spLocks noGrp="1"/>
          </p:cNvSpPr>
          <p:nvPr>
            <p:ph type="sldNum" sz="quarter" idx="12"/>
          </p:nvPr>
        </p:nvSpPr>
        <p:spPr>
          <a:xfrm>
            <a:off x="10455567" y="6300504"/>
            <a:ext cx="1283855" cy="365760"/>
          </a:xfrm>
        </p:spPr>
        <p:txBody>
          <a:bodyPr/>
          <a:lstStyle/>
          <a:p>
            <a:pPr>
              <a:defRPr/>
            </a:pPr>
            <a:fld id="{36476352-B9F7-4CAD-AA4C-26CCE8019178}" type="slidenum">
              <a:rPr lang="en-US" altLang="en-US" smtClean="0"/>
              <a:pPr>
                <a:defRPr/>
              </a:pPr>
              <a:t>48</a:t>
            </a:fld>
            <a:endParaRPr lang="en-US" altLang="en-US"/>
          </a:p>
        </p:txBody>
      </p:sp>
      <p:sp>
        <p:nvSpPr>
          <p:cNvPr id="27653" name="Rectangle 5"/>
          <p:cNvSpPr>
            <a:spLocks noChangeArrowheads="1"/>
          </p:cNvSpPr>
          <p:nvPr/>
        </p:nvSpPr>
        <p:spPr bwMode="auto">
          <a:xfrm>
            <a:off x="4800600" y="2641952"/>
            <a:ext cx="1447800" cy="762000"/>
          </a:xfrm>
          <a:prstGeom prst="rect">
            <a:avLst/>
          </a:prstGeom>
          <a:solidFill>
            <a:schemeClr val="accent1"/>
          </a:solidFill>
          <a:ln w="25400">
            <a:solidFill>
              <a:schemeClr val="tx1"/>
            </a:solidFill>
            <a:miter lim="800000"/>
            <a:headEnd/>
            <a:tailEnd/>
          </a:ln>
        </p:spPr>
        <p:txBody>
          <a:bodyPr wrap="none" anchor="ctr"/>
          <a:lstStyle/>
          <a:p>
            <a:endParaRPr lang="en-US"/>
          </a:p>
        </p:txBody>
      </p:sp>
      <p:sp>
        <p:nvSpPr>
          <p:cNvPr id="27654" name="Text Box 6"/>
          <p:cNvSpPr txBox="1">
            <a:spLocks noChangeArrowheads="1"/>
          </p:cNvSpPr>
          <p:nvPr/>
        </p:nvSpPr>
        <p:spPr bwMode="auto">
          <a:xfrm>
            <a:off x="4752851" y="2727678"/>
            <a:ext cx="1470274" cy="584775"/>
          </a:xfrm>
          <a:prstGeom prst="rect">
            <a:avLst/>
          </a:prstGeom>
          <a:noFill/>
          <a:ln w="25400">
            <a:noFill/>
            <a:miter lim="800000"/>
            <a:headEnd/>
            <a:tailEnd/>
          </a:ln>
        </p:spPr>
        <p:txBody>
          <a:bodyPr wrap="none">
            <a:spAutoFit/>
          </a:bodyPr>
          <a:lstStyle/>
          <a:p>
            <a:pPr algn="ctr"/>
            <a:r>
              <a:rPr lang="en-US" sz="1600" b="1"/>
              <a:t>RTL -&gt; GL</a:t>
            </a:r>
          </a:p>
          <a:p>
            <a:pPr algn="ctr"/>
            <a:r>
              <a:rPr lang="en-US" sz="1600" b="1"/>
              <a:t>Synth + DFT</a:t>
            </a:r>
          </a:p>
        </p:txBody>
      </p:sp>
      <p:sp>
        <p:nvSpPr>
          <p:cNvPr id="27655" name="AutoShape 7"/>
          <p:cNvSpPr>
            <a:spLocks noChangeArrowheads="1"/>
          </p:cNvSpPr>
          <p:nvPr/>
        </p:nvSpPr>
        <p:spPr bwMode="auto">
          <a:xfrm>
            <a:off x="4883150" y="1651352"/>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7656" name="Line 8"/>
          <p:cNvSpPr>
            <a:spLocks noChangeShapeType="1"/>
          </p:cNvSpPr>
          <p:nvPr/>
        </p:nvSpPr>
        <p:spPr bwMode="auto">
          <a:xfrm>
            <a:off x="5486400" y="2399064"/>
            <a:ext cx="0" cy="228600"/>
          </a:xfrm>
          <a:prstGeom prst="line">
            <a:avLst/>
          </a:prstGeom>
          <a:noFill/>
          <a:ln w="25400">
            <a:solidFill>
              <a:schemeClr val="tx1"/>
            </a:solidFill>
            <a:round/>
            <a:headEnd/>
            <a:tailEnd type="triangle" w="med" len="med"/>
          </a:ln>
        </p:spPr>
        <p:txBody>
          <a:bodyPr/>
          <a:lstStyle/>
          <a:p>
            <a:endParaRPr lang="en-US"/>
          </a:p>
        </p:txBody>
      </p:sp>
      <p:sp>
        <p:nvSpPr>
          <p:cNvPr id="27657" name="Text Box 9"/>
          <p:cNvSpPr txBox="1">
            <a:spLocks noChangeArrowheads="1"/>
          </p:cNvSpPr>
          <p:nvPr/>
        </p:nvSpPr>
        <p:spPr bwMode="auto">
          <a:xfrm>
            <a:off x="5251450" y="1889477"/>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7658" name="AutoShape 10"/>
          <p:cNvSpPr>
            <a:spLocks noChangeArrowheads="1"/>
          </p:cNvSpPr>
          <p:nvPr/>
        </p:nvSpPr>
        <p:spPr bwMode="auto">
          <a:xfrm>
            <a:off x="4883150" y="3556352"/>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7659" name="Line 11"/>
          <p:cNvSpPr>
            <a:spLocks noChangeShapeType="1"/>
          </p:cNvSpPr>
          <p:nvPr/>
        </p:nvSpPr>
        <p:spPr bwMode="auto">
          <a:xfrm>
            <a:off x="5486400" y="4165952"/>
            <a:ext cx="0" cy="152400"/>
          </a:xfrm>
          <a:prstGeom prst="line">
            <a:avLst/>
          </a:prstGeom>
          <a:noFill/>
          <a:ln w="25400">
            <a:solidFill>
              <a:schemeClr val="tx1"/>
            </a:solidFill>
            <a:round/>
            <a:headEnd/>
            <a:tailEnd type="triangle" w="med" len="med"/>
          </a:ln>
        </p:spPr>
        <p:txBody>
          <a:bodyPr/>
          <a:lstStyle/>
          <a:p>
            <a:endParaRPr lang="en-US"/>
          </a:p>
        </p:txBody>
      </p:sp>
      <p:sp>
        <p:nvSpPr>
          <p:cNvPr id="27660" name="Text Box 12"/>
          <p:cNvSpPr txBox="1">
            <a:spLocks noChangeArrowheads="1"/>
          </p:cNvSpPr>
          <p:nvPr/>
        </p:nvSpPr>
        <p:spPr bwMode="auto">
          <a:xfrm>
            <a:off x="5302251" y="3794477"/>
            <a:ext cx="466725" cy="336550"/>
          </a:xfrm>
          <a:prstGeom prst="rect">
            <a:avLst/>
          </a:prstGeom>
          <a:noFill/>
          <a:ln w="25400">
            <a:noFill/>
            <a:miter lim="800000"/>
            <a:headEnd/>
            <a:tailEnd/>
          </a:ln>
        </p:spPr>
        <p:txBody>
          <a:bodyPr wrap="none">
            <a:spAutoFit/>
          </a:bodyPr>
          <a:lstStyle/>
          <a:p>
            <a:pPr algn="ctr"/>
            <a:r>
              <a:rPr lang="en-US" sz="1600" b="1"/>
              <a:t>GL</a:t>
            </a:r>
          </a:p>
        </p:txBody>
      </p:sp>
      <p:sp>
        <p:nvSpPr>
          <p:cNvPr id="27661" name="Line 13"/>
          <p:cNvSpPr>
            <a:spLocks noChangeShapeType="1"/>
          </p:cNvSpPr>
          <p:nvPr/>
        </p:nvSpPr>
        <p:spPr bwMode="auto">
          <a:xfrm>
            <a:off x="5486400" y="3403952"/>
            <a:ext cx="0" cy="290512"/>
          </a:xfrm>
          <a:prstGeom prst="line">
            <a:avLst/>
          </a:prstGeom>
          <a:noFill/>
          <a:ln w="25400">
            <a:solidFill>
              <a:schemeClr val="tx1"/>
            </a:solidFill>
            <a:round/>
            <a:headEnd/>
            <a:tailEnd type="triangle" w="med" len="med"/>
          </a:ln>
        </p:spPr>
        <p:txBody>
          <a:bodyPr/>
          <a:lstStyle/>
          <a:p>
            <a:endParaRPr lang="en-US"/>
          </a:p>
        </p:txBody>
      </p:sp>
      <p:sp>
        <p:nvSpPr>
          <p:cNvPr id="27662" name="Rectangle 14"/>
          <p:cNvSpPr>
            <a:spLocks noChangeArrowheads="1"/>
          </p:cNvSpPr>
          <p:nvPr/>
        </p:nvSpPr>
        <p:spPr bwMode="auto">
          <a:xfrm>
            <a:off x="4883150" y="4318352"/>
            <a:ext cx="1295400" cy="762000"/>
          </a:xfrm>
          <a:prstGeom prst="rect">
            <a:avLst/>
          </a:prstGeom>
          <a:solidFill>
            <a:schemeClr val="accent1"/>
          </a:solidFill>
          <a:ln w="25400">
            <a:solidFill>
              <a:schemeClr val="tx1"/>
            </a:solidFill>
            <a:miter lim="800000"/>
            <a:headEnd/>
            <a:tailEnd/>
          </a:ln>
        </p:spPr>
        <p:txBody>
          <a:bodyPr wrap="none" anchor="ctr"/>
          <a:lstStyle/>
          <a:p>
            <a:endParaRPr lang="en-US"/>
          </a:p>
        </p:txBody>
      </p:sp>
      <p:sp>
        <p:nvSpPr>
          <p:cNvPr id="27663" name="Text Box 15"/>
          <p:cNvSpPr txBox="1">
            <a:spLocks noChangeArrowheads="1"/>
          </p:cNvSpPr>
          <p:nvPr/>
        </p:nvSpPr>
        <p:spPr bwMode="auto">
          <a:xfrm>
            <a:off x="5019698" y="4418365"/>
            <a:ext cx="947695" cy="584775"/>
          </a:xfrm>
          <a:prstGeom prst="rect">
            <a:avLst/>
          </a:prstGeom>
          <a:noFill/>
          <a:ln w="25400">
            <a:noFill/>
            <a:miter lim="800000"/>
            <a:headEnd/>
            <a:tailEnd/>
          </a:ln>
        </p:spPr>
        <p:txBody>
          <a:bodyPr wrap="none">
            <a:spAutoFit/>
          </a:bodyPr>
          <a:lstStyle/>
          <a:p>
            <a:pPr algn="ctr"/>
            <a:r>
              <a:rPr lang="en-US" sz="1600" b="1"/>
              <a:t>Layout </a:t>
            </a:r>
          </a:p>
          <a:p>
            <a:pPr algn="ctr"/>
            <a:r>
              <a:rPr lang="en-US" sz="1600" b="1"/>
              <a:t>+ STA</a:t>
            </a:r>
          </a:p>
        </p:txBody>
      </p:sp>
      <p:sp>
        <p:nvSpPr>
          <p:cNvPr id="27664" name="AutoShape 16"/>
          <p:cNvSpPr>
            <a:spLocks noChangeArrowheads="1"/>
          </p:cNvSpPr>
          <p:nvPr/>
        </p:nvSpPr>
        <p:spPr bwMode="auto">
          <a:xfrm>
            <a:off x="4883150" y="5232752"/>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7665" name="Line 17"/>
          <p:cNvSpPr>
            <a:spLocks noChangeShapeType="1"/>
          </p:cNvSpPr>
          <p:nvPr/>
        </p:nvSpPr>
        <p:spPr bwMode="auto">
          <a:xfrm>
            <a:off x="5486400" y="5842352"/>
            <a:ext cx="0" cy="152400"/>
          </a:xfrm>
          <a:prstGeom prst="line">
            <a:avLst/>
          </a:prstGeom>
          <a:noFill/>
          <a:ln w="25400">
            <a:solidFill>
              <a:schemeClr val="tx1"/>
            </a:solidFill>
            <a:round/>
            <a:headEnd/>
            <a:tailEnd type="triangle" w="med" len="med"/>
          </a:ln>
        </p:spPr>
        <p:txBody>
          <a:bodyPr/>
          <a:lstStyle/>
          <a:p>
            <a:endParaRPr lang="en-US"/>
          </a:p>
        </p:txBody>
      </p:sp>
      <p:sp>
        <p:nvSpPr>
          <p:cNvPr id="27666" name="Text Box 18"/>
          <p:cNvSpPr txBox="1">
            <a:spLocks noChangeArrowheads="1"/>
          </p:cNvSpPr>
          <p:nvPr/>
        </p:nvSpPr>
        <p:spPr bwMode="auto">
          <a:xfrm>
            <a:off x="5070316" y="5408964"/>
            <a:ext cx="821059" cy="338554"/>
          </a:xfrm>
          <a:prstGeom prst="rect">
            <a:avLst/>
          </a:prstGeom>
          <a:noFill/>
          <a:ln w="25400">
            <a:noFill/>
            <a:miter lim="800000"/>
            <a:headEnd/>
            <a:tailEnd/>
          </a:ln>
        </p:spPr>
        <p:txBody>
          <a:bodyPr wrap="none">
            <a:spAutoFit/>
          </a:bodyPr>
          <a:lstStyle/>
          <a:p>
            <a:pPr algn="ctr"/>
            <a:r>
              <a:rPr lang="en-US" sz="1600" b="1"/>
              <a:t>GDSII</a:t>
            </a:r>
          </a:p>
        </p:txBody>
      </p:sp>
      <p:sp>
        <p:nvSpPr>
          <p:cNvPr id="27667" name="Line 19"/>
          <p:cNvSpPr>
            <a:spLocks noChangeShapeType="1"/>
          </p:cNvSpPr>
          <p:nvPr/>
        </p:nvSpPr>
        <p:spPr bwMode="auto">
          <a:xfrm>
            <a:off x="5486400" y="5080352"/>
            <a:ext cx="0" cy="290512"/>
          </a:xfrm>
          <a:prstGeom prst="line">
            <a:avLst/>
          </a:prstGeom>
          <a:noFill/>
          <a:ln w="25400">
            <a:solidFill>
              <a:schemeClr val="tx1"/>
            </a:solidFill>
            <a:round/>
            <a:headEnd/>
            <a:tailEnd type="triangle" w="med" len="med"/>
          </a:ln>
        </p:spPr>
        <p:txBody>
          <a:bodyPr/>
          <a:lstStyle/>
          <a:p>
            <a:endParaRPr lang="en-US"/>
          </a:p>
        </p:txBody>
      </p:sp>
      <p:sp>
        <p:nvSpPr>
          <p:cNvPr id="27668" name="Text Box 20"/>
          <p:cNvSpPr txBox="1">
            <a:spLocks noChangeArrowheads="1"/>
          </p:cNvSpPr>
          <p:nvPr/>
        </p:nvSpPr>
        <p:spPr bwMode="auto">
          <a:xfrm>
            <a:off x="2792413" y="6132864"/>
            <a:ext cx="2127250" cy="366713"/>
          </a:xfrm>
          <a:prstGeom prst="rect">
            <a:avLst/>
          </a:prstGeom>
          <a:noFill/>
          <a:ln w="9525">
            <a:noFill/>
            <a:miter lim="800000"/>
            <a:headEnd/>
            <a:tailEnd/>
          </a:ln>
        </p:spPr>
        <p:txBody>
          <a:bodyPr wrap="none">
            <a:spAutoFit/>
          </a:bodyPr>
          <a:lstStyle/>
          <a:p>
            <a:r>
              <a:rPr lang="en-US"/>
              <a:t>ASIC Manufacturer</a:t>
            </a:r>
          </a:p>
        </p:txBody>
      </p:sp>
      <p:sp>
        <p:nvSpPr>
          <p:cNvPr id="27669" name="Text Box 21"/>
          <p:cNvSpPr txBox="1">
            <a:spLocks noChangeArrowheads="1"/>
          </p:cNvSpPr>
          <p:nvPr/>
        </p:nvSpPr>
        <p:spPr bwMode="auto">
          <a:xfrm>
            <a:off x="3684588" y="1300514"/>
            <a:ext cx="2284600" cy="338554"/>
          </a:xfrm>
          <a:prstGeom prst="rect">
            <a:avLst/>
          </a:prstGeom>
          <a:noFill/>
          <a:ln w="9525">
            <a:noFill/>
            <a:miter lim="800000"/>
            <a:headEnd/>
            <a:tailEnd/>
          </a:ln>
        </p:spPr>
        <p:txBody>
          <a:bodyPr wrap="none">
            <a:spAutoFit/>
          </a:bodyPr>
          <a:lstStyle/>
          <a:p>
            <a:r>
              <a:rPr lang="en-US" sz="1600" b="1"/>
              <a:t>Design Specification</a:t>
            </a:r>
          </a:p>
        </p:txBody>
      </p:sp>
      <p:sp>
        <p:nvSpPr>
          <p:cNvPr id="27670" name="AutoShape 22"/>
          <p:cNvSpPr>
            <a:spLocks noChangeArrowheads="1"/>
          </p:cNvSpPr>
          <p:nvPr/>
        </p:nvSpPr>
        <p:spPr bwMode="auto">
          <a:xfrm>
            <a:off x="3276600" y="2703864"/>
            <a:ext cx="1295400" cy="7620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7671" name="Text Box 23"/>
          <p:cNvSpPr txBox="1">
            <a:spLocks noChangeArrowheads="1"/>
          </p:cNvSpPr>
          <p:nvPr/>
        </p:nvSpPr>
        <p:spPr bwMode="auto">
          <a:xfrm>
            <a:off x="3297203" y="2932465"/>
            <a:ext cx="1287532" cy="584775"/>
          </a:xfrm>
          <a:prstGeom prst="rect">
            <a:avLst/>
          </a:prstGeom>
          <a:noFill/>
          <a:ln w="25400">
            <a:noFill/>
            <a:miter lim="800000"/>
            <a:headEnd/>
            <a:tailEnd/>
          </a:ln>
        </p:spPr>
        <p:txBody>
          <a:bodyPr wrap="none">
            <a:spAutoFit/>
          </a:bodyPr>
          <a:lstStyle/>
          <a:p>
            <a:pPr algn="ctr"/>
            <a:r>
              <a:rPr lang="en-US" sz="1600" b="1"/>
              <a:t>Cell &amp; I/O </a:t>
            </a:r>
          </a:p>
          <a:p>
            <a:pPr algn="ctr"/>
            <a:r>
              <a:rPr lang="en-US" sz="1600" b="1"/>
              <a:t>Libraries</a:t>
            </a:r>
          </a:p>
        </p:txBody>
      </p:sp>
      <p:sp>
        <p:nvSpPr>
          <p:cNvPr id="27672" name="Line 24"/>
          <p:cNvSpPr>
            <a:spLocks noChangeShapeType="1"/>
          </p:cNvSpPr>
          <p:nvPr/>
        </p:nvSpPr>
        <p:spPr bwMode="auto">
          <a:xfrm>
            <a:off x="4572000" y="3008664"/>
            <a:ext cx="228600" cy="0"/>
          </a:xfrm>
          <a:prstGeom prst="line">
            <a:avLst/>
          </a:prstGeom>
          <a:noFill/>
          <a:ln w="25400">
            <a:solidFill>
              <a:schemeClr val="tx1"/>
            </a:solidFill>
            <a:round/>
            <a:headEnd/>
            <a:tailEnd type="triangle" w="med" len="med"/>
          </a:ln>
        </p:spPr>
        <p:txBody>
          <a:bodyPr/>
          <a:lstStyle/>
          <a:p>
            <a:endParaRPr lang="en-US"/>
          </a:p>
        </p:txBody>
      </p:sp>
      <p:sp>
        <p:nvSpPr>
          <p:cNvPr id="27673" name="AutoShape 25"/>
          <p:cNvSpPr>
            <a:spLocks noChangeArrowheads="1"/>
          </p:cNvSpPr>
          <p:nvPr/>
        </p:nvSpPr>
        <p:spPr bwMode="auto">
          <a:xfrm>
            <a:off x="3276600" y="4380264"/>
            <a:ext cx="1295400" cy="7620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7674" name="Text Box 26"/>
          <p:cNvSpPr txBox="1">
            <a:spLocks noChangeArrowheads="1"/>
          </p:cNvSpPr>
          <p:nvPr/>
        </p:nvSpPr>
        <p:spPr bwMode="auto">
          <a:xfrm>
            <a:off x="3341653" y="4608865"/>
            <a:ext cx="1287532" cy="584775"/>
          </a:xfrm>
          <a:prstGeom prst="rect">
            <a:avLst/>
          </a:prstGeom>
          <a:noFill/>
          <a:ln w="25400">
            <a:noFill/>
            <a:miter lim="800000"/>
            <a:headEnd/>
            <a:tailEnd/>
          </a:ln>
        </p:spPr>
        <p:txBody>
          <a:bodyPr wrap="none">
            <a:spAutoFit/>
          </a:bodyPr>
          <a:lstStyle/>
          <a:p>
            <a:pPr algn="ctr"/>
            <a:r>
              <a:rPr lang="en-US" sz="1600" b="1"/>
              <a:t>Cell &amp; I/O </a:t>
            </a:r>
          </a:p>
          <a:p>
            <a:pPr algn="ctr"/>
            <a:r>
              <a:rPr lang="en-US" sz="1600" b="1"/>
              <a:t>GDSII</a:t>
            </a:r>
          </a:p>
        </p:txBody>
      </p:sp>
      <p:sp>
        <p:nvSpPr>
          <p:cNvPr id="27675" name="Line 27"/>
          <p:cNvSpPr>
            <a:spLocks noChangeShapeType="1"/>
          </p:cNvSpPr>
          <p:nvPr/>
        </p:nvSpPr>
        <p:spPr bwMode="auto">
          <a:xfrm>
            <a:off x="4572000" y="4685064"/>
            <a:ext cx="304800" cy="0"/>
          </a:xfrm>
          <a:prstGeom prst="line">
            <a:avLst/>
          </a:prstGeom>
          <a:noFill/>
          <a:ln w="25400">
            <a:solidFill>
              <a:schemeClr val="tx1"/>
            </a:solidFill>
            <a:round/>
            <a:headEnd/>
            <a:tailEnd type="triangle" w="med" len="med"/>
          </a:ln>
        </p:spPr>
        <p:txBody>
          <a:bodyPr/>
          <a:lstStyle/>
          <a:p>
            <a:endParaRPr lang="en-US"/>
          </a:p>
        </p:txBody>
      </p:sp>
      <p:sp>
        <p:nvSpPr>
          <p:cNvPr id="27676" name="AutoShape 28"/>
          <p:cNvSpPr>
            <a:spLocks noChangeArrowheads="1"/>
          </p:cNvSpPr>
          <p:nvPr/>
        </p:nvSpPr>
        <p:spPr bwMode="auto">
          <a:xfrm>
            <a:off x="6324600" y="1637064"/>
            <a:ext cx="1295400" cy="609600"/>
          </a:xfrm>
          <a:prstGeom prst="flowChartMagneticDisk">
            <a:avLst/>
          </a:prstGeom>
          <a:solidFill>
            <a:srgbClr val="FF0000"/>
          </a:solidFill>
          <a:ln w="25400">
            <a:solidFill>
              <a:schemeClr val="tx1"/>
            </a:solidFill>
            <a:round/>
            <a:headEnd/>
            <a:tailEnd/>
          </a:ln>
        </p:spPr>
        <p:txBody>
          <a:bodyPr wrap="none" anchor="ctr"/>
          <a:lstStyle/>
          <a:p>
            <a:endParaRPr lang="en-US"/>
          </a:p>
        </p:txBody>
      </p:sp>
      <p:sp>
        <p:nvSpPr>
          <p:cNvPr id="27677" name="Text Box 29"/>
          <p:cNvSpPr txBox="1">
            <a:spLocks noChangeArrowheads="1"/>
          </p:cNvSpPr>
          <p:nvPr/>
        </p:nvSpPr>
        <p:spPr bwMode="auto">
          <a:xfrm>
            <a:off x="6692900" y="1875189"/>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7678" name="AutoShape 30"/>
          <p:cNvSpPr>
            <a:spLocks noChangeArrowheads="1"/>
          </p:cNvSpPr>
          <p:nvPr/>
        </p:nvSpPr>
        <p:spPr bwMode="auto">
          <a:xfrm>
            <a:off x="3429000" y="1637064"/>
            <a:ext cx="1295400" cy="609600"/>
          </a:xfrm>
          <a:prstGeom prst="flowChartMagneticDisk">
            <a:avLst/>
          </a:prstGeom>
          <a:solidFill>
            <a:srgbClr val="C0C0C0"/>
          </a:solidFill>
          <a:ln w="25400">
            <a:solidFill>
              <a:schemeClr val="tx1"/>
            </a:solidFill>
            <a:round/>
            <a:headEnd/>
            <a:tailEnd/>
          </a:ln>
        </p:spPr>
        <p:txBody>
          <a:bodyPr wrap="none" anchor="ctr"/>
          <a:lstStyle/>
          <a:p>
            <a:endParaRPr lang="en-US"/>
          </a:p>
        </p:txBody>
      </p:sp>
      <p:sp>
        <p:nvSpPr>
          <p:cNvPr id="27679" name="Text Box 31"/>
          <p:cNvSpPr txBox="1">
            <a:spLocks noChangeArrowheads="1"/>
          </p:cNvSpPr>
          <p:nvPr/>
        </p:nvSpPr>
        <p:spPr bwMode="auto">
          <a:xfrm>
            <a:off x="3797300" y="1875189"/>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7680" name="AutoShape 32"/>
          <p:cNvSpPr>
            <a:spLocks noChangeArrowheads="1"/>
          </p:cNvSpPr>
          <p:nvPr/>
        </p:nvSpPr>
        <p:spPr bwMode="auto">
          <a:xfrm>
            <a:off x="7848600" y="1637064"/>
            <a:ext cx="1295400" cy="609600"/>
          </a:xfrm>
          <a:prstGeom prst="flowChartMagneticDisk">
            <a:avLst/>
          </a:prstGeom>
          <a:solidFill>
            <a:srgbClr val="FF0000"/>
          </a:solidFill>
          <a:ln w="25400">
            <a:solidFill>
              <a:schemeClr val="tx1"/>
            </a:solidFill>
            <a:round/>
            <a:headEnd/>
            <a:tailEnd/>
          </a:ln>
        </p:spPr>
        <p:txBody>
          <a:bodyPr wrap="none" anchor="ctr"/>
          <a:lstStyle/>
          <a:p>
            <a:endParaRPr lang="en-US"/>
          </a:p>
        </p:txBody>
      </p:sp>
      <p:sp>
        <p:nvSpPr>
          <p:cNvPr id="27681" name="Text Box 33"/>
          <p:cNvSpPr txBox="1">
            <a:spLocks noChangeArrowheads="1"/>
          </p:cNvSpPr>
          <p:nvPr/>
        </p:nvSpPr>
        <p:spPr bwMode="auto">
          <a:xfrm>
            <a:off x="8216900" y="1875189"/>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7682" name="Line 34"/>
          <p:cNvSpPr>
            <a:spLocks noChangeShapeType="1"/>
          </p:cNvSpPr>
          <p:nvPr/>
        </p:nvSpPr>
        <p:spPr bwMode="auto">
          <a:xfrm>
            <a:off x="4038600" y="2246664"/>
            <a:ext cx="0" cy="152400"/>
          </a:xfrm>
          <a:prstGeom prst="line">
            <a:avLst/>
          </a:prstGeom>
          <a:noFill/>
          <a:ln w="25400">
            <a:solidFill>
              <a:schemeClr val="tx1"/>
            </a:solidFill>
            <a:round/>
            <a:headEnd/>
            <a:tailEnd type="triangle" w="med" len="med"/>
          </a:ln>
        </p:spPr>
        <p:txBody>
          <a:bodyPr/>
          <a:lstStyle/>
          <a:p>
            <a:endParaRPr lang="en-US"/>
          </a:p>
        </p:txBody>
      </p:sp>
      <p:sp>
        <p:nvSpPr>
          <p:cNvPr id="27683" name="Line 35"/>
          <p:cNvSpPr>
            <a:spLocks noChangeShapeType="1"/>
          </p:cNvSpPr>
          <p:nvPr/>
        </p:nvSpPr>
        <p:spPr bwMode="auto">
          <a:xfrm>
            <a:off x="5486400" y="2246664"/>
            <a:ext cx="0" cy="152400"/>
          </a:xfrm>
          <a:prstGeom prst="line">
            <a:avLst/>
          </a:prstGeom>
          <a:noFill/>
          <a:ln w="25400">
            <a:solidFill>
              <a:schemeClr val="tx1"/>
            </a:solidFill>
            <a:round/>
            <a:headEnd/>
            <a:tailEnd type="triangle" w="med" len="med"/>
          </a:ln>
        </p:spPr>
        <p:txBody>
          <a:bodyPr/>
          <a:lstStyle/>
          <a:p>
            <a:endParaRPr lang="en-US"/>
          </a:p>
        </p:txBody>
      </p:sp>
      <p:sp>
        <p:nvSpPr>
          <p:cNvPr id="27684" name="Line 36"/>
          <p:cNvSpPr>
            <a:spLocks noChangeShapeType="1"/>
          </p:cNvSpPr>
          <p:nvPr/>
        </p:nvSpPr>
        <p:spPr bwMode="auto">
          <a:xfrm>
            <a:off x="7010400" y="2246664"/>
            <a:ext cx="0" cy="152400"/>
          </a:xfrm>
          <a:prstGeom prst="line">
            <a:avLst/>
          </a:prstGeom>
          <a:noFill/>
          <a:ln w="25400">
            <a:solidFill>
              <a:schemeClr val="tx1"/>
            </a:solidFill>
            <a:round/>
            <a:headEnd/>
            <a:tailEnd type="triangle" w="med" len="med"/>
          </a:ln>
        </p:spPr>
        <p:txBody>
          <a:bodyPr/>
          <a:lstStyle/>
          <a:p>
            <a:endParaRPr lang="en-US"/>
          </a:p>
        </p:txBody>
      </p:sp>
      <p:sp>
        <p:nvSpPr>
          <p:cNvPr id="27685" name="Line 37"/>
          <p:cNvSpPr>
            <a:spLocks noChangeShapeType="1"/>
          </p:cNvSpPr>
          <p:nvPr/>
        </p:nvSpPr>
        <p:spPr bwMode="auto">
          <a:xfrm>
            <a:off x="4038600" y="2399064"/>
            <a:ext cx="2971800" cy="0"/>
          </a:xfrm>
          <a:prstGeom prst="line">
            <a:avLst/>
          </a:prstGeom>
          <a:noFill/>
          <a:ln w="25400">
            <a:solidFill>
              <a:schemeClr val="tx1"/>
            </a:solidFill>
            <a:round/>
            <a:headEnd/>
            <a:tailEnd/>
          </a:ln>
        </p:spPr>
        <p:txBody>
          <a:bodyPr/>
          <a:lstStyle/>
          <a:p>
            <a:endParaRPr lang="en-US"/>
          </a:p>
        </p:txBody>
      </p:sp>
      <p:sp>
        <p:nvSpPr>
          <p:cNvPr id="27686" name="Line 38"/>
          <p:cNvSpPr>
            <a:spLocks noChangeShapeType="1"/>
          </p:cNvSpPr>
          <p:nvPr/>
        </p:nvSpPr>
        <p:spPr bwMode="auto">
          <a:xfrm flipH="1">
            <a:off x="6172200" y="3846864"/>
            <a:ext cx="1600200" cy="0"/>
          </a:xfrm>
          <a:prstGeom prst="line">
            <a:avLst/>
          </a:prstGeom>
          <a:noFill/>
          <a:ln w="25400">
            <a:solidFill>
              <a:schemeClr val="tx1"/>
            </a:solidFill>
            <a:prstDash val="sysDot"/>
            <a:round/>
            <a:headEnd/>
            <a:tailEnd type="triangle" w="med" len="med"/>
          </a:ln>
        </p:spPr>
        <p:txBody>
          <a:bodyPr/>
          <a:lstStyle/>
          <a:p>
            <a:endParaRPr lang="en-US"/>
          </a:p>
        </p:txBody>
      </p:sp>
      <p:sp>
        <p:nvSpPr>
          <p:cNvPr id="27687" name="AutoShape 39"/>
          <p:cNvSpPr>
            <a:spLocks noChangeArrowheads="1"/>
          </p:cNvSpPr>
          <p:nvPr/>
        </p:nvSpPr>
        <p:spPr bwMode="auto">
          <a:xfrm>
            <a:off x="7772400" y="5218464"/>
            <a:ext cx="1295400" cy="609600"/>
          </a:xfrm>
          <a:prstGeom prst="flowChartMagneticDisk">
            <a:avLst/>
          </a:prstGeom>
          <a:solidFill>
            <a:srgbClr val="FF0000"/>
          </a:solidFill>
          <a:ln w="25400">
            <a:solidFill>
              <a:schemeClr val="tx1"/>
            </a:solidFill>
            <a:round/>
            <a:headEnd/>
            <a:tailEnd/>
          </a:ln>
        </p:spPr>
        <p:txBody>
          <a:bodyPr wrap="none" anchor="ctr"/>
          <a:lstStyle/>
          <a:p>
            <a:endParaRPr lang="en-US"/>
          </a:p>
        </p:txBody>
      </p:sp>
      <p:sp>
        <p:nvSpPr>
          <p:cNvPr id="27688" name="Text Box 40"/>
          <p:cNvSpPr txBox="1">
            <a:spLocks noChangeArrowheads="1"/>
          </p:cNvSpPr>
          <p:nvPr/>
        </p:nvSpPr>
        <p:spPr bwMode="auto">
          <a:xfrm>
            <a:off x="7959566" y="5447064"/>
            <a:ext cx="821059" cy="338554"/>
          </a:xfrm>
          <a:prstGeom prst="rect">
            <a:avLst/>
          </a:prstGeom>
          <a:noFill/>
          <a:ln w="25400">
            <a:noFill/>
            <a:miter lim="800000"/>
            <a:headEnd/>
            <a:tailEnd/>
          </a:ln>
        </p:spPr>
        <p:txBody>
          <a:bodyPr wrap="none">
            <a:spAutoFit/>
          </a:bodyPr>
          <a:lstStyle/>
          <a:p>
            <a:pPr algn="ctr"/>
            <a:r>
              <a:rPr lang="en-US" sz="1600" b="1"/>
              <a:t>GDSII</a:t>
            </a:r>
          </a:p>
        </p:txBody>
      </p:sp>
      <p:sp>
        <p:nvSpPr>
          <p:cNvPr id="27689" name="Text Box 41"/>
          <p:cNvSpPr txBox="1">
            <a:spLocks noChangeArrowheads="1"/>
          </p:cNvSpPr>
          <p:nvPr/>
        </p:nvSpPr>
        <p:spPr bwMode="auto">
          <a:xfrm>
            <a:off x="6562726" y="1279877"/>
            <a:ext cx="899605" cy="338554"/>
          </a:xfrm>
          <a:prstGeom prst="rect">
            <a:avLst/>
          </a:prstGeom>
          <a:noFill/>
          <a:ln w="9525">
            <a:noFill/>
            <a:miter lim="800000"/>
            <a:headEnd/>
            <a:tailEnd/>
          </a:ln>
        </p:spPr>
        <p:txBody>
          <a:bodyPr wrap="none">
            <a:spAutoFit/>
          </a:bodyPr>
          <a:lstStyle/>
          <a:p>
            <a:r>
              <a:rPr lang="en-US" sz="1600" b="1"/>
              <a:t>Soft IP</a:t>
            </a:r>
          </a:p>
        </p:txBody>
      </p:sp>
      <p:sp>
        <p:nvSpPr>
          <p:cNvPr id="27691" name="AutoShape 43"/>
          <p:cNvSpPr>
            <a:spLocks noChangeArrowheads="1"/>
          </p:cNvSpPr>
          <p:nvPr/>
        </p:nvSpPr>
        <p:spPr bwMode="auto">
          <a:xfrm>
            <a:off x="7772400" y="3542064"/>
            <a:ext cx="1295400" cy="609600"/>
          </a:xfrm>
          <a:prstGeom prst="flowChartMagneticDisk">
            <a:avLst/>
          </a:prstGeom>
          <a:solidFill>
            <a:srgbClr val="FF0000"/>
          </a:solidFill>
          <a:ln w="25400">
            <a:solidFill>
              <a:schemeClr val="tx1"/>
            </a:solidFill>
            <a:round/>
            <a:headEnd/>
            <a:tailEnd/>
          </a:ln>
        </p:spPr>
        <p:txBody>
          <a:bodyPr wrap="none" anchor="ctr"/>
          <a:lstStyle/>
          <a:p>
            <a:pPr algn="ctr"/>
            <a:r>
              <a:rPr lang="en-US"/>
              <a:t>GL</a:t>
            </a:r>
          </a:p>
        </p:txBody>
      </p:sp>
      <p:sp>
        <p:nvSpPr>
          <p:cNvPr id="27692" name="Line 44"/>
          <p:cNvSpPr>
            <a:spLocks noChangeShapeType="1"/>
          </p:cNvSpPr>
          <p:nvPr/>
        </p:nvSpPr>
        <p:spPr bwMode="auto">
          <a:xfrm flipH="1">
            <a:off x="6172200" y="5523264"/>
            <a:ext cx="1600200" cy="0"/>
          </a:xfrm>
          <a:prstGeom prst="line">
            <a:avLst/>
          </a:prstGeom>
          <a:noFill/>
          <a:ln w="25400">
            <a:solidFill>
              <a:schemeClr val="tx1"/>
            </a:solidFill>
            <a:prstDash val="sysDot"/>
            <a:round/>
            <a:headEnd/>
            <a:tailEnd type="triangle" w="med" len="med"/>
          </a:ln>
        </p:spPr>
        <p:txBody>
          <a:bodyPr/>
          <a:lstStyle/>
          <a:p>
            <a:endParaRPr lang="en-US"/>
          </a:p>
        </p:txBody>
      </p:sp>
      <p:sp>
        <p:nvSpPr>
          <p:cNvPr id="27693" name="Line 45"/>
          <p:cNvSpPr>
            <a:spLocks noChangeShapeType="1"/>
          </p:cNvSpPr>
          <p:nvPr/>
        </p:nvSpPr>
        <p:spPr bwMode="auto">
          <a:xfrm flipH="1">
            <a:off x="9067800" y="3846864"/>
            <a:ext cx="990600" cy="1676400"/>
          </a:xfrm>
          <a:prstGeom prst="line">
            <a:avLst/>
          </a:prstGeom>
          <a:noFill/>
          <a:ln w="9525">
            <a:solidFill>
              <a:schemeClr val="tx1"/>
            </a:solidFill>
            <a:round/>
            <a:headEnd/>
            <a:tailEnd type="triangle" w="med" len="lg"/>
          </a:ln>
        </p:spPr>
        <p:txBody>
          <a:bodyPr/>
          <a:lstStyle/>
          <a:p>
            <a:endParaRPr lang="en-US"/>
          </a:p>
        </p:txBody>
      </p:sp>
      <p:sp>
        <p:nvSpPr>
          <p:cNvPr id="27694" name="Line 46"/>
          <p:cNvSpPr>
            <a:spLocks noChangeShapeType="1"/>
          </p:cNvSpPr>
          <p:nvPr/>
        </p:nvSpPr>
        <p:spPr bwMode="auto">
          <a:xfrm flipH="1">
            <a:off x="9067800" y="3846864"/>
            <a:ext cx="990600" cy="0"/>
          </a:xfrm>
          <a:prstGeom prst="line">
            <a:avLst/>
          </a:prstGeom>
          <a:noFill/>
          <a:ln w="9525">
            <a:solidFill>
              <a:schemeClr val="tx1"/>
            </a:solidFill>
            <a:round/>
            <a:headEnd/>
            <a:tailEnd type="triangle" w="med" len="lg"/>
          </a:ln>
        </p:spPr>
        <p:txBody>
          <a:bodyPr/>
          <a:lstStyle/>
          <a:p>
            <a:endParaRPr lang="en-US"/>
          </a:p>
        </p:txBody>
      </p:sp>
      <p:sp>
        <p:nvSpPr>
          <p:cNvPr id="27695" name="Line 47"/>
          <p:cNvSpPr>
            <a:spLocks noChangeShapeType="1"/>
          </p:cNvSpPr>
          <p:nvPr/>
        </p:nvSpPr>
        <p:spPr bwMode="auto">
          <a:xfrm flipH="1" flipV="1">
            <a:off x="7467600" y="2246664"/>
            <a:ext cx="2590800" cy="1600200"/>
          </a:xfrm>
          <a:prstGeom prst="line">
            <a:avLst/>
          </a:prstGeom>
          <a:noFill/>
          <a:ln w="9525">
            <a:solidFill>
              <a:schemeClr val="tx1"/>
            </a:solidFill>
            <a:round/>
            <a:headEnd/>
            <a:tailEnd type="triangle" w="med" len="lg"/>
          </a:ln>
        </p:spPr>
        <p:txBody>
          <a:bodyPr/>
          <a:lstStyle/>
          <a:p>
            <a:endParaRPr lang="en-US"/>
          </a:p>
        </p:txBody>
      </p:sp>
      <p:sp>
        <p:nvSpPr>
          <p:cNvPr id="27696" name="Line 48"/>
          <p:cNvSpPr>
            <a:spLocks noChangeShapeType="1"/>
          </p:cNvSpPr>
          <p:nvPr/>
        </p:nvSpPr>
        <p:spPr bwMode="auto">
          <a:xfrm flipH="1" flipV="1">
            <a:off x="8610600" y="2246664"/>
            <a:ext cx="1447800" cy="1600200"/>
          </a:xfrm>
          <a:prstGeom prst="line">
            <a:avLst/>
          </a:prstGeom>
          <a:noFill/>
          <a:ln w="9525">
            <a:solidFill>
              <a:schemeClr val="tx1"/>
            </a:solidFill>
            <a:round/>
            <a:headEnd/>
            <a:tailEnd type="triangle" w="med" len="lg"/>
          </a:ln>
        </p:spPr>
        <p:txBody>
          <a:bodyPr/>
          <a:lstStyle/>
          <a:p>
            <a:endParaRPr lang="en-US"/>
          </a:p>
        </p:txBody>
      </p:sp>
      <p:sp>
        <p:nvSpPr>
          <p:cNvPr id="27697" name="Text Box 49"/>
          <p:cNvSpPr txBox="1">
            <a:spLocks noChangeArrowheads="1"/>
          </p:cNvSpPr>
          <p:nvPr/>
        </p:nvSpPr>
        <p:spPr bwMode="auto">
          <a:xfrm>
            <a:off x="9979324" y="3313464"/>
            <a:ext cx="461665" cy="1701748"/>
          </a:xfrm>
          <a:prstGeom prst="rect">
            <a:avLst/>
          </a:prstGeom>
          <a:solidFill>
            <a:srgbClr val="FF0000"/>
          </a:solidFill>
          <a:ln w="9525">
            <a:solidFill>
              <a:schemeClr val="tx1"/>
            </a:solidFill>
            <a:miter lim="800000"/>
            <a:headEnd/>
            <a:tailEnd/>
          </a:ln>
        </p:spPr>
        <p:txBody>
          <a:bodyPr vert="eaVert" wrap="none">
            <a:spAutoFit/>
          </a:bodyPr>
          <a:lstStyle/>
          <a:p>
            <a:r>
              <a:rPr lang="en-US" b="1"/>
              <a:t>Untrusted IPs</a:t>
            </a:r>
          </a:p>
        </p:txBody>
      </p:sp>
      <p:sp>
        <p:nvSpPr>
          <p:cNvPr id="27698" name="AutoShape 50"/>
          <p:cNvSpPr>
            <a:spLocks noChangeArrowheads="1"/>
          </p:cNvSpPr>
          <p:nvPr/>
        </p:nvSpPr>
        <p:spPr bwMode="auto">
          <a:xfrm>
            <a:off x="3810000" y="3465864"/>
            <a:ext cx="228600" cy="990600"/>
          </a:xfrm>
          <a:prstGeom prst="upDownArrow">
            <a:avLst>
              <a:gd name="adj1" fmla="val 50000"/>
              <a:gd name="adj2" fmla="val 86667"/>
            </a:avLst>
          </a:prstGeom>
          <a:solidFill>
            <a:schemeClr val="accent1"/>
          </a:solidFill>
          <a:ln w="9525">
            <a:solidFill>
              <a:schemeClr val="tx1"/>
            </a:solidFill>
            <a:miter lim="800000"/>
            <a:headEnd/>
            <a:tailEnd/>
          </a:ln>
        </p:spPr>
        <p:txBody>
          <a:bodyPr vert="eaVert" wrap="none" anchor="ctr"/>
          <a:lstStyle/>
          <a:p>
            <a:endParaRPr lang="en-US"/>
          </a:p>
        </p:txBody>
      </p:sp>
      <p:sp>
        <p:nvSpPr>
          <p:cNvPr id="27699" name="Text Box 51"/>
          <p:cNvSpPr txBox="1">
            <a:spLocks noChangeArrowheads="1"/>
          </p:cNvSpPr>
          <p:nvPr/>
        </p:nvSpPr>
        <p:spPr bwMode="auto">
          <a:xfrm>
            <a:off x="7924801" y="4837464"/>
            <a:ext cx="979755" cy="338554"/>
          </a:xfrm>
          <a:prstGeom prst="rect">
            <a:avLst/>
          </a:prstGeom>
          <a:noFill/>
          <a:ln w="9525">
            <a:noFill/>
            <a:miter lim="800000"/>
            <a:headEnd/>
            <a:tailEnd/>
          </a:ln>
        </p:spPr>
        <p:txBody>
          <a:bodyPr wrap="none">
            <a:spAutoFit/>
          </a:bodyPr>
          <a:lstStyle/>
          <a:p>
            <a:r>
              <a:rPr lang="en-US" sz="1600" b="1"/>
              <a:t>Hard IP</a:t>
            </a:r>
          </a:p>
        </p:txBody>
      </p:sp>
      <p:sp>
        <p:nvSpPr>
          <p:cNvPr id="27700" name="Text Box 52"/>
          <p:cNvSpPr txBox="1">
            <a:spLocks noChangeArrowheads="1"/>
          </p:cNvSpPr>
          <p:nvPr/>
        </p:nvSpPr>
        <p:spPr bwMode="auto">
          <a:xfrm>
            <a:off x="7924801" y="3161064"/>
            <a:ext cx="946093" cy="338554"/>
          </a:xfrm>
          <a:prstGeom prst="rect">
            <a:avLst/>
          </a:prstGeom>
          <a:noFill/>
          <a:ln w="9525">
            <a:noFill/>
            <a:miter lim="800000"/>
            <a:headEnd/>
            <a:tailEnd/>
          </a:ln>
        </p:spPr>
        <p:txBody>
          <a:bodyPr wrap="none">
            <a:spAutoFit/>
          </a:bodyPr>
          <a:lstStyle/>
          <a:p>
            <a:r>
              <a:rPr lang="en-US" sz="1600" b="1"/>
              <a:t>Firm IP</a:t>
            </a:r>
          </a:p>
        </p:txBody>
      </p:sp>
      <p:sp>
        <p:nvSpPr>
          <p:cNvPr id="27701" name="Text Box 53"/>
          <p:cNvSpPr txBox="1">
            <a:spLocks noChangeArrowheads="1"/>
          </p:cNvSpPr>
          <p:nvPr/>
        </p:nvSpPr>
        <p:spPr bwMode="auto">
          <a:xfrm>
            <a:off x="8077201" y="1256064"/>
            <a:ext cx="899605" cy="338554"/>
          </a:xfrm>
          <a:prstGeom prst="rect">
            <a:avLst/>
          </a:prstGeom>
          <a:noFill/>
          <a:ln w="9525">
            <a:noFill/>
            <a:miter lim="800000"/>
            <a:headEnd/>
            <a:tailEnd/>
          </a:ln>
        </p:spPr>
        <p:txBody>
          <a:bodyPr wrap="none">
            <a:spAutoFit/>
          </a:bodyPr>
          <a:lstStyle/>
          <a:p>
            <a:r>
              <a:rPr lang="en-US" sz="1600" b="1"/>
              <a:t>Soft IP</a:t>
            </a:r>
          </a:p>
        </p:txBody>
      </p:sp>
      <p:sp>
        <p:nvSpPr>
          <p:cNvPr id="27702" name="AutoShape 54"/>
          <p:cNvSpPr>
            <a:spLocks/>
          </p:cNvSpPr>
          <p:nvPr/>
        </p:nvSpPr>
        <p:spPr bwMode="auto">
          <a:xfrm>
            <a:off x="2667000" y="1332264"/>
            <a:ext cx="304800" cy="4800600"/>
          </a:xfrm>
          <a:prstGeom prst="leftBrace">
            <a:avLst>
              <a:gd name="adj1" fmla="val 131250"/>
              <a:gd name="adj2" fmla="val 50000"/>
            </a:avLst>
          </a:prstGeom>
          <a:noFill/>
          <a:ln w="9525">
            <a:solidFill>
              <a:schemeClr val="tx1"/>
            </a:solidFill>
            <a:round/>
            <a:headEnd/>
            <a:tailEnd/>
          </a:ln>
        </p:spPr>
        <p:txBody>
          <a:bodyPr wrap="none" anchor="ctr"/>
          <a:lstStyle/>
          <a:p>
            <a:endParaRPr lang="en-US"/>
          </a:p>
        </p:txBody>
      </p:sp>
      <p:sp>
        <p:nvSpPr>
          <p:cNvPr id="27703" name="Text Box 55"/>
          <p:cNvSpPr txBox="1">
            <a:spLocks noChangeArrowheads="1"/>
          </p:cNvSpPr>
          <p:nvPr/>
        </p:nvSpPr>
        <p:spPr bwMode="auto">
          <a:xfrm>
            <a:off x="1978323" y="2627665"/>
            <a:ext cx="461665" cy="2389437"/>
          </a:xfrm>
          <a:prstGeom prst="rect">
            <a:avLst/>
          </a:prstGeom>
          <a:solidFill>
            <a:srgbClr val="FF9900"/>
          </a:solidFill>
          <a:ln w="9525">
            <a:noFill/>
            <a:miter lim="800000"/>
            <a:headEnd/>
            <a:tailEnd/>
          </a:ln>
        </p:spPr>
        <p:txBody>
          <a:bodyPr vert="eaVert" wrap="none">
            <a:spAutoFit/>
          </a:bodyPr>
          <a:lstStyle/>
          <a:p>
            <a:r>
              <a:rPr lang="en-US" b="1"/>
              <a:t>SOC Design Process</a:t>
            </a:r>
          </a:p>
        </p:txBody>
      </p:sp>
      <p:sp>
        <p:nvSpPr>
          <p:cNvPr id="27704" name="Line 56"/>
          <p:cNvSpPr>
            <a:spLocks noChangeShapeType="1"/>
          </p:cNvSpPr>
          <p:nvPr/>
        </p:nvSpPr>
        <p:spPr bwMode="auto">
          <a:xfrm flipH="1">
            <a:off x="9220200" y="4532664"/>
            <a:ext cx="762000" cy="1828800"/>
          </a:xfrm>
          <a:prstGeom prst="line">
            <a:avLst/>
          </a:prstGeom>
          <a:noFill/>
          <a:ln w="9525">
            <a:solidFill>
              <a:schemeClr val="tx1"/>
            </a:solidFill>
            <a:round/>
            <a:headEnd/>
            <a:tailEnd/>
          </a:ln>
        </p:spPr>
        <p:txBody>
          <a:bodyPr/>
          <a:lstStyle/>
          <a:p>
            <a:endParaRPr lang="en-US"/>
          </a:p>
        </p:txBody>
      </p:sp>
      <p:sp>
        <p:nvSpPr>
          <p:cNvPr id="27705" name="Line 57"/>
          <p:cNvSpPr>
            <a:spLocks noChangeShapeType="1"/>
          </p:cNvSpPr>
          <p:nvPr/>
        </p:nvSpPr>
        <p:spPr bwMode="auto">
          <a:xfrm flipH="1">
            <a:off x="6019800" y="6361464"/>
            <a:ext cx="3200400" cy="76200"/>
          </a:xfrm>
          <a:prstGeom prst="line">
            <a:avLst/>
          </a:prstGeom>
          <a:noFill/>
          <a:ln w="9525">
            <a:solidFill>
              <a:schemeClr val="tx1"/>
            </a:solidFill>
            <a:round/>
            <a:headEnd/>
            <a:tailEnd type="triangle" w="med" len="lg"/>
          </a:ln>
        </p:spPr>
        <p:txBody>
          <a:bodyPr/>
          <a:lstStyle/>
          <a:p>
            <a:endParaRPr lang="en-US"/>
          </a:p>
        </p:txBody>
      </p:sp>
      <p:sp>
        <p:nvSpPr>
          <p:cNvPr id="27706" name="Rectangle 58"/>
          <p:cNvSpPr>
            <a:spLocks noChangeArrowheads="1"/>
          </p:cNvSpPr>
          <p:nvPr/>
        </p:nvSpPr>
        <p:spPr bwMode="auto">
          <a:xfrm>
            <a:off x="4953000" y="5980464"/>
            <a:ext cx="1143000" cy="838200"/>
          </a:xfrm>
          <a:prstGeom prst="rect">
            <a:avLst/>
          </a:prstGeom>
          <a:noFill/>
          <a:ln w="34925">
            <a:solidFill>
              <a:srgbClr val="FF0000"/>
            </a:solidFill>
            <a:miter lim="800000"/>
            <a:headEnd/>
            <a:tailEnd/>
          </a:ln>
        </p:spPr>
        <p:txBody>
          <a:bodyPr wrap="none" anchor="ctr"/>
          <a:lstStyle/>
          <a:p>
            <a:endParaRPr lang="en-US"/>
          </a:p>
        </p:txBody>
      </p:sp>
    </p:spTree>
    <p:extLst>
      <p:ext uri="{BB962C8B-B14F-4D97-AF65-F5344CB8AC3E}">
        <p14:creationId xmlns:p14="http://schemas.microsoft.com/office/powerpoint/2010/main" val="1323403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639F4B-6396-0D94-6B13-4E62D1A0D5B6}"/>
              </a:ext>
            </a:extLst>
          </p:cNvPr>
          <p:cNvSpPr>
            <a:spLocks noGrp="1"/>
          </p:cNvSpPr>
          <p:nvPr>
            <p:ph type="title"/>
          </p:nvPr>
        </p:nvSpPr>
        <p:spPr>
          <a:xfrm>
            <a:off x="447963" y="176981"/>
            <a:ext cx="11517895" cy="801407"/>
          </a:xfrm>
        </p:spPr>
        <p:txBody>
          <a:bodyPr>
            <a:noAutofit/>
          </a:bodyPr>
          <a:lstStyle/>
          <a:p>
            <a:r>
              <a:rPr lang="en-US" sz="3200" b="1" dirty="0"/>
              <a:t>Who</a:t>
            </a:r>
            <a:r>
              <a:rPr lang="en-US" sz="3600" b="1" dirty="0">
                <a:solidFill>
                  <a:srgbClr val="FF0000"/>
                </a:solidFill>
              </a:rPr>
              <a:t> </a:t>
            </a:r>
            <a:r>
              <a:rPr lang="en-US" sz="3200" b="1" dirty="0"/>
              <a:t>Develops the IPs? Who Designs the ICs? Who Fabricates Them?</a:t>
            </a:r>
          </a:p>
        </p:txBody>
      </p:sp>
      <p:pic>
        <p:nvPicPr>
          <p:cNvPr id="28676" name="Picture 22"/>
          <p:cNvPicPr>
            <a:picLocks noGrp="1" noChangeAspect="1" noChangeArrowheads="1"/>
          </p:cNvPicPr>
          <p:nvPr>
            <p:ph idx="1"/>
          </p:nvPr>
        </p:nvPicPr>
        <p:blipFill>
          <a:blip r:embed="rId3" cstate="print"/>
          <a:stretch>
            <a:fillRect/>
          </a:stretch>
        </p:blipFill>
        <p:spPr>
          <a:xfrm>
            <a:off x="2408903" y="1320432"/>
            <a:ext cx="6236417" cy="4396989"/>
          </a:xfrm>
        </p:spPr>
      </p:pic>
      <p:sp>
        <p:nvSpPr>
          <p:cNvPr id="7170" name="Slide Number Placeholder 2"/>
          <p:cNvSpPr>
            <a:spLocks noGrp="1"/>
          </p:cNvSpPr>
          <p:nvPr>
            <p:ph type="sldNum" sz="quarter" idx="12"/>
          </p:nvPr>
        </p:nvSpPr>
        <p:spPr/>
        <p:txBody>
          <a:bodyPr/>
          <a:lstStyle/>
          <a:p>
            <a:pPr>
              <a:defRPr/>
            </a:pPr>
            <a:fld id="{4C955B2F-EC14-4677-81E1-6DAD0DFA3B12}" type="slidenum">
              <a:rPr lang="en-US" smtClean="0"/>
              <a:pPr>
                <a:defRPr/>
              </a:pPr>
              <a:t>49</a:t>
            </a:fld>
            <a:endParaRPr lang="en-US" dirty="0"/>
          </a:p>
        </p:txBody>
      </p:sp>
      <p:sp>
        <p:nvSpPr>
          <p:cNvPr id="28675" name="Rectangle 21"/>
          <p:cNvSpPr>
            <a:spLocks noChangeArrowheads="1"/>
          </p:cNvSpPr>
          <p:nvPr/>
        </p:nvSpPr>
        <p:spPr bwMode="auto">
          <a:xfrm>
            <a:off x="2057400" y="106364"/>
            <a:ext cx="8229600" cy="884237"/>
          </a:xfrm>
          <a:prstGeom prst="rect">
            <a:avLst/>
          </a:prstGeom>
          <a:noFill/>
          <a:ln w="9525">
            <a:noFill/>
            <a:miter lim="800000"/>
            <a:headEnd/>
            <a:tailEnd/>
          </a:ln>
        </p:spPr>
        <p:txBody>
          <a:bodyPr lIns="91430" tIns="45715" rIns="91430" bIns="45715" anchor="ctr"/>
          <a:lstStyle/>
          <a:p>
            <a:pPr algn="ctr"/>
            <a:endParaRPr lang="en-US" sz="2800" b="1" dirty="0">
              <a:solidFill>
                <a:srgbClr val="FF0000"/>
              </a:solidFill>
            </a:endParaRPr>
          </a:p>
        </p:txBody>
      </p:sp>
      <p:sp>
        <p:nvSpPr>
          <p:cNvPr id="44" name="Oval 30"/>
          <p:cNvSpPr>
            <a:spLocks noChangeArrowheads="1"/>
          </p:cNvSpPr>
          <p:nvPr/>
        </p:nvSpPr>
        <p:spPr bwMode="auto">
          <a:xfrm>
            <a:off x="4191000" y="3124200"/>
            <a:ext cx="152400" cy="1524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Tree>
    <p:extLst>
      <p:ext uri="{BB962C8B-B14F-4D97-AF65-F5344CB8AC3E}">
        <p14:creationId xmlns:p14="http://schemas.microsoft.com/office/powerpoint/2010/main" val="3074447200"/>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en-US" sz="3600" b="1" dirty="0"/>
              <a:t>Overview of Course Content</a:t>
            </a:r>
          </a:p>
        </p:txBody>
      </p:sp>
      <p:sp>
        <p:nvSpPr>
          <p:cNvPr id="6148" name="Rectangle 3"/>
          <p:cNvSpPr>
            <a:spLocks noGrp="1" noChangeArrowheads="1"/>
          </p:cNvSpPr>
          <p:nvPr>
            <p:ph idx="1"/>
          </p:nvPr>
        </p:nvSpPr>
        <p:spPr/>
        <p:txBody>
          <a:bodyPr>
            <a:normAutofit fontScale="92500" lnSpcReduction="10000"/>
          </a:bodyPr>
          <a:lstStyle/>
          <a:p>
            <a:pPr eaLnBrk="1" hangingPunct="1"/>
            <a:r>
              <a:rPr lang="en-US" sz="2400" dirty="0"/>
              <a:t>Cryptographic hardware: </a:t>
            </a:r>
          </a:p>
          <a:p>
            <a:pPr lvl="1" eaLnBrk="1" hangingPunct="1"/>
            <a:r>
              <a:rPr lang="en-US" sz="2000" dirty="0"/>
              <a:t>Vulnerabilities, processing overhead</a:t>
            </a:r>
          </a:p>
          <a:p>
            <a:pPr eaLnBrk="1" hangingPunct="1"/>
            <a:r>
              <a:rPr lang="en-US" sz="2400" dirty="0"/>
              <a:t>Attacks: </a:t>
            </a:r>
          </a:p>
          <a:p>
            <a:pPr lvl="1" eaLnBrk="1" hangingPunct="1"/>
            <a:r>
              <a:rPr lang="en-US" sz="2000" dirty="0"/>
              <a:t>Physical, invasive, non-invasive/side-channel</a:t>
            </a:r>
          </a:p>
          <a:p>
            <a:pPr eaLnBrk="1" hangingPunct="1"/>
            <a:r>
              <a:rPr lang="en-US" sz="2400" dirty="0"/>
              <a:t>Physically </a:t>
            </a:r>
            <a:r>
              <a:rPr lang="en-US" sz="2400" dirty="0" err="1"/>
              <a:t>unclonable</a:t>
            </a:r>
            <a:r>
              <a:rPr lang="en-US" sz="2400" dirty="0"/>
              <a:t> functions (PUFs)</a:t>
            </a:r>
          </a:p>
          <a:p>
            <a:pPr eaLnBrk="1" hangingPunct="1"/>
            <a:r>
              <a:rPr lang="en-US" sz="2400" dirty="0"/>
              <a:t>True random number generation (TRNG)</a:t>
            </a:r>
          </a:p>
          <a:p>
            <a:pPr eaLnBrk="1" hangingPunct="1"/>
            <a:r>
              <a:rPr lang="en-US" sz="2400" dirty="0"/>
              <a:t>Anti-piracy: </a:t>
            </a:r>
          </a:p>
          <a:p>
            <a:pPr lvl="1" eaLnBrk="1" hangingPunct="1"/>
            <a:r>
              <a:rPr lang="en-US" sz="2000" dirty="0"/>
              <a:t>Watermarking, passive and active hardware metering </a:t>
            </a:r>
          </a:p>
          <a:p>
            <a:pPr eaLnBrk="1" hangingPunct="1"/>
            <a:r>
              <a:rPr lang="en-US" sz="2400" dirty="0"/>
              <a:t>FPGA security</a:t>
            </a:r>
          </a:p>
          <a:p>
            <a:pPr lvl="1" eaLnBrk="1" hangingPunct="1"/>
            <a:r>
              <a:rPr lang="en-US" sz="2000" dirty="0"/>
              <a:t>Trusted design in FPGAs </a:t>
            </a:r>
          </a:p>
          <a:p>
            <a:pPr eaLnBrk="1" hangingPunct="1"/>
            <a:r>
              <a:rPr lang="en-US" sz="2400" dirty="0"/>
              <a:t>Hardware Trojan detection and prevention</a:t>
            </a:r>
          </a:p>
          <a:p>
            <a:pPr eaLnBrk="1" hangingPunct="1"/>
            <a:r>
              <a:rPr lang="en-US" sz="2400" dirty="0"/>
              <a:t>Counterfeit detection and avoidance</a:t>
            </a:r>
          </a:p>
        </p:txBody>
      </p:sp>
      <p:sp>
        <p:nvSpPr>
          <p:cNvPr id="5" name="Slide Number Placeholder 5"/>
          <p:cNvSpPr>
            <a:spLocks noGrp="1"/>
          </p:cNvSpPr>
          <p:nvPr>
            <p:ph type="sldNum" sz="quarter" idx="12"/>
          </p:nvPr>
        </p:nvSpPr>
        <p:spPr/>
        <p:txBody>
          <a:bodyPr/>
          <a:lstStyle/>
          <a:p>
            <a:pPr>
              <a:defRPr/>
            </a:pPr>
            <a:fld id="{BFA5653F-A66E-4EC1-9FB5-3EC6A8446DB2}" type="slidenum">
              <a:rPr lang="en-US"/>
              <a:pPr>
                <a:defRPr/>
              </a:pPr>
              <a:t>5</a:t>
            </a:fld>
            <a:endParaRPr lang="en-US"/>
          </a:p>
        </p:txBody>
      </p:sp>
    </p:spTree>
    <p:extLst>
      <p:ext uri="{BB962C8B-B14F-4D97-AF65-F5344CB8AC3E}">
        <p14:creationId xmlns:p14="http://schemas.microsoft.com/office/powerpoint/2010/main" val="3274438623"/>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C85E-6B43-6A74-403B-8762687B8232}"/>
              </a:ext>
            </a:extLst>
          </p:cNvPr>
          <p:cNvSpPr>
            <a:spLocks noGrp="1"/>
          </p:cNvSpPr>
          <p:nvPr>
            <p:ph type="title"/>
          </p:nvPr>
        </p:nvSpPr>
        <p:spPr>
          <a:xfrm>
            <a:off x="443349" y="84140"/>
            <a:ext cx="11296073" cy="894248"/>
          </a:xfrm>
        </p:spPr>
        <p:txBody>
          <a:bodyPr>
            <a:noAutofit/>
          </a:bodyPr>
          <a:lstStyle/>
          <a:p>
            <a:r>
              <a:rPr lang="en-US" sz="3200" b="1" dirty="0">
                <a:solidFill>
                  <a:schemeClr val="tx2">
                    <a:lumMod val="75000"/>
                  </a:schemeClr>
                </a:solidFill>
                <a:latin typeface="Arial" panose="020B0604020202020204" pitchFamily="34" charset="0"/>
                <a:cs typeface="Arial" panose="020B0604020202020204" pitchFamily="34" charset="0"/>
              </a:rPr>
              <a:t>Who Develops the IPs? Who Designs the ICs? Who Fabricates Them?</a:t>
            </a:r>
            <a:endParaRPr lang="en-US" sz="3200" dirty="0"/>
          </a:p>
        </p:txBody>
      </p:sp>
      <p:pic>
        <p:nvPicPr>
          <p:cNvPr id="28676" name="Picture 22"/>
          <p:cNvPicPr>
            <a:picLocks noGrp="1" noChangeAspect="1" noChangeArrowheads="1"/>
          </p:cNvPicPr>
          <p:nvPr>
            <p:ph idx="1"/>
          </p:nvPr>
        </p:nvPicPr>
        <p:blipFill>
          <a:blip r:embed="rId2" cstate="print"/>
          <a:stretch>
            <a:fillRect/>
          </a:stretch>
        </p:blipFill>
        <p:spPr>
          <a:xfrm>
            <a:off x="3733800" y="1922463"/>
            <a:ext cx="4714875" cy="3324225"/>
          </a:xfrm>
        </p:spPr>
      </p:pic>
      <p:sp>
        <p:nvSpPr>
          <p:cNvPr id="7170" name="Slide Number Placeholder 2"/>
          <p:cNvSpPr>
            <a:spLocks noGrp="1"/>
          </p:cNvSpPr>
          <p:nvPr>
            <p:ph type="sldNum" sz="quarter" idx="12"/>
          </p:nvPr>
        </p:nvSpPr>
        <p:spPr/>
        <p:txBody>
          <a:bodyPr/>
          <a:lstStyle/>
          <a:p>
            <a:pPr>
              <a:defRPr/>
            </a:pPr>
            <a:fld id="{4C955B2F-EC14-4677-81E1-6DAD0DFA3B12}" type="slidenum">
              <a:rPr lang="en-US" smtClean="0"/>
              <a:pPr>
                <a:defRPr/>
              </a:pPr>
              <a:t>50</a:t>
            </a:fld>
            <a:endParaRPr lang="en-US" dirty="0"/>
          </a:p>
        </p:txBody>
      </p:sp>
      <p:sp>
        <p:nvSpPr>
          <p:cNvPr id="28675" name="Rectangle 21"/>
          <p:cNvSpPr>
            <a:spLocks noChangeArrowheads="1"/>
          </p:cNvSpPr>
          <p:nvPr/>
        </p:nvSpPr>
        <p:spPr bwMode="auto">
          <a:xfrm>
            <a:off x="2057400" y="106364"/>
            <a:ext cx="8229600" cy="884237"/>
          </a:xfrm>
          <a:prstGeom prst="rect">
            <a:avLst/>
          </a:prstGeom>
          <a:noFill/>
          <a:ln w="9525">
            <a:noFill/>
            <a:miter lim="800000"/>
            <a:headEnd/>
            <a:tailEnd/>
          </a:ln>
        </p:spPr>
        <p:txBody>
          <a:bodyPr lIns="91430" tIns="45715" rIns="91430" bIns="45715" anchor="ctr"/>
          <a:lstStyle/>
          <a:p>
            <a:pPr algn="ctr"/>
            <a:endParaRPr lang="en-US" sz="3200" b="1" dirty="0">
              <a:solidFill>
                <a:schemeClr val="tx2">
                  <a:lumMod val="75000"/>
                </a:schemeClr>
              </a:solidFill>
              <a:latin typeface="Arial" panose="020B0604020202020204" pitchFamily="34" charset="0"/>
              <a:cs typeface="Arial" panose="020B0604020202020204" pitchFamily="34" charset="0"/>
            </a:endParaRPr>
          </a:p>
        </p:txBody>
      </p:sp>
      <p:sp>
        <p:nvSpPr>
          <p:cNvPr id="28677" name="Oval 23"/>
          <p:cNvSpPr>
            <a:spLocks noChangeArrowheads="1"/>
          </p:cNvSpPr>
          <p:nvPr/>
        </p:nvSpPr>
        <p:spPr bwMode="auto">
          <a:xfrm>
            <a:off x="3810000" y="3048000"/>
            <a:ext cx="152400" cy="1524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78" name="Oval 24"/>
          <p:cNvSpPr>
            <a:spLocks noChangeArrowheads="1"/>
          </p:cNvSpPr>
          <p:nvPr/>
        </p:nvSpPr>
        <p:spPr bwMode="auto">
          <a:xfrm>
            <a:off x="6172200" y="2667000"/>
            <a:ext cx="152400" cy="1524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79" name="Oval 25"/>
          <p:cNvSpPr>
            <a:spLocks noChangeArrowheads="1"/>
          </p:cNvSpPr>
          <p:nvPr/>
        </p:nvSpPr>
        <p:spPr bwMode="auto">
          <a:xfrm>
            <a:off x="6629400" y="29718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0" name="Oval 26"/>
          <p:cNvSpPr>
            <a:spLocks noChangeArrowheads="1"/>
          </p:cNvSpPr>
          <p:nvPr/>
        </p:nvSpPr>
        <p:spPr bwMode="auto">
          <a:xfrm>
            <a:off x="7162800" y="3352800"/>
            <a:ext cx="152400" cy="1524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1" name="Oval 27"/>
          <p:cNvSpPr>
            <a:spLocks noChangeArrowheads="1"/>
          </p:cNvSpPr>
          <p:nvPr/>
        </p:nvSpPr>
        <p:spPr bwMode="auto">
          <a:xfrm>
            <a:off x="7772400" y="2971800"/>
            <a:ext cx="152400" cy="1524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2" name="Oval 28"/>
          <p:cNvSpPr>
            <a:spLocks noChangeArrowheads="1"/>
          </p:cNvSpPr>
          <p:nvPr/>
        </p:nvSpPr>
        <p:spPr bwMode="auto">
          <a:xfrm>
            <a:off x="7772400" y="32766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3" name="Oval 29"/>
          <p:cNvSpPr>
            <a:spLocks noChangeArrowheads="1"/>
          </p:cNvSpPr>
          <p:nvPr/>
        </p:nvSpPr>
        <p:spPr bwMode="auto">
          <a:xfrm>
            <a:off x="4724400" y="28194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4" name="Oval 30"/>
          <p:cNvSpPr>
            <a:spLocks noChangeArrowheads="1"/>
          </p:cNvSpPr>
          <p:nvPr/>
        </p:nvSpPr>
        <p:spPr bwMode="auto">
          <a:xfrm>
            <a:off x="4191000" y="3124200"/>
            <a:ext cx="152400" cy="1524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5" name="Oval 31"/>
          <p:cNvSpPr>
            <a:spLocks noChangeArrowheads="1"/>
          </p:cNvSpPr>
          <p:nvPr/>
        </p:nvSpPr>
        <p:spPr bwMode="auto">
          <a:xfrm>
            <a:off x="6477000" y="26670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6" name="Oval 32"/>
          <p:cNvSpPr>
            <a:spLocks noChangeArrowheads="1"/>
          </p:cNvSpPr>
          <p:nvPr/>
        </p:nvSpPr>
        <p:spPr bwMode="auto">
          <a:xfrm>
            <a:off x="7391400" y="26670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7" name="Text Box 33"/>
          <p:cNvSpPr txBox="1">
            <a:spLocks noChangeArrowheads="1"/>
          </p:cNvSpPr>
          <p:nvPr/>
        </p:nvSpPr>
        <p:spPr bwMode="auto">
          <a:xfrm>
            <a:off x="4419600" y="1219200"/>
            <a:ext cx="2971800" cy="523210"/>
          </a:xfrm>
          <a:prstGeom prst="rect">
            <a:avLst/>
          </a:prstGeom>
          <a:noFill/>
          <a:ln w="9525">
            <a:noFill/>
            <a:miter lim="800000"/>
            <a:headEnd/>
            <a:tailEnd/>
          </a:ln>
        </p:spPr>
        <p:txBody>
          <a:bodyPr wrap="square" lIns="91430" tIns="45715" rIns="91430" bIns="45715">
            <a:spAutoFit/>
          </a:bodyPr>
          <a:lstStyle/>
          <a:p>
            <a:pPr algn="ctr"/>
            <a:r>
              <a:rPr lang="en-US" sz="2800" b="1" i="1"/>
              <a:t>Every Where!</a:t>
            </a:r>
          </a:p>
        </p:txBody>
      </p:sp>
      <p:sp>
        <p:nvSpPr>
          <p:cNvPr id="28688" name="Oval 35"/>
          <p:cNvSpPr>
            <a:spLocks noChangeArrowheads="1"/>
          </p:cNvSpPr>
          <p:nvPr/>
        </p:nvSpPr>
        <p:spPr bwMode="auto">
          <a:xfrm>
            <a:off x="8305800" y="28956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89" name="Oval 36"/>
          <p:cNvSpPr>
            <a:spLocks noChangeArrowheads="1"/>
          </p:cNvSpPr>
          <p:nvPr/>
        </p:nvSpPr>
        <p:spPr bwMode="auto">
          <a:xfrm>
            <a:off x="6477000" y="27432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90" name="Oval 37"/>
          <p:cNvSpPr>
            <a:spLocks noChangeArrowheads="1"/>
          </p:cNvSpPr>
          <p:nvPr/>
        </p:nvSpPr>
        <p:spPr bwMode="auto">
          <a:xfrm>
            <a:off x="4953000" y="41910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91" name="Oval 38"/>
          <p:cNvSpPr>
            <a:spLocks noChangeArrowheads="1"/>
          </p:cNvSpPr>
          <p:nvPr/>
        </p:nvSpPr>
        <p:spPr bwMode="auto">
          <a:xfrm>
            <a:off x="8382000" y="37338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92" name="Oval 39"/>
          <p:cNvSpPr>
            <a:spLocks noChangeArrowheads="1"/>
          </p:cNvSpPr>
          <p:nvPr/>
        </p:nvSpPr>
        <p:spPr bwMode="auto">
          <a:xfrm>
            <a:off x="8001000" y="36576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93" name="Oval 40"/>
          <p:cNvSpPr>
            <a:spLocks noChangeArrowheads="1"/>
          </p:cNvSpPr>
          <p:nvPr/>
        </p:nvSpPr>
        <p:spPr bwMode="auto">
          <a:xfrm>
            <a:off x="8229600" y="41148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94" name="Oval 41"/>
          <p:cNvSpPr>
            <a:spLocks noChangeArrowheads="1"/>
          </p:cNvSpPr>
          <p:nvPr/>
        </p:nvSpPr>
        <p:spPr bwMode="auto">
          <a:xfrm>
            <a:off x="8382000" y="30480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sp>
        <p:nvSpPr>
          <p:cNvPr id="28695" name="Oval 42"/>
          <p:cNvSpPr>
            <a:spLocks noChangeArrowheads="1"/>
          </p:cNvSpPr>
          <p:nvPr/>
        </p:nvSpPr>
        <p:spPr bwMode="auto">
          <a:xfrm>
            <a:off x="6934200" y="32766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cxnSp>
        <p:nvCxnSpPr>
          <p:cNvPr id="28696" name="Shape 26"/>
          <p:cNvCxnSpPr>
            <a:cxnSpLocks noChangeShapeType="1"/>
            <a:stCxn id="28677" idx="0"/>
            <a:endCxn id="28680" idx="3"/>
          </p:cNvCxnSpPr>
          <p:nvPr/>
        </p:nvCxnSpPr>
        <p:spPr bwMode="auto">
          <a:xfrm rot="16200000" flipH="1">
            <a:off x="5318126" y="1616076"/>
            <a:ext cx="434975" cy="3298825"/>
          </a:xfrm>
          <a:prstGeom prst="curvedConnector5">
            <a:avLst>
              <a:gd name="adj1" fmla="val 152236"/>
              <a:gd name="adj2" fmla="val 50815"/>
              <a:gd name="adj3" fmla="val 152565"/>
            </a:avLst>
          </a:prstGeom>
          <a:noFill/>
          <a:ln w="9525" algn="ctr">
            <a:solidFill>
              <a:schemeClr val="tx1"/>
            </a:solidFill>
            <a:round/>
            <a:headEnd/>
            <a:tailEnd type="arrow" w="med" len="med"/>
          </a:ln>
        </p:spPr>
      </p:cxnSp>
      <p:cxnSp>
        <p:nvCxnSpPr>
          <p:cNvPr id="28697" name="Shape 29"/>
          <p:cNvCxnSpPr>
            <a:cxnSpLocks noChangeShapeType="1"/>
            <a:stCxn id="28680" idx="0"/>
            <a:endCxn id="28689" idx="6"/>
          </p:cNvCxnSpPr>
          <p:nvPr/>
        </p:nvCxnSpPr>
        <p:spPr bwMode="auto">
          <a:xfrm rot="16200000" flipV="1">
            <a:off x="6610350" y="2724150"/>
            <a:ext cx="571500" cy="685800"/>
          </a:xfrm>
          <a:prstGeom prst="curvedConnector2">
            <a:avLst/>
          </a:prstGeom>
          <a:noFill/>
          <a:ln w="9525" algn="ctr">
            <a:solidFill>
              <a:schemeClr val="tx1"/>
            </a:solidFill>
            <a:round/>
            <a:headEnd/>
            <a:tailEnd type="arrow" w="med" len="med"/>
          </a:ln>
        </p:spPr>
      </p:cxnSp>
      <p:cxnSp>
        <p:nvCxnSpPr>
          <p:cNvPr id="28698" name="Curved Connector 31"/>
          <p:cNvCxnSpPr>
            <a:cxnSpLocks noChangeShapeType="1"/>
            <a:stCxn id="28689" idx="5"/>
            <a:endCxn id="28682" idx="0"/>
          </p:cNvCxnSpPr>
          <p:nvPr/>
        </p:nvCxnSpPr>
        <p:spPr bwMode="auto">
          <a:xfrm rot="16200000" flipH="1">
            <a:off x="6942138" y="2408238"/>
            <a:ext cx="468312" cy="1268412"/>
          </a:xfrm>
          <a:prstGeom prst="curvedConnector3">
            <a:avLst>
              <a:gd name="adj1" fmla="val 50000"/>
            </a:avLst>
          </a:prstGeom>
          <a:noFill/>
          <a:ln w="9525" algn="ctr">
            <a:solidFill>
              <a:schemeClr val="tx1"/>
            </a:solidFill>
            <a:round/>
            <a:headEnd/>
            <a:tailEnd type="arrow" w="med" len="med"/>
          </a:ln>
        </p:spPr>
      </p:cxnSp>
      <p:sp>
        <p:nvSpPr>
          <p:cNvPr id="28699" name="Oval 35"/>
          <p:cNvSpPr>
            <a:spLocks noChangeArrowheads="1"/>
          </p:cNvSpPr>
          <p:nvPr/>
        </p:nvSpPr>
        <p:spPr bwMode="auto">
          <a:xfrm>
            <a:off x="8001000" y="3429000"/>
            <a:ext cx="76200" cy="76200"/>
          </a:xfrm>
          <a:prstGeom prst="ellipse">
            <a:avLst/>
          </a:prstGeom>
          <a:solidFill>
            <a:srgbClr val="FF0000"/>
          </a:solidFill>
          <a:ln w="9525">
            <a:solidFill>
              <a:schemeClr val="tx1"/>
            </a:solidFill>
            <a:round/>
            <a:headEnd/>
            <a:tailEnd/>
          </a:ln>
        </p:spPr>
        <p:txBody>
          <a:bodyPr wrap="none" lIns="91430" tIns="45715" rIns="91430" bIns="45715" anchor="ctr"/>
          <a:lstStyle/>
          <a:p>
            <a:endParaRPr lang="en-US"/>
          </a:p>
        </p:txBody>
      </p:sp>
      <p:cxnSp>
        <p:nvCxnSpPr>
          <p:cNvPr id="28700" name="Curved Connector 34"/>
          <p:cNvCxnSpPr>
            <a:cxnSpLocks noChangeShapeType="1"/>
            <a:stCxn id="28682" idx="7"/>
            <a:endCxn id="28699" idx="7"/>
          </p:cNvCxnSpPr>
          <p:nvPr/>
        </p:nvCxnSpPr>
        <p:spPr bwMode="auto">
          <a:xfrm rot="16200000" flipH="1">
            <a:off x="7875588" y="3249613"/>
            <a:ext cx="152400" cy="228600"/>
          </a:xfrm>
          <a:prstGeom prst="curvedConnector3">
            <a:avLst>
              <a:gd name="adj1" fmla="val -32648"/>
            </a:avLst>
          </a:prstGeom>
          <a:noFill/>
          <a:ln w="9525" algn="ctr">
            <a:solidFill>
              <a:schemeClr val="tx1"/>
            </a:solidFill>
            <a:round/>
            <a:headEnd/>
            <a:tailEnd type="arrow" w="med" len="med"/>
          </a:ln>
        </p:spPr>
      </p:cxnSp>
      <p:cxnSp>
        <p:nvCxnSpPr>
          <p:cNvPr id="28701" name="Curved Connector 38"/>
          <p:cNvCxnSpPr>
            <a:cxnSpLocks noChangeShapeType="1"/>
            <a:stCxn id="28699" idx="7"/>
            <a:endCxn id="28681" idx="7"/>
          </p:cNvCxnSpPr>
          <p:nvPr/>
        </p:nvCxnSpPr>
        <p:spPr bwMode="auto">
          <a:xfrm rot="16200000" flipV="1">
            <a:off x="7761288" y="3135313"/>
            <a:ext cx="446088" cy="163513"/>
          </a:xfrm>
          <a:prstGeom prst="curvedConnector3">
            <a:avLst>
              <a:gd name="adj1" fmla="val 110991"/>
            </a:avLst>
          </a:prstGeom>
          <a:noFill/>
          <a:ln w="9525" algn="ctr">
            <a:solidFill>
              <a:schemeClr val="tx1"/>
            </a:solidFill>
            <a:round/>
            <a:headEnd/>
            <a:tailEnd type="arrow" w="med" len="med"/>
          </a:ln>
        </p:spPr>
      </p:cxnSp>
      <p:cxnSp>
        <p:nvCxnSpPr>
          <p:cNvPr id="28702" name="Shape 41"/>
          <p:cNvCxnSpPr>
            <a:cxnSpLocks noChangeShapeType="1"/>
            <a:stCxn id="28681" idx="4"/>
          </p:cNvCxnSpPr>
          <p:nvPr/>
        </p:nvCxnSpPr>
        <p:spPr bwMode="auto">
          <a:xfrm rot="5400000" flipH="1">
            <a:off x="5943600" y="1219200"/>
            <a:ext cx="152400" cy="3657600"/>
          </a:xfrm>
          <a:prstGeom prst="curvedConnector4">
            <a:avLst>
              <a:gd name="adj1" fmla="val 512338"/>
              <a:gd name="adj2" fmla="val 51042"/>
            </a:avLst>
          </a:prstGeom>
          <a:noFill/>
          <a:ln w="9525" algn="ctr">
            <a:solidFill>
              <a:schemeClr val="tx1"/>
            </a:solidFill>
            <a:round/>
            <a:headEnd/>
            <a:tailEnd type="arrow" w="med" len="med"/>
          </a:ln>
        </p:spPr>
      </p:cxnSp>
      <p:cxnSp>
        <p:nvCxnSpPr>
          <p:cNvPr id="28703" name="Curved Connector 46"/>
          <p:cNvCxnSpPr>
            <a:cxnSpLocks noChangeShapeType="1"/>
            <a:endCxn id="28677" idx="3"/>
          </p:cNvCxnSpPr>
          <p:nvPr/>
        </p:nvCxnSpPr>
        <p:spPr bwMode="auto">
          <a:xfrm rot="10800000">
            <a:off x="3832226" y="3178176"/>
            <a:ext cx="1120775" cy="1012825"/>
          </a:xfrm>
          <a:prstGeom prst="curvedConnector2">
            <a:avLst/>
          </a:prstGeom>
          <a:noFill/>
          <a:ln w="19050" algn="ctr">
            <a:solidFill>
              <a:srgbClr val="C00000"/>
            </a:solidFill>
            <a:prstDash val="sysDash"/>
            <a:round/>
            <a:headEnd/>
            <a:tailEnd type="arrow" w="med" len="med"/>
          </a:ln>
        </p:spPr>
      </p:cxnSp>
      <p:cxnSp>
        <p:nvCxnSpPr>
          <p:cNvPr id="28704" name="Shape 50"/>
          <p:cNvCxnSpPr>
            <a:cxnSpLocks noChangeShapeType="1"/>
            <a:stCxn id="28680" idx="0"/>
            <a:endCxn id="28677" idx="6"/>
          </p:cNvCxnSpPr>
          <p:nvPr/>
        </p:nvCxnSpPr>
        <p:spPr bwMode="auto">
          <a:xfrm rot="16200000" flipV="1">
            <a:off x="5486400" y="1600200"/>
            <a:ext cx="228600" cy="3276600"/>
          </a:xfrm>
          <a:prstGeom prst="curvedConnector2">
            <a:avLst/>
          </a:prstGeom>
          <a:noFill/>
          <a:ln w="19050" algn="ctr">
            <a:solidFill>
              <a:srgbClr val="C00000"/>
            </a:solidFill>
            <a:prstDash val="sysDash"/>
            <a:round/>
            <a:headEnd/>
            <a:tailEnd type="arrow" w="med" len="med"/>
          </a:ln>
        </p:spPr>
      </p:cxnSp>
      <p:cxnSp>
        <p:nvCxnSpPr>
          <p:cNvPr id="28705" name="Curved Connector 54"/>
          <p:cNvCxnSpPr>
            <a:cxnSpLocks noChangeShapeType="1"/>
            <a:stCxn id="28683" idx="7"/>
            <a:endCxn id="28677" idx="7"/>
          </p:cNvCxnSpPr>
          <p:nvPr/>
        </p:nvCxnSpPr>
        <p:spPr bwMode="auto">
          <a:xfrm rot="16200000" flipH="1" flipV="1">
            <a:off x="4244976" y="2525713"/>
            <a:ext cx="239712" cy="849313"/>
          </a:xfrm>
          <a:prstGeom prst="curvedConnector3">
            <a:avLst>
              <a:gd name="adj1" fmla="val -100000"/>
            </a:avLst>
          </a:prstGeom>
          <a:noFill/>
          <a:ln w="19050" algn="ctr">
            <a:solidFill>
              <a:srgbClr val="C00000"/>
            </a:solidFill>
            <a:prstDash val="sysDash"/>
            <a:round/>
            <a:headEnd/>
            <a:tailEnd type="arrow" w="med" len="med"/>
          </a:ln>
        </p:spPr>
      </p:cxnSp>
      <p:sp>
        <p:nvSpPr>
          <p:cNvPr id="28706" name="TextBox 55"/>
          <p:cNvSpPr txBox="1">
            <a:spLocks noChangeArrowheads="1"/>
          </p:cNvSpPr>
          <p:nvPr/>
        </p:nvSpPr>
        <p:spPr bwMode="auto">
          <a:xfrm>
            <a:off x="4340225" y="4035425"/>
            <a:ext cx="389830" cy="307766"/>
          </a:xfrm>
          <a:prstGeom prst="rect">
            <a:avLst/>
          </a:prstGeom>
          <a:noFill/>
          <a:ln w="9525">
            <a:noFill/>
            <a:miter lim="800000"/>
            <a:headEnd/>
            <a:tailEnd/>
          </a:ln>
        </p:spPr>
        <p:txBody>
          <a:bodyPr wrap="square" lIns="91430" tIns="45715" rIns="91430" bIns="45715">
            <a:spAutoFit/>
          </a:bodyPr>
          <a:lstStyle/>
          <a:p>
            <a:r>
              <a:rPr lang="en-US" sz="1400" b="1"/>
              <a:t>IP</a:t>
            </a:r>
          </a:p>
        </p:txBody>
      </p:sp>
      <p:sp>
        <p:nvSpPr>
          <p:cNvPr id="28707" name="TextBox 56"/>
          <p:cNvSpPr txBox="1">
            <a:spLocks noChangeArrowheads="1"/>
          </p:cNvSpPr>
          <p:nvPr/>
        </p:nvSpPr>
        <p:spPr bwMode="auto">
          <a:xfrm>
            <a:off x="3959225" y="2435225"/>
            <a:ext cx="389830" cy="307766"/>
          </a:xfrm>
          <a:prstGeom prst="rect">
            <a:avLst/>
          </a:prstGeom>
          <a:noFill/>
          <a:ln w="9525">
            <a:noFill/>
            <a:miter lim="800000"/>
            <a:headEnd/>
            <a:tailEnd/>
          </a:ln>
        </p:spPr>
        <p:txBody>
          <a:bodyPr wrap="square" lIns="91430" tIns="45715" rIns="91430" bIns="45715">
            <a:spAutoFit/>
          </a:bodyPr>
          <a:lstStyle/>
          <a:p>
            <a:r>
              <a:rPr lang="en-US" sz="1400" b="1"/>
              <a:t>IP</a:t>
            </a:r>
          </a:p>
        </p:txBody>
      </p:sp>
      <p:sp>
        <p:nvSpPr>
          <p:cNvPr id="28708" name="TextBox 57"/>
          <p:cNvSpPr txBox="1">
            <a:spLocks noChangeArrowheads="1"/>
          </p:cNvSpPr>
          <p:nvPr/>
        </p:nvSpPr>
        <p:spPr bwMode="auto">
          <a:xfrm>
            <a:off x="5738813" y="3121025"/>
            <a:ext cx="389830" cy="307766"/>
          </a:xfrm>
          <a:prstGeom prst="rect">
            <a:avLst/>
          </a:prstGeom>
          <a:noFill/>
          <a:ln w="9525">
            <a:noFill/>
            <a:miter lim="800000"/>
            <a:headEnd/>
            <a:tailEnd/>
          </a:ln>
        </p:spPr>
        <p:txBody>
          <a:bodyPr wrap="square" lIns="91430" tIns="45715" rIns="91430" bIns="45715">
            <a:spAutoFit/>
          </a:bodyPr>
          <a:lstStyle/>
          <a:p>
            <a:r>
              <a:rPr lang="en-US" sz="1400" b="1"/>
              <a:t>IP</a:t>
            </a:r>
          </a:p>
        </p:txBody>
      </p:sp>
      <p:sp>
        <p:nvSpPr>
          <p:cNvPr id="28709" name="TextBox 58"/>
          <p:cNvSpPr txBox="1">
            <a:spLocks noChangeArrowheads="1"/>
          </p:cNvSpPr>
          <p:nvPr/>
        </p:nvSpPr>
        <p:spPr bwMode="auto">
          <a:xfrm>
            <a:off x="5432426" y="3654426"/>
            <a:ext cx="531813" cy="307975"/>
          </a:xfrm>
          <a:prstGeom prst="rect">
            <a:avLst/>
          </a:prstGeom>
          <a:noFill/>
          <a:ln w="9525">
            <a:noFill/>
            <a:miter lim="800000"/>
            <a:headEnd/>
            <a:tailEnd/>
          </a:ln>
        </p:spPr>
        <p:txBody>
          <a:bodyPr wrap="square" lIns="91430" tIns="45715" rIns="91430" bIns="45715">
            <a:spAutoFit/>
          </a:bodyPr>
          <a:lstStyle/>
          <a:p>
            <a:r>
              <a:rPr lang="en-US" sz="1400" b="1">
                <a:sym typeface="Wingdings" pitchFamily="2" charset="2"/>
              </a:rPr>
              <a:t>DFT</a:t>
            </a:r>
            <a:endParaRPr lang="en-US" sz="1400" b="1"/>
          </a:p>
        </p:txBody>
      </p:sp>
      <p:sp>
        <p:nvSpPr>
          <p:cNvPr id="28710" name="TextBox 59"/>
          <p:cNvSpPr txBox="1">
            <a:spLocks noChangeArrowheads="1"/>
          </p:cNvSpPr>
          <p:nvPr/>
        </p:nvSpPr>
        <p:spPr bwMode="auto">
          <a:xfrm>
            <a:off x="6699250" y="2663825"/>
            <a:ext cx="740888" cy="307766"/>
          </a:xfrm>
          <a:prstGeom prst="rect">
            <a:avLst/>
          </a:prstGeom>
          <a:noFill/>
          <a:ln w="9525">
            <a:noFill/>
            <a:miter lim="800000"/>
            <a:headEnd/>
            <a:tailEnd/>
          </a:ln>
        </p:spPr>
        <p:txBody>
          <a:bodyPr wrap="square" lIns="91430" tIns="45715" rIns="91430" bIns="45715">
            <a:spAutoFit/>
          </a:bodyPr>
          <a:lstStyle/>
          <a:p>
            <a:r>
              <a:rPr lang="en-US" sz="1400" b="1">
                <a:sym typeface="Wingdings" pitchFamily="2" charset="2"/>
              </a:rPr>
              <a:t>GDSII</a:t>
            </a:r>
            <a:endParaRPr lang="en-US" sz="1400" b="1"/>
          </a:p>
        </p:txBody>
      </p:sp>
      <p:sp>
        <p:nvSpPr>
          <p:cNvPr id="28711" name="TextBox 60"/>
          <p:cNvSpPr txBox="1">
            <a:spLocks noChangeArrowheads="1"/>
          </p:cNvSpPr>
          <p:nvPr/>
        </p:nvSpPr>
        <p:spPr bwMode="auto">
          <a:xfrm>
            <a:off x="7312025" y="2971800"/>
            <a:ext cx="510056" cy="307766"/>
          </a:xfrm>
          <a:prstGeom prst="rect">
            <a:avLst/>
          </a:prstGeom>
          <a:noFill/>
          <a:ln w="9525">
            <a:noFill/>
            <a:miter lim="800000"/>
            <a:headEnd/>
            <a:tailEnd/>
          </a:ln>
        </p:spPr>
        <p:txBody>
          <a:bodyPr wrap="square" lIns="91430" tIns="45715" rIns="91430" bIns="45715">
            <a:spAutoFit/>
          </a:bodyPr>
          <a:lstStyle/>
          <a:p>
            <a:r>
              <a:rPr lang="en-US" sz="1400" b="1">
                <a:sym typeface="Wingdings" pitchFamily="2" charset="2"/>
              </a:rPr>
              <a:t>Fab</a:t>
            </a:r>
            <a:endParaRPr lang="en-US" sz="1400" b="1"/>
          </a:p>
        </p:txBody>
      </p:sp>
      <p:sp>
        <p:nvSpPr>
          <p:cNvPr id="28712" name="TextBox 61"/>
          <p:cNvSpPr txBox="1">
            <a:spLocks noChangeArrowheads="1"/>
          </p:cNvSpPr>
          <p:nvPr/>
        </p:nvSpPr>
        <p:spPr bwMode="auto">
          <a:xfrm>
            <a:off x="8701088" y="3349625"/>
            <a:ext cx="1677042" cy="307766"/>
          </a:xfrm>
          <a:prstGeom prst="rect">
            <a:avLst/>
          </a:prstGeom>
          <a:noFill/>
          <a:ln w="9525">
            <a:noFill/>
            <a:miter lim="800000"/>
            <a:headEnd/>
            <a:tailEnd/>
          </a:ln>
        </p:spPr>
        <p:txBody>
          <a:bodyPr wrap="square" lIns="91430" tIns="45715" rIns="91430" bIns="45715">
            <a:spAutoFit/>
          </a:bodyPr>
          <a:lstStyle/>
          <a:p>
            <a:r>
              <a:rPr lang="en-US" sz="1400" b="1">
                <a:sym typeface="Wingdings" pitchFamily="2" charset="2"/>
              </a:rPr>
              <a:t>Assembly &amp; Test</a:t>
            </a:r>
            <a:endParaRPr lang="en-US" sz="1400" b="1"/>
          </a:p>
        </p:txBody>
      </p:sp>
      <p:cxnSp>
        <p:nvCxnSpPr>
          <p:cNvPr id="28713" name="Straight Arrow Connector 63"/>
          <p:cNvCxnSpPr>
            <a:cxnSpLocks noChangeShapeType="1"/>
            <a:endCxn id="28712" idx="1"/>
          </p:cNvCxnSpPr>
          <p:nvPr/>
        </p:nvCxnSpPr>
        <p:spPr bwMode="auto">
          <a:xfrm>
            <a:off x="8001000" y="3276600"/>
            <a:ext cx="700088" cy="226908"/>
          </a:xfrm>
          <a:prstGeom prst="straightConnector1">
            <a:avLst/>
          </a:prstGeom>
          <a:noFill/>
          <a:ln w="9525" algn="ctr">
            <a:solidFill>
              <a:schemeClr val="tx1"/>
            </a:solidFill>
            <a:round/>
            <a:headEnd/>
            <a:tailEnd type="arrow" w="med" len="med"/>
          </a:ln>
        </p:spPr>
      </p:cxnSp>
      <p:cxnSp>
        <p:nvCxnSpPr>
          <p:cNvPr id="28714" name="Straight Arrow Connector 65"/>
          <p:cNvCxnSpPr>
            <a:cxnSpLocks noChangeShapeType="1"/>
          </p:cNvCxnSpPr>
          <p:nvPr/>
        </p:nvCxnSpPr>
        <p:spPr bwMode="auto">
          <a:xfrm>
            <a:off x="8077200" y="3124200"/>
            <a:ext cx="685800" cy="304800"/>
          </a:xfrm>
          <a:prstGeom prst="straightConnector1">
            <a:avLst/>
          </a:prstGeom>
          <a:noFill/>
          <a:ln w="9525" algn="ctr">
            <a:solidFill>
              <a:schemeClr val="tx1"/>
            </a:solidFill>
            <a:round/>
            <a:headEnd/>
            <a:tailEnd type="arrow" w="med" len="med"/>
          </a:ln>
        </p:spPr>
      </p:cxnSp>
      <p:sp>
        <p:nvSpPr>
          <p:cNvPr id="28715" name="TextBox 66"/>
          <p:cNvSpPr txBox="1">
            <a:spLocks noChangeArrowheads="1"/>
          </p:cNvSpPr>
          <p:nvPr/>
        </p:nvSpPr>
        <p:spPr bwMode="auto">
          <a:xfrm>
            <a:off x="5999164" y="2133600"/>
            <a:ext cx="1871005" cy="307766"/>
          </a:xfrm>
          <a:prstGeom prst="rect">
            <a:avLst/>
          </a:prstGeom>
          <a:noFill/>
          <a:ln w="9525">
            <a:noFill/>
            <a:miter lim="800000"/>
            <a:headEnd/>
            <a:tailEnd/>
          </a:ln>
        </p:spPr>
        <p:txBody>
          <a:bodyPr wrap="square" lIns="91430" tIns="45715" rIns="91430" bIns="45715">
            <a:spAutoFit/>
          </a:bodyPr>
          <a:lstStyle/>
          <a:p>
            <a:r>
              <a:rPr lang="en-US" sz="1400" b="1">
                <a:sym typeface="Wingdings" pitchFamily="2" charset="2"/>
              </a:rPr>
              <a:t>Ship to the market</a:t>
            </a:r>
            <a:endParaRPr lang="en-US" sz="1400" b="1"/>
          </a:p>
        </p:txBody>
      </p:sp>
    </p:spTree>
    <p:extLst>
      <p:ext uri="{BB962C8B-B14F-4D97-AF65-F5344CB8AC3E}">
        <p14:creationId xmlns:p14="http://schemas.microsoft.com/office/powerpoint/2010/main" val="28190496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2"/>
          <p:cNvSpPr>
            <a:spLocks noChangeArrowheads="1"/>
          </p:cNvSpPr>
          <p:nvPr/>
        </p:nvSpPr>
        <p:spPr bwMode="auto">
          <a:xfrm>
            <a:off x="3048000" y="2492472"/>
            <a:ext cx="6324600" cy="3429000"/>
          </a:xfrm>
          <a:prstGeom prst="roundRect">
            <a:avLst>
              <a:gd name="adj" fmla="val 16667"/>
            </a:avLst>
          </a:prstGeom>
          <a:solidFill>
            <a:srgbClr val="FF0000">
              <a:alpha val="87057"/>
            </a:srgbClr>
          </a:solidFill>
          <a:ln w="9525">
            <a:solidFill>
              <a:schemeClr val="tx1"/>
            </a:solidFill>
            <a:round/>
            <a:headEnd/>
            <a:tailEnd/>
          </a:ln>
        </p:spPr>
        <p:txBody>
          <a:bodyPr wrap="none" anchor="ctr"/>
          <a:lstStyle/>
          <a:p>
            <a:endParaRPr lang="en-US"/>
          </a:p>
        </p:txBody>
      </p:sp>
      <p:sp>
        <p:nvSpPr>
          <p:cNvPr id="29743" name="Rectangle 47"/>
          <p:cNvSpPr>
            <a:spLocks noGrp="1" noChangeArrowheads="1"/>
          </p:cNvSpPr>
          <p:nvPr>
            <p:ph type="title"/>
          </p:nvPr>
        </p:nvSpPr>
        <p:spPr>
          <a:xfrm>
            <a:off x="524163" y="278424"/>
            <a:ext cx="11296073" cy="521188"/>
          </a:xfrm>
          <a:noFill/>
        </p:spPr>
        <p:txBody>
          <a:bodyPr>
            <a:normAutofit fontScale="90000"/>
          </a:bodyPr>
          <a:lstStyle/>
          <a:p>
            <a:r>
              <a:rPr lang="en-US" sz="3600" b="1" dirty="0"/>
              <a:t>Untrusted System Integrator</a:t>
            </a:r>
          </a:p>
        </p:txBody>
      </p:sp>
      <p:pic>
        <p:nvPicPr>
          <p:cNvPr id="29699" name="Picture 3"/>
          <p:cNvPicPr>
            <a:picLocks noGrp="1" noChangeAspect="1" noChangeArrowheads="1"/>
          </p:cNvPicPr>
          <p:nvPr>
            <p:ph idx="1"/>
          </p:nvPr>
        </p:nvPicPr>
        <p:blipFill>
          <a:blip r:embed="rId2" cstate="print"/>
          <a:stretch>
            <a:fillRect/>
          </a:stretch>
        </p:blipFill>
        <p:spPr>
          <a:xfrm>
            <a:off x="4963353" y="5985497"/>
            <a:ext cx="1034984" cy="781434"/>
          </a:xfrm>
          <a:noFill/>
        </p:spPr>
      </p:pic>
      <p:sp>
        <p:nvSpPr>
          <p:cNvPr id="2" name="Slide Number Placeholder 1">
            <a:extLst>
              <a:ext uri="{FF2B5EF4-FFF2-40B4-BE49-F238E27FC236}">
                <a16:creationId xmlns:a16="http://schemas.microsoft.com/office/drawing/2014/main" id="{936E5789-08A6-762F-ADC2-53C54951DCE4}"/>
              </a:ext>
            </a:extLst>
          </p:cNvPr>
          <p:cNvSpPr>
            <a:spLocks noGrp="1"/>
          </p:cNvSpPr>
          <p:nvPr>
            <p:ph type="sldNum" sz="quarter" idx="12"/>
          </p:nvPr>
        </p:nvSpPr>
        <p:spPr>
          <a:xfrm>
            <a:off x="10455567" y="6241512"/>
            <a:ext cx="1283855" cy="365760"/>
          </a:xfrm>
        </p:spPr>
        <p:txBody>
          <a:bodyPr/>
          <a:lstStyle/>
          <a:p>
            <a:pPr>
              <a:defRPr/>
            </a:pPr>
            <a:fld id="{36476352-B9F7-4CAD-AA4C-26CCE8019178}" type="slidenum">
              <a:rPr lang="en-US" altLang="en-US" smtClean="0"/>
              <a:pPr>
                <a:defRPr/>
              </a:pPr>
              <a:t>51</a:t>
            </a:fld>
            <a:endParaRPr lang="en-US" altLang="en-US"/>
          </a:p>
        </p:txBody>
      </p:sp>
      <p:sp>
        <p:nvSpPr>
          <p:cNvPr id="29715" name="Text Box 19"/>
          <p:cNvSpPr txBox="1">
            <a:spLocks noChangeArrowheads="1"/>
          </p:cNvSpPr>
          <p:nvPr/>
        </p:nvSpPr>
        <p:spPr bwMode="auto">
          <a:xfrm>
            <a:off x="2743200" y="6150073"/>
            <a:ext cx="2127250" cy="366713"/>
          </a:xfrm>
          <a:prstGeom prst="rect">
            <a:avLst/>
          </a:prstGeom>
          <a:noFill/>
          <a:ln w="9525">
            <a:noFill/>
            <a:miter lim="800000"/>
            <a:headEnd/>
            <a:tailEnd/>
          </a:ln>
        </p:spPr>
        <p:txBody>
          <a:bodyPr wrap="none">
            <a:spAutoFit/>
          </a:bodyPr>
          <a:lstStyle/>
          <a:p>
            <a:r>
              <a:rPr lang="en-US"/>
              <a:t>ASIC Manufacturer</a:t>
            </a:r>
          </a:p>
        </p:txBody>
      </p:sp>
      <p:sp>
        <p:nvSpPr>
          <p:cNvPr id="29716" name="Text Box 20"/>
          <p:cNvSpPr txBox="1">
            <a:spLocks noChangeArrowheads="1"/>
          </p:cNvSpPr>
          <p:nvPr/>
        </p:nvSpPr>
        <p:spPr bwMode="auto">
          <a:xfrm>
            <a:off x="3505200" y="1158972"/>
            <a:ext cx="2284600" cy="338554"/>
          </a:xfrm>
          <a:prstGeom prst="rect">
            <a:avLst/>
          </a:prstGeom>
          <a:noFill/>
          <a:ln w="9525">
            <a:noFill/>
            <a:miter lim="800000"/>
            <a:headEnd/>
            <a:tailEnd/>
          </a:ln>
        </p:spPr>
        <p:txBody>
          <a:bodyPr wrap="none">
            <a:spAutoFit/>
          </a:bodyPr>
          <a:lstStyle/>
          <a:p>
            <a:r>
              <a:rPr lang="en-US" sz="1600" b="1" dirty="0"/>
              <a:t>Design Specification</a:t>
            </a:r>
          </a:p>
        </p:txBody>
      </p:sp>
      <p:sp>
        <p:nvSpPr>
          <p:cNvPr id="29741" name="Text Box 45"/>
          <p:cNvSpPr txBox="1">
            <a:spLocks noChangeArrowheads="1"/>
          </p:cNvSpPr>
          <p:nvPr/>
        </p:nvSpPr>
        <p:spPr bwMode="auto">
          <a:xfrm>
            <a:off x="8020051" y="1220885"/>
            <a:ext cx="979755" cy="338554"/>
          </a:xfrm>
          <a:prstGeom prst="rect">
            <a:avLst/>
          </a:prstGeom>
          <a:noFill/>
          <a:ln w="9525">
            <a:noFill/>
            <a:miter lim="800000"/>
            <a:headEnd/>
            <a:tailEnd/>
          </a:ln>
        </p:spPr>
        <p:txBody>
          <a:bodyPr wrap="none">
            <a:spAutoFit/>
          </a:bodyPr>
          <a:lstStyle/>
          <a:p>
            <a:r>
              <a:rPr lang="en-US" sz="1600" b="1"/>
              <a:t>Hard IP</a:t>
            </a:r>
          </a:p>
        </p:txBody>
      </p:sp>
      <p:sp>
        <p:nvSpPr>
          <p:cNvPr id="29742" name="Text Box 46"/>
          <p:cNvSpPr txBox="1">
            <a:spLocks noChangeArrowheads="1"/>
          </p:cNvSpPr>
          <p:nvPr/>
        </p:nvSpPr>
        <p:spPr bwMode="auto">
          <a:xfrm>
            <a:off x="6562726" y="1220885"/>
            <a:ext cx="899605" cy="338554"/>
          </a:xfrm>
          <a:prstGeom prst="rect">
            <a:avLst/>
          </a:prstGeom>
          <a:noFill/>
          <a:ln w="9525">
            <a:noFill/>
            <a:miter lim="800000"/>
            <a:headEnd/>
            <a:tailEnd/>
          </a:ln>
        </p:spPr>
        <p:txBody>
          <a:bodyPr wrap="none">
            <a:spAutoFit/>
          </a:bodyPr>
          <a:lstStyle/>
          <a:p>
            <a:r>
              <a:rPr lang="en-US" sz="1600" b="1"/>
              <a:t>Soft IP</a:t>
            </a:r>
          </a:p>
        </p:txBody>
      </p:sp>
      <p:grpSp>
        <p:nvGrpSpPr>
          <p:cNvPr id="3" name="Group 2">
            <a:extLst>
              <a:ext uri="{FF2B5EF4-FFF2-40B4-BE49-F238E27FC236}">
                <a16:creationId xmlns:a16="http://schemas.microsoft.com/office/drawing/2014/main" id="{59E7D9B6-8279-86F8-B8C3-5EEC008C7729}"/>
              </a:ext>
            </a:extLst>
          </p:cNvPr>
          <p:cNvGrpSpPr/>
          <p:nvPr/>
        </p:nvGrpSpPr>
        <p:grpSpPr>
          <a:xfrm>
            <a:off x="3276600" y="1578072"/>
            <a:ext cx="5867400" cy="4419600"/>
            <a:chOff x="3276600" y="1578072"/>
            <a:chExt cx="5867400" cy="4419600"/>
          </a:xfrm>
        </p:grpSpPr>
        <p:sp>
          <p:nvSpPr>
            <p:cNvPr id="29700" name="Rectangle 4"/>
            <p:cNvSpPr>
              <a:spLocks noChangeArrowheads="1"/>
            </p:cNvSpPr>
            <p:nvPr/>
          </p:nvSpPr>
          <p:spPr bwMode="auto">
            <a:xfrm>
              <a:off x="4800600" y="2582960"/>
              <a:ext cx="1447800" cy="762000"/>
            </a:xfrm>
            <a:prstGeom prst="rect">
              <a:avLst/>
            </a:prstGeom>
            <a:solidFill>
              <a:schemeClr val="accent1"/>
            </a:solidFill>
            <a:ln w="25400">
              <a:solidFill>
                <a:schemeClr val="tx1"/>
              </a:solidFill>
              <a:miter lim="800000"/>
              <a:headEnd/>
              <a:tailEnd/>
            </a:ln>
          </p:spPr>
          <p:txBody>
            <a:bodyPr wrap="none" anchor="ctr"/>
            <a:lstStyle/>
            <a:p>
              <a:endParaRPr lang="en-US"/>
            </a:p>
          </p:txBody>
        </p:sp>
        <p:sp>
          <p:nvSpPr>
            <p:cNvPr id="29701" name="Text Box 5"/>
            <p:cNvSpPr txBox="1">
              <a:spLocks noChangeArrowheads="1"/>
            </p:cNvSpPr>
            <p:nvPr/>
          </p:nvSpPr>
          <p:spPr bwMode="auto">
            <a:xfrm>
              <a:off x="4752851" y="2668686"/>
              <a:ext cx="1470274" cy="584775"/>
            </a:xfrm>
            <a:prstGeom prst="rect">
              <a:avLst/>
            </a:prstGeom>
            <a:noFill/>
            <a:ln w="25400">
              <a:noFill/>
              <a:miter lim="800000"/>
              <a:headEnd/>
              <a:tailEnd/>
            </a:ln>
          </p:spPr>
          <p:txBody>
            <a:bodyPr wrap="none">
              <a:spAutoFit/>
            </a:bodyPr>
            <a:lstStyle/>
            <a:p>
              <a:pPr algn="ctr"/>
              <a:r>
                <a:rPr lang="en-US" sz="1600" b="1"/>
                <a:t>RTL -&gt; GL</a:t>
              </a:r>
            </a:p>
            <a:p>
              <a:pPr algn="ctr"/>
              <a:r>
                <a:rPr lang="en-US" sz="1600" b="1"/>
                <a:t>Synth + DFT</a:t>
              </a:r>
            </a:p>
          </p:txBody>
        </p:sp>
        <p:sp>
          <p:nvSpPr>
            <p:cNvPr id="29702" name="AutoShape 6"/>
            <p:cNvSpPr>
              <a:spLocks noChangeArrowheads="1"/>
            </p:cNvSpPr>
            <p:nvPr/>
          </p:nvSpPr>
          <p:spPr bwMode="auto">
            <a:xfrm>
              <a:off x="4883150" y="1592360"/>
              <a:ext cx="1295400" cy="6096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03" name="Line 7"/>
            <p:cNvSpPr>
              <a:spLocks noChangeShapeType="1"/>
            </p:cNvSpPr>
            <p:nvPr/>
          </p:nvSpPr>
          <p:spPr bwMode="auto">
            <a:xfrm>
              <a:off x="5562600" y="2340072"/>
              <a:ext cx="0" cy="228600"/>
            </a:xfrm>
            <a:prstGeom prst="line">
              <a:avLst/>
            </a:prstGeom>
            <a:noFill/>
            <a:ln w="25400">
              <a:solidFill>
                <a:schemeClr val="tx1"/>
              </a:solidFill>
              <a:round/>
              <a:headEnd/>
              <a:tailEnd type="triangle" w="med" len="med"/>
            </a:ln>
          </p:spPr>
          <p:txBody>
            <a:bodyPr/>
            <a:lstStyle/>
            <a:p>
              <a:endParaRPr lang="en-US"/>
            </a:p>
          </p:txBody>
        </p:sp>
        <p:sp>
          <p:nvSpPr>
            <p:cNvPr id="29704" name="Text Box 8"/>
            <p:cNvSpPr txBox="1">
              <a:spLocks noChangeArrowheads="1"/>
            </p:cNvSpPr>
            <p:nvPr/>
          </p:nvSpPr>
          <p:spPr bwMode="auto">
            <a:xfrm>
              <a:off x="5251450" y="1830485"/>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9705" name="AutoShape 9"/>
            <p:cNvSpPr>
              <a:spLocks noChangeArrowheads="1"/>
            </p:cNvSpPr>
            <p:nvPr/>
          </p:nvSpPr>
          <p:spPr bwMode="auto">
            <a:xfrm>
              <a:off x="4883150" y="3497360"/>
              <a:ext cx="1295400" cy="6096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06" name="Line 10"/>
            <p:cNvSpPr>
              <a:spLocks noChangeShapeType="1"/>
            </p:cNvSpPr>
            <p:nvPr/>
          </p:nvSpPr>
          <p:spPr bwMode="auto">
            <a:xfrm>
              <a:off x="5486400" y="4106960"/>
              <a:ext cx="0" cy="152400"/>
            </a:xfrm>
            <a:prstGeom prst="line">
              <a:avLst/>
            </a:prstGeom>
            <a:noFill/>
            <a:ln w="25400">
              <a:solidFill>
                <a:schemeClr val="tx1"/>
              </a:solidFill>
              <a:round/>
              <a:headEnd/>
              <a:tailEnd type="triangle" w="med" len="med"/>
            </a:ln>
          </p:spPr>
          <p:txBody>
            <a:bodyPr/>
            <a:lstStyle/>
            <a:p>
              <a:endParaRPr lang="en-US"/>
            </a:p>
          </p:txBody>
        </p:sp>
        <p:sp>
          <p:nvSpPr>
            <p:cNvPr id="29707" name="Text Box 11"/>
            <p:cNvSpPr txBox="1">
              <a:spLocks noChangeArrowheads="1"/>
            </p:cNvSpPr>
            <p:nvPr/>
          </p:nvSpPr>
          <p:spPr bwMode="auto">
            <a:xfrm>
              <a:off x="5302251" y="3735485"/>
              <a:ext cx="466725" cy="336550"/>
            </a:xfrm>
            <a:prstGeom prst="rect">
              <a:avLst/>
            </a:prstGeom>
            <a:noFill/>
            <a:ln w="25400">
              <a:noFill/>
              <a:miter lim="800000"/>
              <a:headEnd/>
              <a:tailEnd/>
            </a:ln>
          </p:spPr>
          <p:txBody>
            <a:bodyPr wrap="none">
              <a:spAutoFit/>
            </a:bodyPr>
            <a:lstStyle/>
            <a:p>
              <a:pPr algn="ctr"/>
              <a:r>
                <a:rPr lang="en-US" sz="1600" b="1"/>
                <a:t>GL</a:t>
              </a:r>
            </a:p>
          </p:txBody>
        </p:sp>
        <p:sp>
          <p:nvSpPr>
            <p:cNvPr id="29708" name="Line 12"/>
            <p:cNvSpPr>
              <a:spLocks noChangeShapeType="1"/>
            </p:cNvSpPr>
            <p:nvPr/>
          </p:nvSpPr>
          <p:spPr bwMode="auto">
            <a:xfrm>
              <a:off x="5486400" y="3344960"/>
              <a:ext cx="0" cy="152400"/>
            </a:xfrm>
            <a:prstGeom prst="line">
              <a:avLst/>
            </a:prstGeom>
            <a:noFill/>
            <a:ln w="25400">
              <a:solidFill>
                <a:schemeClr val="tx1"/>
              </a:solidFill>
              <a:round/>
              <a:headEnd/>
              <a:tailEnd type="triangle" w="med" len="med"/>
            </a:ln>
          </p:spPr>
          <p:txBody>
            <a:bodyPr/>
            <a:lstStyle/>
            <a:p>
              <a:endParaRPr lang="en-US"/>
            </a:p>
          </p:txBody>
        </p:sp>
        <p:sp>
          <p:nvSpPr>
            <p:cNvPr id="29709" name="Rectangle 13"/>
            <p:cNvSpPr>
              <a:spLocks noChangeArrowheads="1"/>
            </p:cNvSpPr>
            <p:nvPr/>
          </p:nvSpPr>
          <p:spPr bwMode="auto">
            <a:xfrm>
              <a:off x="4883150" y="4259360"/>
              <a:ext cx="1295400" cy="762000"/>
            </a:xfrm>
            <a:prstGeom prst="rect">
              <a:avLst/>
            </a:prstGeom>
            <a:solidFill>
              <a:schemeClr val="accent1"/>
            </a:solidFill>
            <a:ln w="25400">
              <a:solidFill>
                <a:schemeClr val="tx1"/>
              </a:solidFill>
              <a:miter lim="800000"/>
              <a:headEnd/>
              <a:tailEnd/>
            </a:ln>
          </p:spPr>
          <p:txBody>
            <a:bodyPr wrap="none" anchor="ctr"/>
            <a:lstStyle/>
            <a:p>
              <a:endParaRPr lang="en-US"/>
            </a:p>
          </p:txBody>
        </p:sp>
        <p:sp>
          <p:nvSpPr>
            <p:cNvPr id="29710" name="Text Box 14"/>
            <p:cNvSpPr txBox="1">
              <a:spLocks noChangeArrowheads="1"/>
            </p:cNvSpPr>
            <p:nvPr/>
          </p:nvSpPr>
          <p:spPr bwMode="auto">
            <a:xfrm>
              <a:off x="5019698" y="4359373"/>
              <a:ext cx="947695" cy="584775"/>
            </a:xfrm>
            <a:prstGeom prst="rect">
              <a:avLst/>
            </a:prstGeom>
            <a:noFill/>
            <a:ln w="25400">
              <a:noFill/>
              <a:miter lim="800000"/>
              <a:headEnd/>
              <a:tailEnd/>
            </a:ln>
          </p:spPr>
          <p:txBody>
            <a:bodyPr wrap="none">
              <a:spAutoFit/>
            </a:bodyPr>
            <a:lstStyle/>
            <a:p>
              <a:pPr algn="ctr"/>
              <a:r>
                <a:rPr lang="en-US" sz="1600" b="1"/>
                <a:t>Layout </a:t>
              </a:r>
            </a:p>
            <a:p>
              <a:pPr algn="ctr"/>
              <a:r>
                <a:rPr lang="en-US" sz="1600" b="1"/>
                <a:t>+ STA</a:t>
              </a:r>
            </a:p>
          </p:txBody>
        </p:sp>
        <p:sp>
          <p:nvSpPr>
            <p:cNvPr id="29711" name="AutoShape 15"/>
            <p:cNvSpPr>
              <a:spLocks noChangeArrowheads="1"/>
            </p:cNvSpPr>
            <p:nvPr/>
          </p:nvSpPr>
          <p:spPr bwMode="auto">
            <a:xfrm>
              <a:off x="4883150" y="5173760"/>
              <a:ext cx="1295400" cy="6096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12" name="Line 16"/>
            <p:cNvSpPr>
              <a:spLocks noChangeShapeType="1"/>
            </p:cNvSpPr>
            <p:nvPr/>
          </p:nvSpPr>
          <p:spPr bwMode="auto">
            <a:xfrm>
              <a:off x="5486400" y="5783360"/>
              <a:ext cx="0" cy="214312"/>
            </a:xfrm>
            <a:prstGeom prst="line">
              <a:avLst/>
            </a:prstGeom>
            <a:noFill/>
            <a:ln w="25400">
              <a:solidFill>
                <a:schemeClr val="tx1"/>
              </a:solidFill>
              <a:round/>
              <a:headEnd/>
              <a:tailEnd type="triangle" w="med" len="med"/>
            </a:ln>
          </p:spPr>
          <p:txBody>
            <a:bodyPr/>
            <a:lstStyle/>
            <a:p>
              <a:endParaRPr lang="en-US"/>
            </a:p>
          </p:txBody>
        </p:sp>
        <p:sp>
          <p:nvSpPr>
            <p:cNvPr id="29713" name="Text Box 17"/>
            <p:cNvSpPr txBox="1">
              <a:spLocks noChangeArrowheads="1"/>
            </p:cNvSpPr>
            <p:nvPr/>
          </p:nvSpPr>
          <p:spPr bwMode="auto">
            <a:xfrm>
              <a:off x="5070316" y="5349972"/>
              <a:ext cx="821059" cy="338554"/>
            </a:xfrm>
            <a:prstGeom prst="rect">
              <a:avLst/>
            </a:prstGeom>
            <a:noFill/>
            <a:ln w="25400">
              <a:noFill/>
              <a:miter lim="800000"/>
              <a:headEnd/>
              <a:tailEnd/>
            </a:ln>
          </p:spPr>
          <p:txBody>
            <a:bodyPr wrap="none">
              <a:spAutoFit/>
            </a:bodyPr>
            <a:lstStyle/>
            <a:p>
              <a:pPr algn="ctr"/>
              <a:r>
                <a:rPr lang="en-US" sz="1600" b="1"/>
                <a:t>GDSII</a:t>
              </a:r>
            </a:p>
          </p:txBody>
        </p:sp>
        <p:sp>
          <p:nvSpPr>
            <p:cNvPr id="29714" name="Line 18"/>
            <p:cNvSpPr>
              <a:spLocks noChangeShapeType="1"/>
            </p:cNvSpPr>
            <p:nvPr/>
          </p:nvSpPr>
          <p:spPr bwMode="auto">
            <a:xfrm>
              <a:off x="5486400" y="5021360"/>
              <a:ext cx="0" cy="152400"/>
            </a:xfrm>
            <a:prstGeom prst="line">
              <a:avLst/>
            </a:prstGeom>
            <a:noFill/>
            <a:ln w="25400">
              <a:solidFill>
                <a:schemeClr val="tx1"/>
              </a:solidFill>
              <a:round/>
              <a:headEnd/>
              <a:tailEnd type="triangle" w="med" len="med"/>
            </a:ln>
          </p:spPr>
          <p:txBody>
            <a:bodyPr/>
            <a:lstStyle/>
            <a:p>
              <a:endParaRPr lang="en-US"/>
            </a:p>
          </p:txBody>
        </p:sp>
        <p:sp>
          <p:nvSpPr>
            <p:cNvPr id="29717" name="AutoShape 21"/>
            <p:cNvSpPr>
              <a:spLocks noChangeArrowheads="1"/>
            </p:cNvSpPr>
            <p:nvPr/>
          </p:nvSpPr>
          <p:spPr bwMode="auto">
            <a:xfrm>
              <a:off x="3276600" y="2644872"/>
              <a:ext cx="1295400" cy="7620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18" name="Text Box 22"/>
            <p:cNvSpPr txBox="1">
              <a:spLocks noChangeArrowheads="1"/>
            </p:cNvSpPr>
            <p:nvPr/>
          </p:nvSpPr>
          <p:spPr bwMode="auto">
            <a:xfrm>
              <a:off x="3297203" y="2873473"/>
              <a:ext cx="1287532" cy="584775"/>
            </a:xfrm>
            <a:prstGeom prst="rect">
              <a:avLst/>
            </a:prstGeom>
            <a:noFill/>
            <a:ln w="25400">
              <a:noFill/>
              <a:miter lim="800000"/>
              <a:headEnd/>
              <a:tailEnd/>
            </a:ln>
          </p:spPr>
          <p:txBody>
            <a:bodyPr wrap="none">
              <a:spAutoFit/>
            </a:bodyPr>
            <a:lstStyle/>
            <a:p>
              <a:pPr algn="ctr"/>
              <a:r>
                <a:rPr lang="en-US" sz="1600" b="1"/>
                <a:t>Cell &amp; I/O </a:t>
              </a:r>
            </a:p>
            <a:p>
              <a:pPr algn="ctr"/>
              <a:r>
                <a:rPr lang="en-US" sz="1600" b="1"/>
                <a:t>Libraries</a:t>
              </a:r>
            </a:p>
          </p:txBody>
        </p:sp>
        <p:sp>
          <p:nvSpPr>
            <p:cNvPr id="29719" name="Line 23"/>
            <p:cNvSpPr>
              <a:spLocks noChangeShapeType="1"/>
            </p:cNvSpPr>
            <p:nvPr/>
          </p:nvSpPr>
          <p:spPr bwMode="auto">
            <a:xfrm>
              <a:off x="4572000" y="2949672"/>
              <a:ext cx="228600" cy="0"/>
            </a:xfrm>
            <a:prstGeom prst="line">
              <a:avLst/>
            </a:prstGeom>
            <a:noFill/>
            <a:ln w="25400">
              <a:solidFill>
                <a:schemeClr val="tx1"/>
              </a:solidFill>
              <a:round/>
              <a:headEnd/>
              <a:tailEnd type="triangle" w="med" len="med"/>
            </a:ln>
          </p:spPr>
          <p:txBody>
            <a:bodyPr/>
            <a:lstStyle/>
            <a:p>
              <a:endParaRPr lang="en-US"/>
            </a:p>
          </p:txBody>
        </p:sp>
        <p:sp>
          <p:nvSpPr>
            <p:cNvPr id="29720" name="AutoShape 24"/>
            <p:cNvSpPr>
              <a:spLocks noChangeArrowheads="1"/>
            </p:cNvSpPr>
            <p:nvPr/>
          </p:nvSpPr>
          <p:spPr bwMode="auto">
            <a:xfrm>
              <a:off x="3276600" y="4321272"/>
              <a:ext cx="1295400" cy="7620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21" name="Text Box 25"/>
            <p:cNvSpPr txBox="1">
              <a:spLocks noChangeArrowheads="1"/>
            </p:cNvSpPr>
            <p:nvPr/>
          </p:nvSpPr>
          <p:spPr bwMode="auto">
            <a:xfrm>
              <a:off x="3341653" y="4549873"/>
              <a:ext cx="1287532" cy="584775"/>
            </a:xfrm>
            <a:prstGeom prst="rect">
              <a:avLst/>
            </a:prstGeom>
            <a:noFill/>
            <a:ln w="25400">
              <a:noFill/>
              <a:miter lim="800000"/>
              <a:headEnd/>
              <a:tailEnd/>
            </a:ln>
          </p:spPr>
          <p:txBody>
            <a:bodyPr wrap="none">
              <a:spAutoFit/>
            </a:bodyPr>
            <a:lstStyle/>
            <a:p>
              <a:pPr algn="ctr"/>
              <a:r>
                <a:rPr lang="en-US" sz="1600" b="1"/>
                <a:t>Cell &amp; I/O </a:t>
              </a:r>
            </a:p>
            <a:p>
              <a:pPr algn="ctr"/>
              <a:r>
                <a:rPr lang="en-US" sz="1600" b="1"/>
                <a:t>GDSII</a:t>
              </a:r>
            </a:p>
          </p:txBody>
        </p:sp>
        <p:sp>
          <p:nvSpPr>
            <p:cNvPr id="29722" name="Line 26"/>
            <p:cNvSpPr>
              <a:spLocks noChangeShapeType="1"/>
            </p:cNvSpPr>
            <p:nvPr/>
          </p:nvSpPr>
          <p:spPr bwMode="auto">
            <a:xfrm>
              <a:off x="4572000" y="4626072"/>
              <a:ext cx="304800" cy="0"/>
            </a:xfrm>
            <a:prstGeom prst="line">
              <a:avLst/>
            </a:prstGeom>
            <a:noFill/>
            <a:ln w="25400">
              <a:solidFill>
                <a:schemeClr val="tx1"/>
              </a:solidFill>
              <a:round/>
              <a:headEnd/>
              <a:tailEnd type="triangle" w="med" len="med"/>
            </a:ln>
          </p:spPr>
          <p:txBody>
            <a:bodyPr/>
            <a:lstStyle/>
            <a:p>
              <a:endParaRPr lang="en-US"/>
            </a:p>
          </p:txBody>
        </p:sp>
        <p:sp>
          <p:nvSpPr>
            <p:cNvPr id="29723" name="AutoShape 27"/>
            <p:cNvSpPr>
              <a:spLocks noChangeArrowheads="1"/>
            </p:cNvSpPr>
            <p:nvPr/>
          </p:nvSpPr>
          <p:spPr bwMode="auto">
            <a:xfrm>
              <a:off x="6324600" y="1578072"/>
              <a:ext cx="1295400" cy="6096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24" name="Text Box 28"/>
            <p:cNvSpPr txBox="1">
              <a:spLocks noChangeArrowheads="1"/>
            </p:cNvSpPr>
            <p:nvPr/>
          </p:nvSpPr>
          <p:spPr bwMode="auto">
            <a:xfrm>
              <a:off x="6692900" y="1816197"/>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9725" name="AutoShape 29"/>
            <p:cNvSpPr>
              <a:spLocks noChangeArrowheads="1"/>
            </p:cNvSpPr>
            <p:nvPr/>
          </p:nvSpPr>
          <p:spPr bwMode="auto">
            <a:xfrm>
              <a:off x="3429000" y="1578072"/>
              <a:ext cx="1295400" cy="6096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26" name="Text Box 30"/>
            <p:cNvSpPr txBox="1">
              <a:spLocks noChangeArrowheads="1"/>
            </p:cNvSpPr>
            <p:nvPr/>
          </p:nvSpPr>
          <p:spPr bwMode="auto">
            <a:xfrm>
              <a:off x="3797300" y="1816197"/>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9727" name="AutoShape 31"/>
            <p:cNvSpPr>
              <a:spLocks noChangeArrowheads="1"/>
            </p:cNvSpPr>
            <p:nvPr/>
          </p:nvSpPr>
          <p:spPr bwMode="auto">
            <a:xfrm>
              <a:off x="7848600" y="1578072"/>
              <a:ext cx="1295400" cy="609600"/>
            </a:xfrm>
            <a:prstGeom prst="flowChartMagneticDisk">
              <a:avLst/>
            </a:prstGeom>
            <a:solidFill>
              <a:schemeClr val="bg2"/>
            </a:solidFill>
            <a:ln w="25400">
              <a:solidFill>
                <a:schemeClr val="tx1"/>
              </a:solidFill>
              <a:round/>
              <a:headEnd/>
              <a:tailEnd/>
            </a:ln>
          </p:spPr>
          <p:txBody>
            <a:bodyPr wrap="none" anchor="ctr"/>
            <a:lstStyle/>
            <a:p>
              <a:endParaRPr lang="en-US"/>
            </a:p>
          </p:txBody>
        </p:sp>
        <p:sp>
          <p:nvSpPr>
            <p:cNvPr id="29728" name="Text Box 32"/>
            <p:cNvSpPr txBox="1">
              <a:spLocks noChangeArrowheads="1"/>
            </p:cNvSpPr>
            <p:nvPr/>
          </p:nvSpPr>
          <p:spPr bwMode="auto">
            <a:xfrm>
              <a:off x="8216900" y="1816197"/>
              <a:ext cx="577850" cy="336550"/>
            </a:xfrm>
            <a:prstGeom prst="rect">
              <a:avLst/>
            </a:prstGeom>
            <a:noFill/>
            <a:ln w="25400">
              <a:noFill/>
              <a:miter lim="800000"/>
              <a:headEnd/>
              <a:tailEnd/>
            </a:ln>
          </p:spPr>
          <p:txBody>
            <a:bodyPr wrap="none">
              <a:spAutoFit/>
            </a:bodyPr>
            <a:lstStyle/>
            <a:p>
              <a:pPr algn="ctr"/>
              <a:r>
                <a:rPr lang="en-US" sz="1600" b="1"/>
                <a:t>RTL</a:t>
              </a:r>
            </a:p>
          </p:txBody>
        </p:sp>
        <p:sp>
          <p:nvSpPr>
            <p:cNvPr id="29729" name="Line 33"/>
            <p:cNvSpPr>
              <a:spLocks noChangeShapeType="1"/>
            </p:cNvSpPr>
            <p:nvPr/>
          </p:nvSpPr>
          <p:spPr bwMode="auto">
            <a:xfrm>
              <a:off x="4038600" y="2187672"/>
              <a:ext cx="0" cy="152400"/>
            </a:xfrm>
            <a:prstGeom prst="line">
              <a:avLst/>
            </a:prstGeom>
            <a:noFill/>
            <a:ln w="25400">
              <a:solidFill>
                <a:schemeClr val="tx1"/>
              </a:solidFill>
              <a:round/>
              <a:headEnd/>
              <a:tailEnd type="triangle" w="med" len="med"/>
            </a:ln>
          </p:spPr>
          <p:txBody>
            <a:bodyPr/>
            <a:lstStyle/>
            <a:p>
              <a:endParaRPr lang="en-US"/>
            </a:p>
          </p:txBody>
        </p:sp>
        <p:sp>
          <p:nvSpPr>
            <p:cNvPr id="29730" name="Line 34"/>
            <p:cNvSpPr>
              <a:spLocks noChangeShapeType="1"/>
            </p:cNvSpPr>
            <p:nvPr/>
          </p:nvSpPr>
          <p:spPr bwMode="auto">
            <a:xfrm>
              <a:off x="5562600" y="2187672"/>
              <a:ext cx="0" cy="152400"/>
            </a:xfrm>
            <a:prstGeom prst="line">
              <a:avLst/>
            </a:prstGeom>
            <a:noFill/>
            <a:ln w="25400">
              <a:solidFill>
                <a:schemeClr val="tx1"/>
              </a:solidFill>
              <a:round/>
              <a:headEnd/>
              <a:tailEnd type="triangle" w="med" len="med"/>
            </a:ln>
          </p:spPr>
          <p:txBody>
            <a:bodyPr/>
            <a:lstStyle/>
            <a:p>
              <a:endParaRPr lang="en-US"/>
            </a:p>
          </p:txBody>
        </p:sp>
        <p:sp>
          <p:nvSpPr>
            <p:cNvPr id="29731" name="Line 35"/>
            <p:cNvSpPr>
              <a:spLocks noChangeShapeType="1"/>
            </p:cNvSpPr>
            <p:nvPr/>
          </p:nvSpPr>
          <p:spPr bwMode="auto">
            <a:xfrm>
              <a:off x="7010400" y="2187672"/>
              <a:ext cx="0" cy="152400"/>
            </a:xfrm>
            <a:prstGeom prst="line">
              <a:avLst/>
            </a:prstGeom>
            <a:noFill/>
            <a:ln w="25400">
              <a:solidFill>
                <a:schemeClr val="tx1"/>
              </a:solidFill>
              <a:round/>
              <a:headEnd/>
              <a:tailEnd type="triangle" w="med" len="med"/>
            </a:ln>
          </p:spPr>
          <p:txBody>
            <a:bodyPr/>
            <a:lstStyle/>
            <a:p>
              <a:endParaRPr lang="en-US"/>
            </a:p>
          </p:txBody>
        </p:sp>
        <p:sp>
          <p:nvSpPr>
            <p:cNvPr id="29732" name="Line 36"/>
            <p:cNvSpPr>
              <a:spLocks noChangeShapeType="1"/>
            </p:cNvSpPr>
            <p:nvPr/>
          </p:nvSpPr>
          <p:spPr bwMode="auto">
            <a:xfrm>
              <a:off x="4038600" y="2340072"/>
              <a:ext cx="2971800" cy="0"/>
            </a:xfrm>
            <a:prstGeom prst="line">
              <a:avLst/>
            </a:prstGeom>
            <a:noFill/>
            <a:ln w="25400">
              <a:solidFill>
                <a:schemeClr val="tx1"/>
              </a:solidFill>
              <a:round/>
              <a:headEnd/>
              <a:tailEnd/>
            </a:ln>
          </p:spPr>
          <p:txBody>
            <a:bodyPr/>
            <a:lstStyle/>
            <a:p>
              <a:endParaRPr lang="en-US"/>
            </a:p>
          </p:txBody>
        </p:sp>
        <p:sp>
          <p:nvSpPr>
            <p:cNvPr id="29733" name="AutoShape 37"/>
            <p:cNvSpPr>
              <a:spLocks noChangeArrowheads="1"/>
            </p:cNvSpPr>
            <p:nvPr/>
          </p:nvSpPr>
          <p:spPr bwMode="auto">
            <a:xfrm>
              <a:off x="7848600" y="3483072"/>
              <a:ext cx="1295400" cy="609600"/>
            </a:xfrm>
            <a:prstGeom prst="flowChartMagneticDisk">
              <a:avLst/>
            </a:prstGeom>
            <a:noFill/>
            <a:ln w="25400">
              <a:solidFill>
                <a:schemeClr val="tx1"/>
              </a:solidFill>
              <a:round/>
              <a:headEnd/>
              <a:tailEnd/>
            </a:ln>
          </p:spPr>
          <p:txBody>
            <a:bodyPr wrap="none" anchor="ctr"/>
            <a:lstStyle/>
            <a:p>
              <a:endParaRPr lang="en-US"/>
            </a:p>
          </p:txBody>
        </p:sp>
        <p:sp>
          <p:nvSpPr>
            <p:cNvPr id="29734" name="Text Box 38"/>
            <p:cNvSpPr txBox="1">
              <a:spLocks noChangeArrowheads="1"/>
            </p:cNvSpPr>
            <p:nvPr/>
          </p:nvSpPr>
          <p:spPr bwMode="auto">
            <a:xfrm>
              <a:off x="8272464" y="3721197"/>
              <a:ext cx="466725" cy="336550"/>
            </a:xfrm>
            <a:prstGeom prst="rect">
              <a:avLst/>
            </a:prstGeom>
            <a:noFill/>
            <a:ln w="25400">
              <a:noFill/>
              <a:miter lim="800000"/>
              <a:headEnd/>
              <a:tailEnd/>
            </a:ln>
          </p:spPr>
          <p:txBody>
            <a:bodyPr wrap="none">
              <a:spAutoFit/>
            </a:bodyPr>
            <a:lstStyle/>
            <a:p>
              <a:pPr algn="ctr"/>
              <a:r>
                <a:rPr lang="en-US" sz="1600" b="1"/>
                <a:t>GL</a:t>
              </a:r>
            </a:p>
          </p:txBody>
        </p:sp>
        <p:sp>
          <p:nvSpPr>
            <p:cNvPr id="29735" name="Line 39"/>
            <p:cNvSpPr>
              <a:spLocks noChangeShapeType="1"/>
            </p:cNvSpPr>
            <p:nvPr/>
          </p:nvSpPr>
          <p:spPr bwMode="auto">
            <a:xfrm flipH="1">
              <a:off x="6172200" y="3787872"/>
              <a:ext cx="1676400" cy="0"/>
            </a:xfrm>
            <a:prstGeom prst="line">
              <a:avLst/>
            </a:prstGeom>
            <a:noFill/>
            <a:ln w="25400">
              <a:solidFill>
                <a:schemeClr val="tx1"/>
              </a:solidFill>
              <a:round/>
              <a:headEnd type="triangle" w="med" len="med"/>
              <a:tailEnd type="triangle" w="med" len="med"/>
            </a:ln>
          </p:spPr>
          <p:txBody>
            <a:bodyPr/>
            <a:lstStyle/>
            <a:p>
              <a:endParaRPr lang="en-US"/>
            </a:p>
          </p:txBody>
        </p:sp>
        <p:sp>
          <p:nvSpPr>
            <p:cNvPr id="29736" name="Line 40"/>
            <p:cNvSpPr>
              <a:spLocks noChangeShapeType="1"/>
            </p:cNvSpPr>
            <p:nvPr/>
          </p:nvSpPr>
          <p:spPr bwMode="auto">
            <a:xfrm>
              <a:off x="8458200" y="2187672"/>
              <a:ext cx="0" cy="1295400"/>
            </a:xfrm>
            <a:prstGeom prst="line">
              <a:avLst/>
            </a:prstGeom>
            <a:noFill/>
            <a:ln w="25400">
              <a:solidFill>
                <a:schemeClr val="tx1"/>
              </a:solidFill>
              <a:round/>
              <a:headEnd/>
              <a:tailEnd type="triangle" w="med" len="med"/>
            </a:ln>
          </p:spPr>
          <p:txBody>
            <a:bodyPr/>
            <a:lstStyle/>
            <a:p>
              <a:endParaRPr lang="en-US"/>
            </a:p>
          </p:txBody>
        </p:sp>
        <p:sp>
          <p:nvSpPr>
            <p:cNvPr id="29737" name="AutoShape 41"/>
            <p:cNvSpPr>
              <a:spLocks noChangeArrowheads="1"/>
            </p:cNvSpPr>
            <p:nvPr/>
          </p:nvSpPr>
          <p:spPr bwMode="auto">
            <a:xfrm>
              <a:off x="7848600" y="5159472"/>
              <a:ext cx="1295400" cy="609600"/>
            </a:xfrm>
            <a:prstGeom prst="flowChartMagneticDisk">
              <a:avLst/>
            </a:prstGeom>
            <a:noFill/>
            <a:ln w="25400">
              <a:solidFill>
                <a:schemeClr val="tx1"/>
              </a:solidFill>
              <a:round/>
              <a:headEnd/>
              <a:tailEnd/>
            </a:ln>
          </p:spPr>
          <p:txBody>
            <a:bodyPr wrap="none" anchor="ctr"/>
            <a:lstStyle/>
            <a:p>
              <a:endParaRPr lang="en-US"/>
            </a:p>
          </p:txBody>
        </p:sp>
        <p:sp>
          <p:nvSpPr>
            <p:cNvPr id="29738" name="Text Box 42"/>
            <p:cNvSpPr txBox="1">
              <a:spLocks noChangeArrowheads="1"/>
            </p:cNvSpPr>
            <p:nvPr/>
          </p:nvSpPr>
          <p:spPr bwMode="auto">
            <a:xfrm>
              <a:off x="8067516" y="5388072"/>
              <a:ext cx="821059" cy="338554"/>
            </a:xfrm>
            <a:prstGeom prst="rect">
              <a:avLst/>
            </a:prstGeom>
            <a:noFill/>
            <a:ln w="25400">
              <a:noFill/>
              <a:miter lim="800000"/>
              <a:headEnd/>
              <a:tailEnd/>
            </a:ln>
          </p:spPr>
          <p:txBody>
            <a:bodyPr wrap="none">
              <a:spAutoFit/>
            </a:bodyPr>
            <a:lstStyle/>
            <a:p>
              <a:pPr algn="ctr"/>
              <a:r>
                <a:rPr lang="en-US" sz="1600" b="1"/>
                <a:t>GDSII</a:t>
              </a:r>
            </a:p>
          </p:txBody>
        </p:sp>
        <p:sp>
          <p:nvSpPr>
            <p:cNvPr id="29739" name="Line 43"/>
            <p:cNvSpPr>
              <a:spLocks noChangeShapeType="1"/>
            </p:cNvSpPr>
            <p:nvPr/>
          </p:nvSpPr>
          <p:spPr bwMode="auto">
            <a:xfrm>
              <a:off x="8458200" y="4092672"/>
              <a:ext cx="0" cy="1066800"/>
            </a:xfrm>
            <a:prstGeom prst="line">
              <a:avLst/>
            </a:prstGeom>
            <a:noFill/>
            <a:ln w="25400" cap="rnd">
              <a:solidFill>
                <a:schemeClr val="tx1"/>
              </a:solidFill>
              <a:prstDash val="sysDot"/>
              <a:round/>
              <a:headEnd/>
              <a:tailEnd type="triangle" w="med" len="med"/>
            </a:ln>
          </p:spPr>
          <p:txBody>
            <a:bodyPr/>
            <a:lstStyle/>
            <a:p>
              <a:endParaRPr lang="en-US"/>
            </a:p>
          </p:txBody>
        </p:sp>
        <p:sp>
          <p:nvSpPr>
            <p:cNvPr id="29740" name="Line 44"/>
            <p:cNvSpPr>
              <a:spLocks noChangeShapeType="1"/>
            </p:cNvSpPr>
            <p:nvPr/>
          </p:nvSpPr>
          <p:spPr bwMode="auto">
            <a:xfrm flipH="1">
              <a:off x="6172200" y="5464272"/>
              <a:ext cx="1676400" cy="0"/>
            </a:xfrm>
            <a:prstGeom prst="line">
              <a:avLst/>
            </a:prstGeom>
            <a:noFill/>
            <a:ln w="25400">
              <a:solidFill>
                <a:schemeClr val="tx1"/>
              </a:solidFill>
              <a:round/>
              <a:headEnd type="triangle" w="med" len="med"/>
              <a:tailEnd type="triangle" w="med" len="med"/>
            </a:ln>
          </p:spPr>
          <p:txBody>
            <a:bodyPr/>
            <a:lstStyle/>
            <a:p>
              <a:endParaRPr lang="en-US"/>
            </a:p>
          </p:txBody>
        </p:sp>
        <p:sp>
          <p:nvSpPr>
            <p:cNvPr id="29744" name="AutoShape 48"/>
            <p:cNvSpPr>
              <a:spLocks noChangeArrowheads="1"/>
            </p:cNvSpPr>
            <p:nvPr/>
          </p:nvSpPr>
          <p:spPr bwMode="auto">
            <a:xfrm>
              <a:off x="3810000" y="3406872"/>
              <a:ext cx="228600" cy="990600"/>
            </a:xfrm>
            <a:prstGeom prst="upDownArrow">
              <a:avLst>
                <a:gd name="adj1" fmla="val 50000"/>
                <a:gd name="adj2" fmla="val 86667"/>
              </a:avLst>
            </a:prstGeom>
            <a:solidFill>
              <a:schemeClr val="accent1"/>
            </a:solidFill>
            <a:ln w="9525">
              <a:solidFill>
                <a:schemeClr val="tx1"/>
              </a:solidFill>
              <a:miter lim="800000"/>
              <a:headEnd/>
              <a:tailEnd/>
            </a:ln>
          </p:spPr>
          <p:txBody>
            <a:bodyPr vert="eaVert" wrap="none" anchor="ctr"/>
            <a:lstStyle/>
            <a:p>
              <a:endParaRPr lang="en-US"/>
            </a:p>
          </p:txBody>
        </p:sp>
      </p:grpSp>
    </p:spTree>
    <p:extLst>
      <p:ext uri="{BB962C8B-B14F-4D97-AF65-F5344CB8AC3E}">
        <p14:creationId xmlns:p14="http://schemas.microsoft.com/office/powerpoint/2010/main" val="49498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906"/>
                                        </p:tgtEl>
                                        <p:attrNameLst>
                                          <p:attrName>style.visibility</p:attrName>
                                        </p:attrNameLst>
                                      </p:cBhvr>
                                      <p:to>
                                        <p:strVal val="visible"/>
                                      </p:to>
                                    </p:set>
                                    <p:animEffect transition="in" filter="blinds(horizontal)">
                                      <p:cBhvr>
                                        <p:cTn id="7" dur="500"/>
                                        <p:tgtEl>
                                          <p:spTgt spid="123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p:nvPr>
        </p:nvSpPr>
        <p:spPr>
          <a:xfrm>
            <a:off x="447963" y="330023"/>
            <a:ext cx="11296073" cy="521188"/>
          </a:xfrm>
        </p:spPr>
        <p:txBody>
          <a:bodyPr vert="horz" wrap="square" lIns="91440" tIns="35203" rIns="91440" bIns="45720" numCol="1" anchor="t" anchorCtr="0" compatLnSpc="1">
            <a:prstTxWarp prst="textNoShape">
              <a:avLst/>
            </a:prstTxWarp>
            <a:normAutofit fontScale="90000"/>
          </a:bodyPr>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3600" b="1" dirty="0"/>
              <a:t>Counterfeiting</a:t>
            </a:r>
          </a:p>
        </p:txBody>
      </p:sp>
      <p:sp>
        <p:nvSpPr>
          <p:cNvPr id="20" name="Slide Number Placeholder 2"/>
          <p:cNvSpPr>
            <a:spLocks noGrp="1"/>
          </p:cNvSpPr>
          <p:nvPr>
            <p:ph type="sldNum" sz="quarter" idx="12"/>
          </p:nvPr>
        </p:nvSpPr>
        <p:spPr>
          <a:xfrm>
            <a:off x="10760367" y="5611949"/>
            <a:ext cx="1283855" cy="365760"/>
          </a:xfrm>
        </p:spPr>
        <p:txBody>
          <a:bodyPr/>
          <a:lstStyle/>
          <a:p>
            <a:pPr algn="l">
              <a:defRPr/>
            </a:pPr>
            <a:fld id="{AC492775-23BA-4BD7-B341-3FCEFF4C3D20}" type="slidenum">
              <a:rPr lang="en-US" smtClean="0"/>
              <a:pPr algn="l">
                <a:defRPr/>
              </a:pPr>
              <a:t>52</a:t>
            </a:fld>
            <a:endParaRPr lang="en-US" dirty="0"/>
          </a:p>
        </p:txBody>
      </p:sp>
      <p:sp>
        <p:nvSpPr>
          <p:cNvPr id="30723" name="Text Box 2"/>
          <p:cNvSpPr txBox="1">
            <a:spLocks noChangeArrowheads="1"/>
          </p:cNvSpPr>
          <p:nvPr/>
        </p:nvSpPr>
        <p:spPr bwMode="auto">
          <a:xfrm>
            <a:off x="7985126" y="1821417"/>
            <a:ext cx="2073275" cy="314325"/>
          </a:xfrm>
          <a:prstGeom prst="rect">
            <a:avLst/>
          </a:prstGeom>
          <a:noFill/>
          <a:ln w="9525">
            <a:noFill/>
            <a:round/>
            <a:headEnd/>
            <a:tailEnd/>
          </a:ln>
        </p:spPr>
        <p:txBody>
          <a:bodyPr lIns="81639" tIns="55221" rIns="81639" bIns="40820"/>
          <a:lstStyle/>
          <a:p>
            <a:pPr>
              <a:tabLst>
                <a:tab pos="655638" algn="l"/>
                <a:tab pos="1312863" algn="l"/>
                <a:tab pos="1968500" algn="l"/>
              </a:tabLst>
            </a:pPr>
            <a:r>
              <a:rPr lang="en-US" b="1">
                <a:solidFill>
                  <a:srgbClr val="000000"/>
                </a:solidFill>
              </a:rPr>
              <a:t>IP Owner</a:t>
            </a:r>
          </a:p>
        </p:txBody>
      </p:sp>
      <p:sp>
        <p:nvSpPr>
          <p:cNvPr id="30724" name="Text Box 3"/>
          <p:cNvSpPr txBox="1">
            <a:spLocks noChangeArrowheads="1"/>
          </p:cNvSpPr>
          <p:nvPr/>
        </p:nvSpPr>
        <p:spPr bwMode="auto">
          <a:xfrm>
            <a:off x="8301073" y="3497817"/>
            <a:ext cx="2073275" cy="314325"/>
          </a:xfrm>
          <a:prstGeom prst="rect">
            <a:avLst/>
          </a:prstGeom>
          <a:noFill/>
          <a:ln w="9525">
            <a:noFill/>
            <a:round/>
            <a:headEnd/>
            <a:tailEnd/>
          </a:ln>
        </p:spPr>
        <p:txBody>
          <a:bodyPr lIns="81639" tIns="55221" rIns="81639" bIns="40820"/>
          <a:lstStyle/>
          <a:p>
            <a:pPr>
              <a:tabLst>
                <a:tab pos="655638" algn="l"/>
                <a:tab pos="1312863" algn="l"/>
                <a:tab pos="1968500" algn="l"/>
              </a:tabLst>
            </a:pPr>
            <a:r>
              <a:rPr lang="en-US" b="1" dirty="0">
                <a:solidFill>
                  <a:srgbClr val="000000"/>
                </a:solidFill>
              </a:rPr>
              <a:t>Foundry</a:t>
            </a:r>
          </a:p>
        </p:txBody>
      </p:sp>
      <p:sp>
        <p:nvSpPr>
          <p:cNvPr id="30725" name="Rectangle 4"/>
          <p:cNvSpPr>
            <a:spLocks noChangeArrowheads="1"/>
          </p:cNvSpPr>
          <p:nvPr/>
        </p:nvSpPr>
        <p:spPr bwMode="auto">
          <a:xfrm>
            <a:off x="2903539" y="1216580"/>
            <a:ext cx="5405437" cy="1658937"/>
          </a:xfrm>
          <a:prstGeom prst="rect">
            <a:avLst/>
          </a:prstGeom>
          <a:solidFill>
            <a:schemeClr val="bg2">
              <a:lumMod val="20000"/>
              <a:lumOff val="80000"/>
            </a:schemeClr>
          </a:solidFill>
          <a:ln w="19050">
            <a:solidFill>
              <a:srgbClr val="000000"/>
            </a:solidFill>
            <a:round/>
            <a:headEnd/>
            <a:tailEnd/>
          </a:ln>
        </p:spPr>
        <p:txBody>
          <a:bodyPr wrap="none" lIns="82945" tIns="41473" rIns="82945" bIns="41473" anchor="ctr"/>
          <a:lstStyle/>
          <a:p>
            <a:endParaRPr lang="en-US"/>
          </a:p>
        </p:txBody>
      </p:sp>
      <p:sp>
        <p:nvSpPr>
          <p:cNvPr id="30726" name="Rectangle 5"/>
          <p:cNvSpPr>
            <a:spLocks noChangeArrowheads="1"/>
          </p:cNvSpPr>
          <p:nvPr/>
        </p:nvSpPr>
        <p:spPr bwMode="auto">
          <a:xfrm>
            <a:off x="2917825" y="3053316"/>
            <a:ext cx="5391150" cy="1658938"/>
          </a:xfrm>
          <a:prstGeom prst="rect">
            <a:avLst/>
          </a:prstGeom>
          <a:solidFill>
            <a:srgbClr val="CCFFCC"/>
          </a:solidFill>
          <a:ln w="19050">
            <a:solidFill>
              <a:srgbClr val="000000"/>
            </a:solidFill>
            <a:round/>
            <a:headEnd/>
            <a:tailEnd/>
          </a:ln>
        </p:spPr>
        <p:txBody>
          <a:bodyPr wrap="none" lIns="82945" tIns="41473" rIns="82945" bIns="41473" anchor="ctr"/>
          <a:lstStyle/>
          <a:p>
            <a:endParaRPr lang="en-US"/>
          </a:p>
        </p:txBody>
      </p:sp>
      <p:sp>
        <p:nvSpPr>
          <p:cNvPr id="30727" name="Rectangle 6"/>
          <p:cNvSpPr>
            <a:spLocks noChangeArrowheads="1"/>
          </p:cNvSpPr>
          <p:nvPr/>
        </p:nvSpPr>
        <p:spPr bwMode="auto">
          <a:xfrm>
            <a:off x="2917826" y="4902755"/>
            <a:ext cx="2405063" cy="1658937"/>
          </a:xfrm>
          <a:prstGeom prst="rect">
            <a:avLst/>
          </a:prstGeom>
          <a:solidFill>
            <a:srgbClr val="FF6600"/>
          </a:solidFill>
          <a:ln w="19050">
            <a:solidFill>
              <a:srgbClr val="000000"/>
            </a:solidFill>
            <a:round/>
            <a:headEnd/>
            <a:tailEnd/>
          </a:ln>
        </p:spPr>
        <p:txBody>
          <a:bodyPr wrap="none" lIns="82945" tIns="41473" rIns="82945" bIns="41473" anchor="ctr"/>
          <a:lstStyle/>
          <a:p>
            <a:endParaRPr lang="en-US"/>
          </a:p>
        </p:txBody>
      </p:sp>
      <p:sp>
        <p:nvSpPr>
          <p:cNvPr id="30728" name="Text Box 7"/>
          <p:cNvSpPr txBox="1">
            <a:spLocks noChangeArrowheads="1"/>
          </p:cNvSpPr>
          <p:nvPr/>
        </p:nvSpPr>
        <p:spPr bwMode="auto">
          <a:xfrm>
            <a:off x="4876801" y="4953555"/>
            <a:ext cx="2073275" cy="314325"/>
          </a:xfrm>
          <a:prstGeom prst="rect">
            <a:avLst/>
          </a:prstGeom>
          <a:noFill/>
          <a:ln w="9525">
            <a:noFill/>
            <a:round/>
            <a:headEnd/>
            <a:tailEnd/>
          </a:ln>
        </p:spPr>
        <p:txBody>
          <a:bodyPr lIns="81639" tIns="55221" rIns="81639" bIns="40820"/>
          <a:lstStyle/>
          <a:p>
            <a:pPr>
              <a:tabLst>
                <a:tab pos="655638" algn="l"/>
                <a:tab pos="1312863" algn="l"/>
                <a:tab pos="1968500" algn="l"/>
              </a:tabLst>
            </a:pPr>
            <a:r>
              <a:rPr lang="en-US">
                <a:solidFill>
                  <a:srgbClr val="000000"/>
                </a:solidFill>
              </a:rPr>
              <a:t>Assembly</a:t>
            </a:r>
          </a:p>
        </p:txBody>
      </p:sp>
      <p:pic>
        <p:nvPicPr>
          <p:cNvPr id="30729" name="Picture 8"/>
          <p:cNvPicPr>
            <a:picLocks noChangeAspect="1" noChangeArrowheads="1"/>
          </p:cNvPicPr>
          <p:nvPr/>
        </p:nvPicPr>
        <p:blipFill>
          <a:blip r:embed="rId3" cstate="print"/>
          <a:srcRect/>
          <a:stretch>
            <a:fillRect/>
          </a:stretch>
        </p:blipFill>
        <p:spPr bwMode="auto">
          <a:xfrm>
            <a:off x="2830514" y="1121330"/>
            <a:ext cx="2244725" cy="1931987"/>
          </a:xfrm>
          <a:prstGeom prst="rect">
            <a:avLst/>
          </a:prstGeom>
          <a:noFill/>
          <a:ln w="9525">
            <a:noFill/>
            <a:round/>
            <a:headEnd/>
            <a:tailEnd/>
          </a:ln>
        </p:spPr>
      </p:pic>
      <p:sp>
        <p:nvSpPr>
          <p:cNvPr id="30730" name="AutoShape 9"/>
          <p:cNvSpPr>
            <a:spLocks noChangeArrowheads="1"/>
          </p:cNvSpPr>
          <p:nvPr/>
        </p:nvSpPr>
        <p:spPr bwMode="auto">
          <a:xfrm>
            <a:off x="5075238" y="1783317"/>
            <a:ext cx="1160462" cy="498475"/>
          </a:xfrm>
          <a:prstGeom prst="rightArrow">
            <a:avLst>
              <a:gd name="adj1" fmla="val 50000"/>
              <a:gd name="adj2" fmla="val 58211"/>
            </a:avLst>
          </a:prstGeom>
          <a:solidFill>
            <a:srgbClr val="FF9900"/>
          </a:solidFill>
          <a:ln w="9525">
            <a:solidFill>
              <a:srgbClr val="808080"/>
            </a:solidFill>
            <a:round/>
            <a:headEnd/>
            <a:tailEnd/>
          </a:ln>
        </p:spPr>
        <p:txBody>
          <a:bodyPr wrap="none" lIns="82945" tIns="41473" rIns="82945" bIns="41473" anchor="ctr"/>
          <a:lstStyle/>
          <a:p>
            <a:endParaRPr lang="en-US"/>
          </a:p>
        </p:txBody>
      </p:sp>
      <p:sp>
        <p:nvSpPr>
          <p:cNvPr id="30731" name="Text Box 10"/>
          <p:cNvSpPr txBox="1">
            <a:spLocks noChangeArrowheads="1"/>
          </p:cNvSpPr>
          <p:nvPr/>
        </p:nvSpPr>
        <p:spPr bwMode="auto">
          <a:xfrm>
            <a:off x="6402389" y="1334055"/>
            <a:ext cx="1743075" cy="1474787"/>
          </a:xfrm>
          <a:prstGeom prst="rect">
            <a:avLst/>
          </a:prstGeom>
          <a:noFill/>
          <a:ln w="9525">
            <a:noFill/>
            <a:round/>
            <a:headEnd/>
            <a:tailEnd/>
          </a:ln>
        </p:spPr>
        <p:txBody>
          <a:bodyPr lIns="81639" tIns="55221" rIns="81639" bIns="40820"/>
          <a:lstStyle/>
          <a:p>
            <a:pPr>
              <a:tabLst>
                <a:tab pos="655638" algn="l"/>
                <a:tab pos="1312863" algn="l"/>
              </a:tabLst>
            </a:pPr>
            <a:r>
              <a:rPr lang="en-US" sz="1400" b="1">
                <a:solidFill>
                  <a:srgbClr val="000000"/>
                </a:solidFill>
              </a:rPr>
              <a:t>GDSII</a:t>
            </a:r>
          </a:p>
          <a:p>
            <a:pPr>
              <a:tabLst>
                <a:tab pos="655638" algn="l"/>
                <a:tab pos="1312863" algn="l"/>
              </a:tabLst>
            </a:pPr>
            <a:r>
              <a:rPr lang="en-US" sz="1400" b="1">
                <a:solidFill>
                  <a:srgbClr val="000000"/>
                </a:solidFill>
              </a:rPr>
              <a:t>0100100101110010000100100111000101010100101010000010100111111000000010001000011</a:t>
            </a:r>
          </a:p>
        </p:txBody>
      </p:sp>
      <p:sp>
        <p:nvSpPr>
          <p:cNvPr id="30732" name="AutoShape 11"/>
          <p:cNvSpPr>
            <a:spLocks noChangeArrowheads="1"/>
          </p:cNvSpPr>
          <p:nvPr/>
        </p:nvSpPr>
        <p:spPr bwMode="auto">
          <a:xfrm>
            <a:off x="7894639" y="2556429"/>
            <a:ext cx="414337" cy="800100"/>
          </a:xfrm>
          <a:prstGeom prst="downArrow">
            <a:avLst>
              <a:gd name="adj1" fmla="val 50000"/>
              <a:gd name="adj2" fmla="val 48267"/>
            </a:avLst>
          </a:prstGeom>
          <a:solidFill>
            <a:srgbClr val="FF9900"/>
          </a:solidFill>
          <a:ln w="9525">
            <a:solidFill>
              <a:srgbClr val="808080"/>
            </a:solidFill>
            <a:round/>
            <a:headEnd/>
            <a:tailEnd/>
          </a:ln>
        </p:spPr>
        <p:txBody>
          <a:bodyPr wrap="none" lIns="82945" tIns="41473" rIns="82945" bIns="41473" anchor="ctr"/>
          <a:lstStyle/>
          <a:p>
            <a:endParaRPr lang="en-US"/>
          </a:p>
        </p:txBody>
      </p:sp>
      <p:pic>
        <p:nvPicPr>
          <p:cNvPr id="30733" name="Picture 12"/>
          <p:cNvPicPr>
            <a:picLocks noChangeAspect="1" noChangeArrowheads="1"/>
          </p:cNvPicPr>
          <p:nvPr/>
        </p:nvPicPr>
        <p:blipFill>
          <a:blip r:embed="rId4" cstate="print"/>
          <a:srcRect/>
          <a:stretch>
            <a:fillRect/>
          </a:stretch>
        </p:blipFill>
        <p:spPr bwMode="auto">
          <a:xfrm>
            <a:off x="6399213" y="3191430"/>
            <a:ext cx="1498600" cy="1444625"/>
          </a:xfrm>
          <a:prstGeom prst="rect">
            <a:avLst/>
          </a:prstGeom>
          <a:noFill/>
          <a:ln w="9525">
            <a:noFill/>
            <a:round/>
            <a:headEnd/>
            <a:tailEnd/>
          </a:ln>
        </p:spPr>
      </p:pic>
      <p:sp>
        <p:nvSpPr>
          <p:cNvPr id="30734" name="AutoShape 13"/>
          <p:cNvSpPr>
            <a:spLocks noChangeArrowheads="1"/>
          </p:cNvSpPr>
          <p:nvPr/>
        </p:nvSpPr>
        <p:spPr bwMode="auto">
          <a:xfrm>
            <a:off x="5237163" y="3691492"/>
            <a:ext cx="995362" cy="498475"/>
          </a:xfrm>
          <a:prstGeom prst="leftArrow">
            <a:avLst>
              <a:gd name="adj1" fmla="val 50000"/>
              <a:gd name="adj2" fmla="val 49930"/>
            </a:avLst>
          </a:prstGeom>
          <a:solidFill>
            <a:srgbClr val="FF9900"/>
          </a:solidFill>
          <a:ln w="9525">
            <a:solidFill>
              <a:srgbClr val="808080"/>
            </a:solidFill>
            <a:round/>
            <a:headEnd/>
            <a:tailEnd/>
          </a:ln>
        </p:spPr>
        <p:txBody>
          <a:bodyPr wrap="none" lIns="82945" tIns="41473" rIns="82945" bIns="41473" anchor="ctr"/>
          <a:lstStyle/>
          <a:p>
            <a:endParaRPr lang="en-US"/>
          </a:p>
        </p:txBody>
      </p:sp>
      <p:pic>
        <p:nvPicPr>
          <p:cNvPr id="30735" name="Picture 14"/>
          <p:cNvPicPr>
            <a:picLocks noChangeAspect="1" noChangeArrowheads="1"/>
          </p:cNvPicPr>
          <p:nvPr/>
        </p:nvPicPr>
        <p:blipFill>
          <a:blip r:embed="rId5" cstate="print"/>
          <a:srcRect/>
          <a:stretch>
            <a:fillRect/>
          </a:stretch>
        </p:blipFill>
        <p:spPr bwMode="auto">
          <a:xfrm>
            <a:off x="3332164" y="3131105"/>
            <a:ext cx="1825625" cy="1544637"/>
          </a:xfrm>
          <a:prstGeom prst="rect">
            <a:avLst/>
          </a:prstGeom>
          <a:noFill/>
          <a:ln w="9525">
            <a:noFill/>
            <a:round/>
            <a:headEnd/>
            <a:tailEnd/>
          </a:ln>
        </p:spPr>
      </p:pic>
      <p:sp>
        <p:nvSpPr>
          <p:cNvPr id="30736" name="AutoShape 15"/>
          <p:cNvSpPr>
            <a:spLocks noChangeArrowheads="1"/>
          </p:cNvSpPr>
          <p:nvPr/>
        </p:nvSpPr>
        <p:spPr bwMode="auto">
          <a:xfrm>
            <a:off x="2917825" y="4355066"/>
            <a:ext cx="414338" cy="1079500"/>
          </a:xfrm>
          <a:prstGeom prst="downArrow">
            <a:avLst>
              <a:gd name="adj1" fmla="val 50000"/>
              <a:gd name="adj2" fmla="val 65122"/>
            </a:avLst>
          </a:prstGeom>
          <a:solidFill>
            <a:srgbClr val="FF9900"/>
          </a:solidFill>
          <a:ln w="9525">
            <a:solidFill>
              <a:srgbClr val="808080"/>
            </a:solidFill>
            <a:round/>
            <a:headEnd/>
            <a:tailEnd/>
          </a:ln>
        </p:spPr>
        <p:txBody>
          <a:bodyPr wrap="none" lIns="82945" tIns="41473" rIns="82945" bIns="41473" anchor="ctr"/>
          <a:lstStyle/>
          <a:p>
            <a:endParaRPr lang="en-US"/>
          </a:p>
        </p:txBody>
      </p:sp>
      <p:pic>
        <p:nvPicPr>
          <p:cNvPr id="30737" name="Picture 16"/>
          <p:cNvPicPr>
            <a:picLocks noChangeAspect="1" noChangeArrowheads="1"/>
          </p:cNvPicPr>
          <p:nvPr/>
        </p:nvPicPr>
        <p:blipFill>
          <a:blip r:embed="rId6" cstate="print"/>
          <a:srcRect/>
          <a:stretch>
            <a:fillRect/>
          </a:stretch>
        </p:blipFill>
        <p:spPr bwMode="auto">
          <a:xfrm>
            <a:off x="3332164" y="4964667"/>
            <a:ext cx="1508125" cy="1546225"/>
          </a:xfrm>
          <a:prstGeom prst="rect">
            <a:avLst/>
          </a:prstGeom>
          <a:noFill/>
          <a:ln w="9525">
            <a:noFill/>
            <a:round/>
            <a:headEnd/>
            <a:tailEnd/>
          </a:ln>
        </p:spPr>
      </p:pic>
      <p:sp>
        <p:nvSpPr>
          <p:cNvPr id="10258" name="Rectangle 17"/>
          <p:cNvSpPr>
            <a:spLocks noChangeArrowheads="1"/>
          </p:cNvSpPr>
          <p:nvPr/>
        </p:nvSpPr>
        <p:spPr bwMode="auto">
          <a:xfrm>
            <a:off x="6702600" y="5398272"/>
            <a:ext cx="1908000" cy="995145"/>
          </a:xfrm>
          <a:prstGeom prst="rect">
            <a:avLst/>
          </a:prstGeom>
          <a:solidFill>
            <a:srgbClr val="00B050"/>
          </a:solidFill>
          <a:ln>
            <a:headEnd/>
            <a:tailEnd/>
          </a:ln>
        </p:spPr>
        <p:style>
          <a:lnRef idx="0">
            <a:schemeClr val="accent5"/>
          </a:lnRef>
          <a:fillRef idx="3">
            <a:schemeClr val="accent5"/>
          </a:fillRef>
          <a:effectRef idx="3">
            <a:schemeClr val="accent5"/>
          </a:effectRef>
          <a:fontRef idx="minor">
            <a:schemeClr val="lt1"/>
          </a:fontRef>
        </p:style>
        <p:txBody>
          <a:bodyPr wrap="none" lIns="81639" tIns="55221" rIns="81639" bIns="40820" anchor="ctr"/>
          <a:lstStyle/>
          <a:p>
            <a:pPr algn="ctr">
              <a:tabLst>
                <a:tab pos="656650" algn="l"/>
                <a:tab pos="1313299" algn="l"/>
              </a:tabLst>
              <a:defRPr/>
            </a:pPr>
            <a:r>
              <a:rPr lang="en-US" sz="2400" b="1" dirty="0">
                <a:solidFill>
                  <a:srgbClr val="000000"/>
                </a:solidFill>
                <a:latin typeface="Arial" pitchFamily="34" charset="0"/>
              </a:rPr>
              <a:t>Market</a:t>
            </a:r>
          </a:p>
        </p:txBody>
      </p:sp>
      <p:sp>
        <p:nvSpPr>
          <p:cNvPr id="30741" name="AutoShape 18"/>
          <p:cNvSpPr>
            <a:spLocks noChangeArrowheads="1"/>
          </p:cNvSpPr>
          <p:nvPr/>
        </p:nvSpPr>
        <p:spPr bwMode="auto">
          <a:xfrm>
            <a:off x="4991100" y="5599667"/>
            <a:ext cx="1576388" cy="498475"/>
          </a:xfrm>
          <a:prstGeom prst="rightArrow">
            <a:avLst>
              <a:gd name="adj1" fmla="val 50000"/>
              <a:gd name="adj2" fmla="val 79075"/>
            </a:avLst>
          </a:prstGeom>
          <a:solidFill>
            <a:srgbClr val="FF9900"/>
          </a:solidFill>
          <a:ln w="9525">
            <a:solidFill>
              <a:srgbClr val="808080"/>
            </a:solidFill>
            <a:round/>
            <a:headEnd/>
            <a:tailEnd/>
          </a:ln>
        </p:spPr>
        <p:txBody>
          <a:bodyPr wrap="none" lIns="82945" tIns="41473" rIns="82945" bIns="41473" anchor="ctr"/>
          <a:lstStyle/>
          <a:p>
            <a:endParaRPr lang="en-US"/>
          </a:p>
        </p:txBody>
      </p:sp>
      <p:sp>
        <p:nvSpPr>
          <p:cNvPr id="30743" name="TextBox 20"/>
          <p:cNvSpPr txBox="1">
            <a:spLocks noChangeArrowheads="1"/>
          </p:cNvSpPr>
          <p:nvPr/>
        </p:nvSpPr>
        <p:spPr bwMode="auto">
          <a:xfrm>
            <a:off x="9734621" y="6219244"/>
            <a:ext cx="977900" cy="246063"/>
          </a:xfrm>
          <a:prstGeom prst="rect">
            <a:avLst/>
          </a:prstGeom>
          <a:noFill/>
          <a:ln w="9525">
            <a:noFill/>
            <a:miter lim="800000"/>
            <a:headEnd/>
            <a:tailEnd/>
          </a:ln>
        </p:spPr>
        <p:txBody>
          <a:bodyPr wrap="none">
            <a:spAutoFit/>
          </a:bodyPr>
          <a:lstStyle/>
          <a:p>
            <a:r>
              <a:rPr lang="en-US" sz="1000" dirty="0"/>
              <a:t>Google image</a:t>
            </a:r>
          </a:p>
        </p:txBody>
      </p:sp>
    </p:spTree>
    <p:extLst>
      <p:ext uri="{BB962C8B-B14F-4D97-AF65-F5344CB8AC3E}">
        <p14:creationId xmlns:p14="http://schemas.microsoft.com/office/powerpoint/2010/main" val="574697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a:xfrm>
            <a:off x="443349" y="466676"/>
            <a:ext cx="11296073" cy="521188"/>
          </a:xfrm>
        </p:spPr>
        <p:txBody>
          <a:bodyPr vert="horz" wrap="square" lIns="91440" tIns="35203" rIns="91440" bIns="45720" numCol="1" anchor="t" anchorCtr="0" compatLnSpc="1">
            <a:prstTxWarp prst="textNoShape">
              <a:avLst/>
            </a:prstTxWarp>
            <a:normAutofit fontScale="90000"/>
          </a:bodyPr>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US" sz="3600" b="1" dirty="0"/>
              <a:t>Counterfeiting</a:t>
            </a:r>
            <a:endParaRPr lang="en-US" b="1" dirty="0"/>
          </a:p>
        </p:txBody>
      </p:sp>
      <p:sp>
        <p:nvSpPr>
          <p:cNvPr id="2" name="Content Placeholder 1">
            <a:extLst>
              <a:ext uri="{FF2B5EF4-FFF2-40B4-BE49-F238E27FC236}">
                <a16:creationId xmlns:a16="http://schemas.microsoft.com/office/drawing/2014/main" id="{E4EDD5CA-EB6F-4FB7-F259-AF2C75D5A3FF}"/>
              </a:ext>
            </a:extLst>
          </p:cNvPr>
          <p:cNvSpPr>
            <a:spLocks noGrp="1"/>
          </p:cNvSpPr>
          <p:nvPr>
            <p:ph idx="1"/>
          </p:nvPr>
        </p:nvSpPr>
        <p:spPr>
          <a:xfrm>
            <a:off x="443349" y="1672163"/>
            <a:ext cx="11296073" cy="4650417"/>
          </a:xfrm>
        </p:spPr>
        <p:txBody>
          <a:bodyPr/>
          <a:lstStyle/>
          <a:p>
            <a:pPr marL="0" indent="0">
              <a:buNone/>
            </a:pPr>
            <a:r>
              <a:rPr lang="en-US" dirty="0"/>
              <a:t> </a:t>
            </a:r>
          </a:p>
        </p:txBody>
      </p:sp>
      <p:sp>
        <p:nvSpPr>
          <p:cNvPr id="28" name="Slide Number Placeholder 2"/>
          <p:cNvSpPr>
            <a:spLocks noGrp="1"/>
          </p:cNvSpPr>
          <p:nvPr>
            <p:ph type="sldNum" sz="quarter" idx="12"/>
          </p:nvPr>
        </p:nvSpPr>
        <p:spPr>
          <a:xfrm>
            <a:off x="10696867" y="6304382"/>
            <a:ext cx="1283855" cy="365760"/>
          </a:xfrm>
        </p:spPr>
        <p:txBody>
          <a:bodyPr/>
          <a:lstStyle/>
          <a:p>
            <a:pPr algn="l">
              <a:defRPr/>
            </a:pPr>
            <a:fld id="{866EFEF6-1F16-4560-A582-3A6254DC7DD9}" type="slidenum">
              <a:rPr lang="en-US" smtClean="0"/>
              <a:pPr algn="l">
                <a:defRPr/>
              </a:pPr>
              <a:t>53</a:t>
            </a:fld>
            <a:endParaRPr lang="en-US" dirty="0"/>
          </a:p>
        </p:txBody>
      </p:sp>
      <p:sp>
        <p:nvSpPr>
          <p:cNvPr id="31747" name="Text Box 2"/>
          <p:cNvSpPr txBox="1">
            <a:spLocks noChangeArrowheads="1"/>
          </p:cNvSpPr>
          <p:nvPr/>
        </p:nvSpPr>
        <p:spPr bwMode="auto">
          <a:xfrm>
            <a:off x="7958667" y="1234212"/>
            <a:ext cx="2073275" cy="314325"/>
          </a:xfrm>
          <a:prstGeom prst="rect">
            <a:avLst/>
          </a:prstGeom>
          <a:noFill/>
          <a:ln w="9525">
            <a:noFill/>
            <a:round/>
            <a:headEnd/>
            <a:tailEnd/>
          </a:ln>
        </p:spPr>
        <p:txBody>
          <a:bodyPr lIns="81639" tIns="55221" rIns="81639" bIns="40820"/>
          <a:lstStyle/>
          <a:p>
            <a:pPr>
              <a:tabLst>
                <a:tab pos="655638" algn="l"/>
                <a:tab pos="1312863" algn="l"/>
                <a:tab pos="1968500" algn="l"/>
              </a:tabLst>
            </a:pPr>
            <a:r>
              <a:rPr lang="en-US" b="1" dirty="0">
                <a:solidFill>
                  <a:srgbClr val="000000"/>
                </a:solidFill>
              </a:rPr>
              <a:t>IP Owner</a:t>
            </a:r>
          </a:p>
        </p:txBody>
      </p:sp>
      <p:sp>
        <p:nvSpPr>
          <p:cNvPr id="31748" name="Text Box 3"/>
          <p:cNvSpPr txBox="1">
            <a:spLocks noChangeArrowheads="1"/>
          </p:cNvSpPr>
          <p:nvPr/>
        </p:nvSpPr>
        <p:spPr bwMode="auto">
          <a:xfrm>
            <a:off x="8297334" y="3163553"/>
            <a:ext cx="2073275" cy="314325"/>
          </a:xfrm>
          <a:prstGeom prst="rect">
            <a:avLst/>
          </a:prstGeom>
          <a:noFill/>
          <a:ln w="9525">
            <a:noFill/>
            <a:round/>
            <a:headEnd/>
            <a:tailEnd/>
          </a:ln>
        </p:spPr>
        <p:txBody>
          <a:bodyPr lIns="81639" tIns="55221" rIns="81639" bIns="40820"/>
          <a:lstStyle/>
          <a:p>
            <a:pPr>
              <a:tabLst>
                <a:tab pos="655638" algn="l"/>
                <a:tab pos="1312863" algn="l"/>
                <a:tab pos="1968500" algn="l"/>
              </a:tabLst>
            </a:pPr>
            <a:r>
              <a:rPr lang="en-US" b="1" dirty="0">
                <a:solidFill>
                  <a:srgbClr val="000000"/>
                </a:solidFill>
              </a:rPr>
              <a:t>Foundry</a:t>
            </a:r>
          </a:p>
        </p:txBody>
      </p:sp>
      <p:sp>
        <p:nvSpPr>
          <p:cNvPr id="31749" name="Rectangle 4"/>
          <p:cNvSpPr>
            <a:spLocks noChangeArrowheads="1"/>
          </p:cNvSpPr>
          <p:nvPr/>
        </p:nvSpPr>
        <p:spPr bwMode="auto">
          <a:xfrm>
            <a:off x="2903539" y="1255908"/>
            <a:ext cx="5405437" cy="1658937"/>
          </a:xfrm>
          <a:prstGeom prst="rect">
            <a:avLst/>
          </a:prstGeom>
          <a:solidFill>
            <a:schemeClr val="bg2">
              <a:lumMod val="20000"/>
              <a:lumOff val="80000"/>
            </a:schemeClr>
          </a:solidFill>
          <a:ln w="19050">
            <a:solidFill>
              <a:srgbClr val="000000"/>
            </a:solidFill>
            <a:round/>
            <a:headEnd/>
            <a:tailEnd/>
          </a:ln>
        </p:spPr>
        <p:txBody>
          <a:bodyPr wrap="none" lIns="82945" tIns="41473" rIns="82945" bIns="41473" anchor="ctr"/>
          <a:lstStyle/>
          <a:p>
            <a:endParaRPr lang="en-US"/>
          </a:p>
        </p:txBody>
      </p:sp>
      <p:sp>
        <p:nvSpPr>
          <p:cNvPr id="31750" name="Rectangle 5"/>
          <p:cNvSpPr>
            <a:spLocks noChangeArrowheads="1"/>
          </p:cNvSpPr>
          <p:nvPr/>
        </p:nvSpPr>
        <p:spPr bwMode="auto">
          <a:xfrm>
            <a:off x="2917825" y="3092644"/>
            <a:ext cx="5391150" cy="1658938"/>
          </a:xfrm>
          <a:prstGeom prst="rect">
            <a:avLst/>
          </a:prstGeom>
          <a:solidFill>
            <a:srgbClr val="19DBFF"/>
          </a:solidFill>
          <a:ln w="19050">
            <a:solidFill>
              <a:srgbClr val="000000"/>
            </a:solidFill>
            <a:round/>
            <a:headEnd/>
            <a:tailEnd/>
          </a:ln>
        </p:spPr>
        <p:txBody>
          <a:bodyPr wrap="none" lIns="82945" tIns="41473" rIns="82945" bIns="41473" anchor="ctr"/>
          <a:lstStyle/>
          <a:p>
            <a:endParaRPr lang="en-US"/>
          </a:p>
        </p:txBody>
      </p:sp>
      <p:sp>
        <p:nvSpPr>
          <p:cNvPr id="31751" name="Rectangle 6"/>
          <p:cNvSpPr>
            <a:spLocks noChangeArrowheads="1"/>
          </p:cNvSpPr>
          <p:nvPr/>
        </p:nvSpPr>
        <p:spPr bwMode="auto">
          <a:xfrm>
            <a:off x="2917826" y="4942083"/>
            <a:ext cx="2405063" cy="1658937"/>
          </a:xfrm>
          <a:prstGeom prst="rect">
            <a:avLst/>
          </a:prstGeom>
          <a:solidFill>
            <a:srgbClr val="FF6600"/>
          </a:solidFill>
          <a:ln w="19050">
            <a:solidFill>
              <a:srgbClr val="000000"/>
            </a:solidFill>
            <a:round/>
            <a:headEnd/>
            <a:tailEnd/>
          </a:ln>
        </p:spPr>
        <p:txBody>
          <a:bodyPr wrap="none" lIns="82945" tIns="41473" rIns="82945" bIns="41473" anchor="ctr"/>
          <a:lstStyle/>
          <a:p>
            <a:endParaRPr lang="en-US"/>
          </a:p>
        </p:txBody>
      </p:sp>
      <p:sp>
        <p:nvSpPr>
          <p:cNvPr id="31752" name="Text Box 7"/>
          <p:cNvSpPr txBox="1">
            <a:spLocks noChangeArrowheads="1"/>
          </p:cNvSpPr>
          <p:nvPr/>
        </p:nvSpPr>
        <p:spPr bwMode="auto">
          <a:xfrm>
            <a:off x="4953001" y="4992883"/>
            <a:ext cx="2073275" cy="314325"/>
          </a:xfrm>
          <a:prstGeom prst="rect">
            <a:avLst/>
          </a:prstGeom>
          <a:noFill/>
          <a:ln w="9525">
            <a:noFill/>
            <a:round/>
            <a:headEnd/>
            <a:tailEnd/>
          </a:ln>
        </p:spPr>
        <p:txBody>
          <a:bodyPr lIns="81639" tIns="55221" rIns="81639" bIns="40820"/>
          <a:lstStyle/>
          <a:p>
            <a:pPr>
              <a:tabLst>
                <a:tab pos="655638" algn="l"/>
                <a:tab pos="1312863" algn="l"/>
                <a:tab pos="1968500" algn="l"/>
              </a:tabLst>
            </a:pPr>
            <a:r>
              <a:rPr lang="en-US">
                <a:solidFill>
                  <a:srgbClr val="000000"/>
                </a:solidFill>
              </a:rPr>
              <a:t>Assembly</a:t>
            </a:r>
          </a:p>
        </p:txBody>
      </p:sp>
      <p:pic>
        <p:nvPicPr>
          <p:cNvPr id="31753" name="Picture 8"/>
          <p:cNvPicPr>
            <a:picLocks noChangeAspect="1" noChangeArrowheads="1"/>
          </p:cNvPicPr>
          <p:nvPr/>
        </p:nvPicPr>
        <p:blipFill>
          <a:blip r:embed="rId3" cstate="print"/>
          <a:srcRect/>
          <a:stretch>
            <a:fillRect/>
          </a:stretch>
        </p:blipFill>
        <p:spPr bwMode="auto">
          <a:xfrm>
            <a:off x="2830514" y="1160658"/>
            <a:ext cx="2244725" cy="1931987"/>
          </a:xfrm>
          <a:prstGeom prst="rect">
            <a:avLst/>
          </a:prstGeom>
          <a:noFill/>
          <a:ln w="9525">
            <a:noFill/>
            <a:round/>
            <a:headEnd/>
            <a:tailEnd/>
          </a:ln>
        </p:spPr>
      </p:pic>
      <p:sp>
        <p:nvSpPr>
          <p:cNvPr id="31754" name="AutoShape 9"/>
          <p:cNvSpPr>
            <a:spLocks noChangeArrowheads="1"/>
          </p:cNvSpPr>
          <p:nvPr/>
        </p:nvSpPr>
        <p:spPr bwMode="auto">
          <a:xfrm>
            <a:off x="5075238" y="1822645"/>
            <a:ext cx="1160462" cy="498475"/>
          </a:xfrm>
          <a:prstGeom prst="rightArrow">
            <a:avLst>
              <a:gd name="adj1" fmla="val 50000"/>
              <a:gd name="adj2" fmla="val 58211"/>
            </a:avLst>
          </a:prstGeom>
          <a:solidFill>
            <a:srgbClr val="FF9900"/>
          </a:solidFill>
          <a:ln w="9525">
            <a:solidFill>
              <a:srgbClr val="808080"/>
            </a:solidFill>
            <a:round/>
            <a:headEnd/>
            <a:tailEnd/>
          </a:ln>
        </p:spPr>
        <p:txBody>
          <a:bodyPr wrap="none" lIns="82945" tIns="41473" rIns="82945" bIns="41473" anchor="ctr"/>
          <a:lstStyle/>
          <a:p>
            <a:endParaRPr lang="en-US"/>
          </a:p>
        </p:txBody>
      </p:sp>
      <p:sp>
        <p:nvSpPr>
          <p:cNvPr id="31755" name="Text Box 10"/>
          <p:cNvSpPr txBox="1">
            <a:spLocks noChangeArrowheads="1"/>
          </p:cNvSpPr>
          <p:nvPr/>
        </p:nvSpPr>
        <p:spPr bwMode="auto">
          <a:xfrm>
            <a:off x="6402389" y="1373383"/>
            <a:ext cx="1743075" cy="1474787"/>
          </a:xfrm>
          <a:prstGeom prst="rect">
            <a:avLst/>
          </a:prstGeom>
          <a:noFill/>
          <a:ln w="9525">
            <a:noFill/>
            <a:round/>
            <a:headEnd/>
            <a:tailEnd/>
          </a:ln>
        </p:spPr>
        <p:txBody>
          <a:bodyPr lIns="81639" tIns="55221" rIns="81639" bIns="40820"/>
          <a:lstStyle/>
          <a:p>
            <a:pPr>
              <a:tabLst>
                <a:tab pos="655638" algn="l"/>
                <a:tab pos="1312863" algn="l"/>
              </a:tabLst>
            </a:pPr>
            <a:r>
              <a:rPr lang="en-US" sz="1400" b="1">
                <a:solidFill>
                  <a:srgbClr val="000000"/>
                </a:solidFill>
              </a:rPr>
              <a:t>GDSII</a:t>
            </a:r>
          </a:p>
          <a:p>
            <a:pPr>
              <a:tabLst>
                <a:tab pos="655638" algn="l"/>
                <a:tab pos="1312863" algn="l"/>
              </a:tabLst>
            </a:pPr>
            <a:r>
              <a:rPr lang="en-US" sz="1400" b="1">
                <a:solidFill>
                  <a:srgbClr val="000000"/>
                </a:solidFill>
              </a:rPr>
              <a:t>01001001011100100001001001110001010101001010100000101001111110000</a:t>
            </a:r>
          </a:p>
        </p:txBody>
      </p:sp>
      <p:sp>
        <p:nvSpPr>
          <p:cNvPr id="31756" name="AutoShape 11"/>
          <p:cNvSpPr>
            <a:spLocks noChangeArrowheads="1"/>
          </p:cNvSpPr>
          <p:nvPr/>
        </p:nvSpPr>
        <p:spPr bwMode="auto">
          <a:xfrm>
            <a:off x="7894639" y="2595757"/>
            <a:ext cx="414337" cy="800100"/>
          </a:xfrm>
          <a:prstGeom prst="downArrow">
            <a:avLst>
              <a:gd name="adj1" fmla="val 50000"/>
              <a:gd name="adj2" fmla="val 48267"/>
            </a:avLst>
          </a:prstGeom>
          <a:solidFill>
            <a:srgbClr val="FF9900"/>
          </a:solidFill>
          <a:ln w="9525">
            <a:solidFill>
              <a:srgbClr val="808080"/>
            </a:solidFill>
            <a:round/>
            <a:headEnd/>
            <a:tailEnd/>
          </a:ln>
        </p:spPr>
        <p:txBody>
          <a:bodyPr wrap="none" lIns="82945" tIns="41473" rIns="82945" bIns="41473" anchor="ctr"/>
          <a:lstStyle/>
          <a:p>
            <a:endParaRPr lang="en-US"/>
          </a:p>
        </p:txBody>
      </p:sp>
      <p:pic>
        <p:nvPicPr>
          <p:cNvPr id="31757" name="Picture 12"/>
          <p:cNvPicPr>
            <a:picLocks noChangeAspect="1" noChangeArrowheads="1"/>
          </p:cNvPicPr>
          <p:nvPr/>
        </p:nvPicPr>
        <p:blipFill>
          <a:blip r:embed="rId4" cstate="print"/>
          <a:srcRect/>
          <a:stretch>
            <a:fillRect/>
          </a:stretch>
        </p:blipFill>
        <p:spPr bwMode="auto">
          <a:xfrm>
            <a:off x="6399213" y="3230758"/>
            <a:ext cx="1498600" cy="1444625"/>
          </a:xfrm>
          <a:prstGeom prst="rect">
            <a:avLst/>
          </a:prstGeom>
          <a:noFill/>
          <a:ln w="9525">
            <a:noFill/>
            <a:round/>
            <a:headEnd/>
            <a:tailEnd/>
          </a:ln>
        </p:spPr>
      </p:pic>
      <p:sp>
        <p:nvSpPr>
          <p:cNvPr id="31758" name="AutoShape 13"/>
          <p:cNvSpPr>
            <a:spLocks noChangeArrowheads="1"/>
          </p:cNvSpPr>
          <p:nvPr/>
        </p:nvSpPr>
        <p:spPr bwMode="auto">
          <a:xfrm>
            <a:off x="5237163" y="3730820"/>
            <a:ext cx="995362" cy="498475"/>
          </a:xfrm>
          <a:prstGeom prst="leftArrow">
            <a:avLst>
              <a:gd name="adj1" fmla="val 50000"/>
              <a:gd name="adj2" fmla="val 49930"/>
            </a:avLst>
          </a:prstGeom>
          <a:solidFill>
            <a:srgbClr val="FF9900"/>
          </a:solidFill>
          <a:ln w="9525">
            <a:solidFill>
              <a:srgbClr val="808080"/>
            </a:solidFill>
            <a:round/>
            <a:headEnd/>
            <a:tailEnd/>
          </a:ln>
        </p:spPr>
        <p:txBody>
          <a:bodyPr wrap="none" lIns="82945" tIns="41473" rIns="82945" bIns="41473" anchor="ctr"/>
          <a:lstStyle/>
          <a:p>
            <a:endParaRPr lang="en-US"/>
          </a:p>
        </p:txBody>
      </p:sp>
      <p:pic>
        <p:nvPicPr>
          <p:cNvPr id="31759" name="Picture 14"/>
          <p:cNvPicPr>
            <a:picLocks noChangeAspect="1" noChangeArrowheads="1"/>
          </p:cNvPicPr>
          <p:nvPr/>
        </p:nvPicPr>
        <p:blipFill>
          <a:blip r:embed="rId5" cstate="print"/>
          <a:srcRect/>
          <a:stretch>
            <a:fillRect/>
          </a:stretch>
        </p:blipFill>
        <p:spPr bwMode="auto">
          <a:xfrm>
            <a:off x="3332164" y="3170433"/>
            <a:ext cx="1825625" cy="1544637"/>
          </a:xfrm>
          <a:prstGeom prst="rect">
            <a:avLst/>
          </a:prstGeom>
          <a:noFill/>
          <a:ln w="9525">
            <a:noFill/>
            <a:round/>
            <a:headEnd/>
            <a:tailEnd/>
          </a:ln>
        </p:spPr>
      </p:pic>
      <p:sp>
        <p:nvSpPr>
          <p:cNvPr id="31760" name="AutoShape 15"/>
          <p:cNvSpPr>
            <a:spLocks noChangeArrowheads="1"/>
          </p:cNvSpPr>
          <p:nvPr/>
        </p:nvSpPr>
        <p:spPr bwMode="auto">
          <a:xfrm>
            <a:off x="2917825" y="4394394"/>
            <a:ext cx="414338" cy="1079500"/>
          </a:xfrm>
          <a:prstGeom prst="downArrow">
            <a:avLst>
              <a:gd name="adj1" fmla="val 50000"/>
              <a:gd name="adj2" fmla="val 65122"/>
            </a:avLst>
          </a:prstGeom>
          <a:solidFill>
            <a:srgbClr val="FF9900"/>
          </a:solidFill>
          <a:ln w="9525">
            <a:solidFill>
              <a:srgbClr val="808080"/>
            </a:solidFill>
            <a:round/>
            <a:headEnd/>
            <a:tailEnd/>
          </a:ln>
        </p:spPr>
        <p:txBody>
          <a:bodyPr wrap="none" lIns="82945" tIns="41473" rIns="82945" bIns="41473" anchor="ctr"/>
          <a:lstStyle/>
          <a:p>
            <a:endParaRPr lang="en-US"/>
          </a:p>
        </p:txBody>
      </p:sp>
      <p:pic>
        <p:nvPicPr>
          <p:cNvPr id="31761" name="Picture 16"/>
          <p:cNvPicPr>
            <a:picLocks noChangeAspect="1" noChangeArrowheads="1"/>
          </p:cNvPicPr>
          <p:nvPr/>
        </p:nvPicPr>
        <p:blipFill>
          <a:blip r:embed="rId6" cstate="print"/>
          <a:srcRect/>
          <a:stretch>
            <a:fillRect/>
          </a:stretch>
        </p:blipFill>
        <p:spPr bwMode="auto">
          <a:xfrm>
            <a:off x="3332164" y="5003995"/>
            <a:ext cx="1508125" cy="1546225"/>
          </a:xfrm>
          <a:prstGeom prst="rect">
            <a:avLst/>
          </a:prstGeom>
          <a:noFill/>
          <a:ln w="9525">
            <a:noFill/>
            <a:round/>
            <a:headEnd/>
            <a:tailEnd/>
          </a:ln>
        </p:spPr>
      </p:pic>
      <p:sp>
        <p:nvSpPr>
          <p:cNvPr id="31762" name="AutoShape 18"/>
          <p:cNvSpPr>
            <a:spLocks noChangeArrowheads="1"/>
          </p:cNvSpPr>
          <p:nvPr/>
        </p:nvSpPr>
        <p:spPr bwMode="auto">
          <a:xfrm>
            <a:off x="4991100" y="5638995"/>
            <a:ext cx="1576388" cy="498475"/>
          </a:xfrm>
          <a:prstGeom prst="rightArrow">
            <a:avLst>
              <a:gd name="adj1" fmla="val 50000"/>
              <a:gd name="adj2" fmla="val 79075"/>
            </a:avLst>
          </a:prstGeom>
          <a:solidFill>
            <a:srgbClr val="FF9900"/>
          </a:solidFill>
          <a:ln w="9525">
            <a:solidFill>
              <a:srgbClr val="808080"/>
            </a:solidFill>
            <a:round/>
            <a:headEnd/>
            <a:tailEnd/>
          </a:ln>
        </p:spPr>
        <p:txBody>
          <a:bodyPr wrap="none" lIns="82945" tIns="41473" rIns="82945" bIns="41473" anchor="ctr"/>
          <a:lstStyle/>
          <a:p>
            <a:endParaRPr lang="en-US"/>
          </a:p>
        </p:txBody>
      </p:sp>
      <p:sp>
        <p:nvSpPr>
          <p:cNvPr id="31763" name="AutoShape 19"/>
          <p:cNvSpPr>
            <a:spLocks noChangeArrowheads="1"/>
          </p:cNvSpPr>
          <p:nvPr/>
        </p:nvSpPr>
        <p:spPr bwMode="auto">
          <a:xfrm>
            <a:off x="7924801" y="4146744"/>
            <a:ext cx="1160463" cy="381000"/>
          </a:xfrm>
          <a:prstGeom prst="rightArrow">
            <a:avLst>
              <a:gd name="adj1" fmla="val 50000"/>
              <a:gd name="adj2" fmla="val 58223"/>
            </a:avLst>
          </a:prstGeom>
          <a:solidFill>
            <a:srgbClr val="00B0F0"/>
          </a:solidFill>
          <a:ln w="9525">
            <a:solidFill>
              <a:srgbClr val="000000"/>
            </a:solidFill>
            <a:round/>
            <a:headEnd/>
            <a:tailEnd/>
          </a:ln>
        </p:spPr>
        <p:txBody>
          <a:bodyPr wrap="none" lIns="82945" tIns="41473" rIns="82945" bIns="41473" anchor="ctr"/>
          <a:lstStyle/>
          <a:p>
            <a:endParaRPr lang="en-US"/>
          </a:p>
        </p:txBody>
      </p:sp>
      <p:sp>
        <p:nvSpPr>
          <p:cNvPr id="31764" name="Rectangle 20"/>
          <p:cNvSpPr>
            <a:spLocks noChangeArrowheads="1"/>
          </p:cNvSpPr>
          <p:nvPr/>
        </p:nvSpPr>
        <p:spPr bwMode="auto">
          <a:xfrm>
            <a:off x="9086851" y="3843532"/>
            <a:ext cx="1527175" cy="912812"/>
          </a:xfrm>
          <a:prstGeom prst="rect">
            <a:avLst/>
          </a:prstGeom>
          <a:solidFill>
            <a:srgbClr val="FF0000"/>
          </a:solidFill>
          <a:ln w="9525">
            <a:solidFill>
              <a:srgbClr val="808080"/>
            </a:solidFill>
            <a:round/>
            <a:headEnd/>
            <a:tailEnd/>
          </a:ln>
        </p:spPr>
        <p:txBody>
          <a:bodyPr wrap="none" lIns="81639" tIns="55221" rIns="81639" bIns="40820" anchor="ctr"/>
          <a:lstStyle/>
          <a:p>
            <a:pPr>
              <a:tabLst>
                <a:tab pos="655638" algn="l"/>
                <a:tab pos="1312863" algn="l"/>
              </a:tabLst>
            </a:pPr>
            <a:r>
              <a:rPr lang="en-US" sz="1400" b="1" dirty="0">
                <a:solidFill>
                  <a:srgbClr val="000000"/>
                </a:solidFill>
              </a:rPr>
              <a:t>Over-produced</a:t>
            </a:r>
          </a:p>
          <a:p>
            <a:pPr>
              <a:tabLst>
                <a:tab pos="655638" algn="l"/>
                <a:tab pos="1312863" algn="l"/>
              </a:tabLst>
            </a:pPr>
            <a:r>
              <a:rPr lang="en-US" sz="1400" b="1" dirty="0">
                <a:solidFill>
                  <a:srgbClr val="000000"/>
                </a:solidFill>
              </a:rPr>
              <a:t>ICs</a:t>
            </a:r>
          </a:p>
        </p:txBody>
      </p:sp>
      <p:sp>
        <p:nvSpPr>
          <p:cNvPr id="31765" name="Rectangle 21"/>
          <p:cNvSpPr>
            <a:spLocks noChangeArrowheads="1"/>
          </p:cNvSpPr>
          <p:nvPr/>
        </p:nvSpPr>
        <p:spPr bwMode="auto">
          <a:xfrm>
            <a:off x="1589088" y="4311845"/>
            <a:ext cx="1293812" cy="828675"/>
          </a:xfrm>
          <a:prstGeom prst="rect">
            <a:avLst/>
          </a:prstGeom>
          <a:solidFill>
            <a:srgbClr val="FF0000"/>
          </a:solidFill>
          <a:ln w="9525">
            <a:solidFill>
              <a:srgbClr val="808080"/>
            </a:solidFill>
            <a:round/>
            <a:headEnd/>
            <a:tailEnd/>
          </a:ln>
        </p:spPr>
        <p:txBody>
          <a:bodyPr wrap="none" lIns="81639" tIns="55221" rIns="81639" bIns="40820" anchor="ctr"/>
          <a:lstStyle/>
          <a:p>
            <a:pPr>
              <a:tabLst>
                <a:tab pos="655638" algn="l"/>
              </a:tabLst>
            </a:pPr>
            <a:r>
              <a:rPr lang="en-US" sz="1400" b="1" dirty="0">
                <a:solidFill>
                  <a:srgbClr val="000000"/>
                </a:solidFill>
              </a:rPr>
              <a:t>Defective or</a:t>
            </a:r>
          </a:p>
          <a:p>
            <a:pPr>
              <a:tabLst>
                <a:tab pos="655638" algn="l"/>
              </a:tabLst>
            </a:pPr>
            <a:r>
              <a:rPr lang="en-US" sz="1400" b="1" dirty="0">
                <a:solidFill>
                  <a:srgbClr val="000000"/>
                </a:solidFill>
              </a:rPr>
              <a:t>Out-of-spec</a:t>
            </a:r>
          </a:p>
          <a:p>
            <a:pPr>
              <a:tabLst>
                <a:tab pos="655638" algn="l"/>
              </a:tabLst>
            </a:pPr>
            <a:r>
              <a:rPr lang="en-US" sz="1400" b="1" dirty="0">
                <a:solidFill>
                  <a:srgbClr val="000000"/>
                </a:solidFill>
              </a:rPr>
              <a:t>ICs</a:t>
            </a:r>
          </a:p>
        </p:txBody>
      </p:sp>
      <p:sp>
        <p:nvSpPr>
          <p:cNvPr id="25" name="Rectangle 17"/>
          <p:cNvSpPr>
            <a:spLocks noChangeArrowheads="1"/>
          </p:cNvSpPr>
          <p:nvPr/>
        </p:nvSpPr>
        <p:spPr bwMode="auto">
          <a:xfrm>
            <a:off x="6705216" y="5439500"/>
            <a:ext cx="1908000" cy="995145"/>
          </a:xfrm>
          <a:prstGeom prst="rect">
            <a:avLst/>
          </a:prstGeom>
          <a:solidFill>
            <a:srgbClr val="00B050"/>
          </a:solidFill>
          <a:ln>
            <a:headEnd/>
            <a:tailEnd/>
          </a:ln>
        </p:spPr>
        <p:style>
          <a:lnRef idx="0">
            <a:schemeClr val="accent5"/>
          </a:lnRef>
          <a:fillRef idx="3">
            <a:schemeClr val="accent5"/>
          </a:fillRef>
          <a:effectRef idx="3">
            <a:schemeClr val="accent5"/>
          </a:effectRef>
          <a:fontRef idx="minor">
            <a:schemeClr val="lt1"/>
          </a:fontRef>
        </p:style>
        <p:txBody>
          <a:bodyPr wrap="none" lIns="81639" tIns="55221" rIns="81639" bIns="40820" anchor="ctr"/>
          <a:lstStyle/>
          <a:p>
            <a:pPr algn="ctr">
              <a:tabLst>
                <a:tab pos="656650" algn="l"/>
                <a:tab pos="1313299" algn="l"/>
              </a:tabLst>
              <a:defRPr/>
            </a:pPr>
            <a:r>
              <a:rPr lang="en-US" sz="2400" b="1" dirty="0">
                <a:solidFill>
                  <a:srgbClr val="000000"/>
                </a:solidFill>
                <a:latin typeface="Arial" pitchFamily="34" charset="0"/>
              </a:rPr>
              <a:t>Market</a:t>
            </a:r>
          </a:p>
        </p:txBody>
      </p:sp>
      <p:sp>
        <p:nvSpPr>
          <p:cNvPr id="26" name="Bent-Up Arrow 25"/>
          <p:cNvSpPr/>
          <p:nvPr/>
        </p:nvSpPr>
        <p:spPr bwMode="auto">
          <a:xfrm flipH="1" flipV="1">
            <a:off x="2133600" y="3537144"/>
            <a:ext cx="990600" cy="685800"/>
          </a:xfrm>
          <a:prstGeom prst="bentUpArrow">
            <a:avLst/>
          </a:prstGeom>
          <a:solidFill>
            <a:srgbClr val="00B0F0"/>
          </a:solid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a:solidFill>
                <a:srgbClr val="0066CC"/>
              </a:solidFill>
            </a:endParaRPr>
          </a:p>
        </p:txBody>
      </p:sp>
      <p:sp>
        <p:nvSpPr>
          <p:cNvPr id="27" name="Bent-Up Arrow 26"/>
          <p:cNvSpPr/>
          <p:nvPr/>
        </p:nvSpPr>
        <p:spPr bwMode="auto">
          <a:xfrm flipH="1">
            <a:off x="2133600" y="5213544"/>
            <a:ext cx="990600" cy="685800"/>
          </a:xfrm>
          <a:prstGeom prst="bentUpArrow">
            <a:avLst/>
          </a:prstGeom>
          <a:solidFill>
            <a:srgbClr val="00B0F0"/>
          </a:solidFill>
          <a:ln w="9525" cap="flat" cmpd="sng" algn="ctr">
            <a:solidFill>
              <a:schemeClr val="tx1"/>
            </a:solidFill>
            <a:prstDash val="solid"/>
            <a:round/>
            <a:headEnd type="none" w="med" len="med"/>
            <a:tailEnd type="none" w="med" len="med"/>
          </a:ln>
          <a:effectLst/>
        </p:spPr>
        <p:txBody>
          <a:bodyPr wrap="none" anchor="ctr"/>
          <a:lstStyle/>
          <a:p>
            <a:pPr algn="ctr">
              <a:defRPr/>
            </a:pPr>
            <a:endParaRPr lang="en-US">
              <a:solidFill>
                <a:srgbClr val="0066CC"/>
              </a:solidFill>
            </a:endParaRPr>
          </a:p>
        </p:txBody>
      </p:sp>
      <p:pic>
        <p:nvPicPr>
          <p:cNvPr id="31772" name="Picture 2"/>
          <p:cNvPicPr>
            <a:picLocks noChangeAspect="1" noChangeArrowheads="1"/>
          </p:cNvPicPr>
          <p:nvPr/>
        </p:nvPicPr>
        <p:blipFill>
          <a:blip r:embed="rId7" cstate="print"/>
          <a:srcRect/>
          <a:stretch>
            <a:fillRect/>
          </a:stretch>
        </p:blipFill>
        <p:spPr bwMode="auto">
          <a:xfrm>
            <a:off x="8991600" y="4908744"/>
            <a:ext cx="1428750" cy="971550"/>
          </a:xfrm>
          <a:prstGeom prst="rect">
            <a:avLst/>
          </a:prstGeom>
          <a:noFill/>
          <a:ln w="9525">
            <a:noFill/>
            <a:miter lim="800000"/>
            <a:headEnd/>
            <a:tailEnd/>
          </a:ln>
        </p:spPr>
      </p:pic>
      <p:sp>
        <p:nvSpPr>
          <p:cNvPr id="31773" name="TextBox 28"/>
          <p:cNvSpPr txBox="1">
            <a:spLocks noChangeArrowheads="1"/>
          </p:cNvSpPr>
          <p:nvPr/>
        </p:nvSpPr>
        <p:spPr bwMode="auto">
          <a:xfrm>
            <a:off x="9542992" y="6427188"/>
            <a:ext cx="977900" cy="246063"/>
          </a:xfrm>
          <a:prstGeom prst="rect">
            <a:avLst/>
          </a:prstGeom>
          <a:noFill/>
          <a:ln w="9525">
            <a:noFill/>
            <a:miter lim="800000"/>
            <a:headEnd/>
            <a:tailEnd/>
          </a:ln>
        </p:spPr>
        <p:txBody>
          <a:bodyPr wrap="none">
            <a:spAutoFit/>
          </a:bodyPr>
          <a:lstStyle/>
          <a:p>
            <a:r>
              <a:rPr lang="en-US" sz="1000"/>
              <a:t>Google image</a:t>
            </a:r>
          </a:p>
        </p:txBody>
      </p:sp>
    </p:spTree>
    <p:extLst>
      <p:ext uri="{BB962C8B-B14F-4D97-AF65-F5344CB8AC3E}">
        <p14:creationId xmlns:p14="http://schemas.microsoft.com/office/powerpoint/2010/main" val="1626676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770" name="Picture 3"/>
          <p:cNvPicPr>
            <a:picLocks noChangeAspect="1" noChangeArrowheads="1"/>
          </p:cNvPicPr>
          <p:nvPr/>
        </p:nvPicPr>
        <p:blipFill>
          <a:blip r:embed="rId3" cstate="print"/>
          <a:srcRect/>
          <a:stretch>
            <a:fillRect/>
          </a:stretch>
        </p:blipFill>
        <p:spPr bwMode="auto">
          <a:xfrm>
            <a:off x="6487568" y="1240227"/>
            <a:ext cx="3897858" cy="3722329"/>
          </a:xfrm>
          <a:prstGeom prst="rect">
            <a:avLst/>
          </a:prstGeom>
          <a:noFill/>
          <a:ln w="25400" algn="ctr">
            <a:noFill/>
            <a:miter lim="800000"/>
            <a:headEnd/>
            <a:tailEnd/>
          </a:ln>
        </p:spPr>
      </p:pic>
      <p:sp>
        <p:nvSpPr>
          <p:cNvPr id="10" name="Rectangle 9"/>
          <p:cNvSpPr/>
          <p:nvPr/>
        </p:nvSpPr>
        <p:spPr bwMode="auto">
          <a:xfrm>
            <a:off x="1981200" y="5029200"/>
            <a:ext cx="8153400" cy="1295400"/>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p>
        </p:txBody>
      </p:sp>
      <p:sp>
        <p:nvSpPr>
          <p:cNvPr id="32772" name="Rectangle 2"/>
          <p:cNvSpPr>
            <a:spLocks noGrp="1" noChangeArrowheads="1"/>
          </p:cNvSpPr>
          <p:nvPr>
            <p:ph type="title"/>
          </p:nvPr>
        </p:nvSpPr>
        <p:spPr/>
        <p:txBody>
          <a:bodyPr>
            <a:normAutofit fontScale="90000"/>
          </a:bodyPr>
          <a:lstStyle/>
          <a:p>
            <a:pPr eaLnBrk="1" hangingPunct="1"/>
            <a:r>
              <a:rPr lang="en-US" sz="3600" b="1"/>
              <a:t>IC Counterfeiting</a:t>
            </a:r>
          </a:p>
        </p:txBody>
      </p:sp>
      <p:sp>
        <p:nvSpPr>
          <p:cNvPr id="32773" name="Rectangle 4"/>
          <p:cNvSpPr>
            <a:spLocks noGrp="1" noChangeArrowheads="1"/>
          </p:cNvSpPr>
          <p:nvPr>
            <p:ph idx="1"/>
          </p:nvPr>
        </p:nvSpPr>
        <p:spPr>
          <a:xfrm>
            <a:off x="875070" y="1259219"/>
            <a:ext cx="4952779" cy="3617581"/>
          </a:xfrm>
          <a:noFill/>
        </p:spPr>
        <p:txBody>
          <a:bodyPr vert="horz" wrap="square" lIns="90488" tIns="44450" rIns="90488" bIns="44450" numCol="1" anchor="t" anchorCtr="0" compatLnSpc="1">
            <a:prstTxWarp prst="textNoShape">
              <a:avLst/>
            </a:prstTxWarp>
          </a:bodyPr>
          <a:lstStyle/>
          <a:p>
            <a:pPr eaLnBrk="1" hangingPunct="1"/>
            <a:r>
              <a:rPr lang="en-US" sz="2400" b="1" dirty="0"/>
              <a:t>Most prevalent attack today</a:t>
            </a:r>
          </a:p>
          <a:p>
            <a:pPr eaLnBrk="1" hangingPunct="1"/>
            <a:r>
              <a:rPr lang="en-US" sz="2400" b="1" dirty="0"/>
              <a:t>Unauthorized production of wafers</a:t>
            </a:r>
          </a:p>
          <a:p>
            <a:pPr eaLnBrk="1" hangingPunct="1"/>
            <a:r>
              <a:rPr lang="en-US" sz="2400" b="1" dirty="0"/>
              <a:t>It is estimated that counterfeiting is costing semiconductor industry more than several billion dollars per year</a:t>
            </a:r>
          </a:p>
        </p:txBody>
      </p:sp>
      <p:sp>
        <p:nvSpPr>
          <p:cNvPr id="2" name="Slide Number Placeholder 1">
            <a:extLst>
              <a:ext uri="{FF2B5EF4-FFF2-40B4-BE49-F238E27FC236}">
                <a16:creationId xmlns:a16="http://schemas.microsoft.com/office/drawing/2014/main" id="{890E5D8E-B243-194A-C0CB-BC2DF95AC60C}"/>
              </a:ext>
            </a:extLst>
          </p:cNvPr>
          <p:cNvSpPr>
            <a:spLocks noGrp="1"/>
          </p:cNvSpPr>
          <p:nvPr>
            <p:ph type="sldNum" sz="quarter" idx="12"/>
          </p:nvPr>
        </p:nvSpPr>
        <p:spPr/>
        <p:txBody>
          <a:bodyPr/>
          <a:lstStyle/>
          <a:p>
            <a:pPr>
              <a:defRPr/>
            </a:pPr>
            <a:fld id="{1BBE6601-1B3A-4CDC-80FD-EC28332B4FAB}" type="slidenum">
              <a:rPr lang="en-US" altLang="en-US" smtClean="0"/>
              <a:pPr>
                <a:defRPr/>
              </a:pPr>
              <a:t>54</a:t>
            </a:fld>
            <a:endParaRPr lang="en-US" altLang="en-US" dirty="0"/>
          </a:p>
        </p:txBody>
      </p:sp>
      <p:sp>
        <p:nvSpPr>
          <p:cNvPr id="5" name="Text Box 77"/>
          <p:cNvSpPr txBox="1">
            <a:spLocks noChangeArrowheads="1"/>
          </p:cNvSpPr>
          <p:nvPr/>
        </p:nvSpPr>
        <p:spPr bwMode="auto">
          <a:xfrm>
            <a:off x="2110207" y="5181600"/>
            <a:ext cx="2265364" cy="400110"/>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defRPr/>
            </a:pPr>
            <a:r>
              <a:rPr lang="en-US" sz="2000" b="1" dirty="0"/>
              <a:t>Over production</a:t>
            </a:r>
          </a:p>
        </p:txBody>
      </p:sp>
      <p:sp>
        <p:nvSpPr>
          <p:cNvPr id="6" name="Text Box 77"/>
          <p:cNvSpPr txBox="1">
            <a:spLocks noChangeArrowheads="1"/>
          </p:cNvSpPr>
          <p:nvPr/>
        </p:nvSpPr>
        <p:spPr bwMode="auto">
          <a:xfrm>
            <a:off x="2547947" y="5772090"/>
            <a:ext cx="2138727" cy="400110"/>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ru-RU"/>
            </a:defPPr>
            <a:lvl1pPr>
              <a:defRPr sz="2000" b="1"/>
            </a:lvl1pPr>
          </a:lstStyle>
          <a:p>
            <a:r>
              <a:rPr lang="en-US" dirty="0"/>
              <a:t>Defective parts</a:t>
            </a:r>
          </a:p>
        </p:txBody>
      </p:sp>
      <p:sp>
        <p:nvSpPr>
          <p:cNvPr id="7" name="Text Box 77"/>
          <p:cNvSpPr txBox="1">
            <a:spLocks noChangeArrowheads="1"/>
          </p:cNvSpPr>
          <p:nvPr/>
        </p:nvSpPr>
        <p:spPr bwMode="auto">
          <a:xfrm>
            <a:off x="4800601" y="5181600"/>
            <a:ext cx="2007281" cy="400110"/>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a:defRPr/>
            </a:pPr>
            <a:r>
              <a:rPr lang="en-US" sz="2000" b="1" dirty="0"/>
              <a:t>Off-spec parts</a:t>
            </a:r>
          </a:p>
        </p:txBody>
      </p:sp>
      <p:sp>
        <p:nvSpPr>
          <p:cNvPr id="8" name="Text Box 77"/>
          <p:cNvSpPr txBox="1">
            <a:spLocks noChangeArrowheads="1"/>
          </p:cNvSpPr>
          <p:nvPr/>
        </p:nvSpPr>
        <p:spPr bwMode="auto">
          <a:xfrm>
            <a:off x="5215149" y="5772090"/>
            <a:ext cx="1872629" cy="400110"/>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defPPr>
              <a:defRPr lang="ru-RU"/>
            </a:defPPr>
            <a:lvl1pPr>
              <a:defRPr sz="2000" b="1"/>
            </a:lvl1pPr>
          </a:lstStyle>
          <a:p>
            <a:r>
              <a:rPr lang="en-US" dirty="0"/>
              <a:t>  Cloned ICs  </a:t>
            </a:r>
          </a:p>
        </p:txBody>
      </p:sp>
      <p:sp>
        <p:nvSpPr>
          <p:cNvPr id="9" name="Text Box 77"/>
          <p:cNvSpPr txBox="1">
            <a:spLocks noChangeArrowheads="1"/>
          </p:cNvSpPr>
          <p:nvPr/>
        </p:nvSpPr>
        <p:spPr bwMode="auto">
          <a:xfrm>
            <a:off x="7467600" y="5334001"/>
            <a:ext cx="2514600" cy="830997"/>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pPr algn="ctr">
              <a:defRPr/>
            </a:pPr>
            <a:r>
              <a:rPr lang="en-US" sz="1200" b="1" dirty="0"/>
              <a:t>  </a:t>
            </a:r>
            <a:endParaRPr lang="en-US" b="1" dirty="0"/>
          </a:p>
          <a:p>
            <a:pPr algn="ctr">
              <a:defRPr/>
            </a:pPr>
            <a:r>
              <a:rPr lang="en-US" sz="2400" b="1" dirty="0"/>
              <a:t>Recycled ICs</a:t>
            </a:r>
          </a:p>
          <a:p>
            <a:pPr algn="ctr">
              <a:defRPr/>
            </a:pPr>
            <a:endParaRPr lang="en-US" sz="1100" b="1" dirty="0"/>
          </a:p>
        </p:txBody>
      </p:sp>
    </p:spTree>
    <p:extLst>
      <p:ext uri="{BB962C8B-B14F-4D97-AF65-F5344CB8AC3E}">
        <p14:creationId xmlns:p14="http://schemas.microsoft.com/office/powerpoint/2010/main" val="3113131820"/>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 descr="ic.jpg"/>
          <p:cNvPicPr>
            <a:picLocks noChangeAspect="1"/>
          </p:cNvPicPr>
          <p:nvPr/>
        </p:nvPicPr>
        <p:blipFill>
          <a:blip r:embed="rId3" cstate="print"/>
          <a:srcRect/>
          <a:stretch>
            <a:fillRect/>
          </a:stretch>
        </p:blipFill>
        <p:spPr bwMode="auto">
          <a:xfrm>
            <a:off x="5029200" y="3930440"/>
            <a:ext cx="2133600" cy="1493838"/>
          </a:xfrm>
          <a:prstGeom prst="rect">
            <a:avLst/>
          </a:prstGeom>
          <a:noFill/>
          <a:ln w="9525">
            <a:noFill/>
            <a:miter lim="800000"/>
            <a:headEnd/>
            <a:tailEnd/>
          </a:ln>
        </p:spPr>
      </p:pic>
      <p:pic>
        <p:nvPicPr>
          <p:cNvPr id="33795" name="Picture 9" descr="chip-sanding.jpg"/>
          <p:cNvPicPr>
            <a:picLocks noChangeAspect="1"/>
          </p:cNvPicPr>
          <p:nvPr/>
        </p:nvPicPr>
        <p:blipFill>
          <a:blip r:embed="rId4" cstate="print"/>
          <a:srcRect/>
          <a:stretch>
            <a:fillRect/>
          </a:stretch>
        </p:blipFill>
        <p:spPr bwMode="auto">
          <a:xfrm>
            <a:off x="8077200" y="3930440"/>
            <a:ext cx="1968500" cy="1296988"/>
          </a:xfrm>
          <a:prstGeom prst="rect">
            <a:avLst/>
          </a:prstGeom>
          <a:noFill/>
          <a:ln w="9525">
            <a:noFill/>
            <a:miter lim="800000"/>
            <a:headEnd/>
            <a:tailEnd/>
          </a:ln>
        </p:spPr>
      </p:pic>
      <p:pic>
        <p:nvPicPr>
          <p:cNvPr id="33796" name="Picture 12" descr="thumb_0841_mz_counterfeit1.jpg"/>
          <p:cNvPicPr>
            <a:picLocks noChangeAspect="1"/>
          </p:cNvPicPr>
          <p:nvPr/>
        </p:nvPicPr>
        <p:blipFill>
          <a:blip r:embed="rId5" cstate="print"/>
          <a:srcRect/>
          <a:stretch>
            <a:fillRect/>
          </a:stretch>
        </p:blipFill>
        <p:spPr bwMode="auto">
          <a:xfrm>
            <a:off x="1905000" y="3854241"/>
            <a:ext cx="1981200" cy="1406525"/>
          </a:xfrm>
          <a:prstGeom prst="rect">
            <a:avLst/>
          </a:prstGeom>
          <a:noFill/>
          <a:ln w="9525">
            <a:noFill/>
            <a:miter lim="800000"/>
            <a:headEnd/>
            <a:tailEnd/>
          </a:ln>
        </p:spPr>
      </p:pic>
      <p:sp>
        <p:nvSpPr>
          <p:cNvPr id="14" name="Right Arrow 13"/>
          <p:cNvSpPr/>
          <p:nvPr/>
        </p:nvSpPr>
        <p:spPr>
          <a:xfrm>
            <a:off x="6858000" y="2228640"/>
            <a:ext cx="914400" cy="3810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Arial" pitchFamily="34" charset="0"/>
            </a:endParaRPr>
          </a:p>
        </p:txBody>
      </p:sp>
      <p:sp>
        <p:nvSpPr>
          <p:cNvPr id="15" name="Down Arrow 14"/>
          <p:cNvSpPr/>
          <p:nvPr/>
        </p:nvSpPr>
        <p:spPr>
          <a:xfrm>
            <a:off x="8839200" y="3066840"/>
            <a:ext cx="304800" cy="533400"/>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Arial" pitchFamily="34" charset="0"/>
            </a:endParaRPr>
          </a:p>
        </p:txBody>
      </p:sp>
      <p:sp>
        <p:nvSpPr>
          <p:cNvPr id="16" name="Left Arrow 15"/>
          <p:cNvSpPr/>
          <p:nvPr/>
        </p:nvSpPr>
        <p:spPr>
          <a:xfrm>
            <a:off x="4038600" y="4387640"/>
            <a:ext cx="914400" cy="381000"/>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Arial" pitchFamily="34" charset="0"/>
            </a:endParaRPr>
          </a:p>
        </p:txBody>
      </p:sp>
      <p:sp>
        <p:nvSpPr>
          <p:cNvPr id="17" name="Rectangle 16"/>
          <p:cNvSpPr/>
          <p:nvPr/>
        </p:nvSpPr>
        <p:spPr>
          <a:xfrm>
            <a:off x="7848601" y="1229686"/>
            <a:ext cx="2176545" cy="33855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dirty="0">
                <a:ln w="11430"/>
                <a:latin typeface="Arial" pitchFamily="34" charset="0"/>
                <a:cs typeface="Arial" pitchFamily="34" charset="0"/>
              </a:rPr>
              <a:t>ICs taken off of PCBs</a:t>
            </a:r>
          </a:p>
        </p:txBody>
      </p:sp>
      <p:sp>
        <p:nvSpPr>
          <p:cNvPr id="20" name="Rectangle 19"/>
          <p:cNvSpPr/>
          <p:nvPr/>
        </p:nvSpPr>
        <p:spPr>
          <a:xfrm>
            <a:off x="8075540" y="3625640"/>
            <a:ext cx="1962397"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dirty="0">
                <a:ln w="11430"/>
                <a:latin typeface="Arial" pitchFamily="34" charset="0"/>
                <a:cs typeface="Arial" pitchFamily="34" charset="0"/>
              </a:rPr>
              <a:t>Refine recycled ICs</a:t>
            </a:r>
          </a:p>
        </p:txBody>
      </p:sp>
      <p:sp>
        <p:nvSpPr>
          <p:cNvPr id="22" name="Rectangle 21"/>
          <p:cNvSpPr/>
          <p:nvPr/>
        </p:nvSpPr>
        <p:spPr>
          <a:xfrm>
            <a:off x="5181600" y="3778040"/>
            <a:ext cx="1527982"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dirty="0">
                <a:ln w="11430"/>
                <a:latin typeface="Arial" pitchFamily="34" charset="0"/>
                <a:cs typeface="Arial" pitchFamily="34" charset="0"/>
              </a:rPr>
              <a:t>Resold as new</a:t>
            </a:r>
          </a:p>
        </p:txBody>
      </p:sp>
      <p:sp>
        <p:nvSpPr>
          <p:cNvPr id="23" name="Rectangle 22"/>
          <p:cNvSpPr/>
          <p:nvPr/>
        </p:nvSpPr>
        <p:spPr>
          <a:xfrm>
            <a:off x="1905000" y="3549440"/>
            <a:ext cx="1856470"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dirty="0">
                <a:ln w="11430"/>
                <a:latin typeface="Arial" pitchFamily="34" charset="0"/>
                <a:cs typeface="Arial" pitchFamily="34" charset="0"/>
              </a:rPr>
              <a:t>Critical Application</a:t>
            </a:r>
          </a:p>
        </p:txBody>
      </p:sp>
      <p:grpSp>
        <p:nvGrpSpPr>
          <p:cNvPr id="2" name="Group 29"/>
          <p:cNvGrpSpPr>
            <a:grpSpLocks/>
          </p:cNvGrpSpPr>
          <p:nvPr/>
        </p:nvGrpSpPr>
        <p:grpSpPr bwMode="auto">
          <a:xfrm>
            <a:off x="8001000" y="1544428"/>
            <a:ext cx="1981200" cy="1293812"/>
            <a:chOff x="533400" y="1979612"/>
            <a:chExt cx="2895600" cy="1905000"/>
          </a:xfrm>
        </p:grpSpPr>
        <p:pic>
          <p:nvPicPr>
            <p:cNvPr id="33815" name="Picture 8" descr="board-stripping.jpg"/>
            <p:cNvPicPr>
              <a:picLocks noChangeAspect="1"/>
            </p:cNvPicPr>
            <p:nvPr/>
          </p:nvPicPr>
          <p:blipFill>
            <a:blip r:embed="rId6" cstate="print"/>
            <a:srcRect/>
            <a:stretch>
              <a:fillRect/>
            </a:stretch>
          </p:blipFill>
          <p:spPr bwMode="auto">
            <a:xfrm>
              <a:off x="533400" y="1979612"/>
              <a:ext cx="2895600" cy="1905000"/>
            </a:xfrm>
            <a:prstGeom prst="rect">
              <a:avLst/>
            </a:prstGeom>
            <a:noFill/>
            <a:ln w="9525">
              <a:noFill/>
              <a:miter lim="800000"/>
              <a:headEnd/>
              <a:tailEnd/>
            </a:ln>
          </p:spPr>
        </p:pic>
        <p:sp>
          <p:nvSpPr>
            <p:cNvPr id="36883" name="Rectangle 18"/>
            <p:cNvSpPr>
              <a:spLocks noChangeArrowheads="1"/>
            </p:cNvSpPr>
            <p:nvPr/>
          </p:nvSpPr>
          <p:spPr bwMode="auto">
            <a:xfrm>
              <a:off x="1904634" y="2283477"/>
              <a:ext cx="229698" cy="77134"/>
            </a:xfrm>
            <a:prstGeom prst="rect">
              <a:avLst/>
            </a:prstGeom>
            <a:solidFill>
              <a:schemeClr val="bg1">
                <a:lumMod val="95000"/>
              </a:schemeClr>
            </a:solidFill>
            <a:ln w="9525" algn="ctr">
              <a:noFill/>
              <a:round/>
              <a:headEnd/>
              <a:tailEnd/>
            </a:ln>
          </p:spPr>
          <p:txBody>
            <a:bodyPr wrap="none" anchor="ctr"/>
            <a:lstStyle/>
            <a:p>
              <a:pPr>
                <a:defRPr/>
              </a:pPr>
              <a:endParaRPr lang="en-US"/>
            </a:p>
          </p:txBody>
        </p:sp>
      </p:grpSp>
      <p:sp>
        <p:nvSpPr>
          <p:cNvPr id="31" name="Left Arrow 30"/>
          <p:cNvSpPr/>
          <p:nvPr/>
        </p:nvSpPr>
        <p:spPr>
          <a:xfrm>
            <a:off x="6934200" y="4387640"/>
            <a:ext cx="914400" cy="381000"/>
          </a:xfrm>
          <a:prstGeom prst="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Arial" pitchFamily="34" charset="0"/>
            </a:endParaRPr>
          </a:p>
        </p:txBody>
      </p:sp>
      <p:pic>
        <p:nvPicPr>
          <p:cNvPr id="33806" name="Picture 31" descr="1.jpg"/>
          <p:cNvPicPr>
            <a:picLocks noChangeAspect="1"/>
          </p:cNvPicPr>
          <p:nvPr/>
        </p:nvPicPr>
        <p:blipFill>
          <a:blip r:embed="rId7" cstate="print"/>
          <a:srcRect/>
          <a:stretch>
            <a:fillRect/>
          </a:stretch>
        </p:blipFill>
        <p:spPr bwMode="auto">
          <a:xfrm>
            <a:off x="4875214" y="1695240"/>
            <a:ext cx="1830387" cy="1371600"/>
          </a:xfrm>
          <a:prstGeom prst="rect">
            <a:avLst/>
          </a:prstGeom>
          <a:noFill/>
          <a:ln w="9525">
            <a:noFill/>
            <a:miter lim="800000"/>
            <a:headEnd/>
            <a:tailEnd/>
          </a:ln>
        </p:spPr>
      </p:pic>
      <p:sp>
        <p:nvSpPr>
          <p:cNvPr id="33" name="Rectangle 32"/>
          <p:cNvSpPr/>
          <p:nvPr/>
        </p:nvSpPr>
        <p:spPr>
          <a:xfrm>
            <a:off x="4668056" y="1111041"/>
            <a:ext cx="2189944" cy="584775"/>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dirty="0">
                <a:ln w="11430"/>
                <a:latin typeface="Arial" pitchFamily="34" charset="0"/>
                <a:cs typeface="Arial" pitchFamily="34" charset="0"/>
              </a:rPr>
              <a:t>PCBs taken off of electronic systems</a:t>
            </a:r>
          </a:p>
        </p:txBody>
      </p:sp>
      <p:pic>
        <p:nvPicPr>
          <p:cNvPr id="33808" name="Picture 35" descr="5.jpg"/>
          <p:cNvPicPr>
            <a:picLocks noChangeAspect="1"/>
          </p:cNvPicPr>
          <p:nvPr/>
        </p:nvPicPr>
        <p:blipFill>
          <a:blip r:embed="rId8" cstate="print"/>
          <a:srcRect/>
          <a:stretch>
            <a:fillRect/>
          </a:stretch>
        </p:blipFill>
        <p:spPr bwMode="auto">
          <a:xfrm>
            <a:off x="1600200" y="1644441"/>
            <a:ext cx="2160588" cy="1438275"/>
          </a:xfrm>
          <a:prstGeom prst="rect">
            <a:avLst/>
          </a:prstGeom>
          <a:noFill/>
          <a:ln w="9525">
            <a:noFill/>
            <a:miter lim="800000"/>
            <a:headEnd/>
            <a:tailEnd/>
          </a:ln>
        </p:spPr>
      </p:pic>
      <p:sp>
        <p:nvSpPr>
          <p:cNvPr id="37" name="Right Arrow 36"/>
          <p:cNvSpPr/>
          <p:nvPr/>
        </p:nvSpPr>
        <p:spPr>
          <a:xfrm>
            <a:off x="3886200" y="2254040"/>
            <a:ext cx="914400" cy="381000"/>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atin typeface="Arial" pitchFamily="34" charset="0"/>
            </a:endParaRPr>
          </a:p>
        </p:txBody>
      </p:sp>
      <p:sp>
        <p:nvSpPr>
          <p:cNvPr id="38" name="Rectangle 37"/>
          <p:cNvSpPr/>
          <p:nvPr/>
        </p:nvSpPr>
        <p:spPr>
          <a:xfrm>
            <a:off x="1676400" y="1263440"/>
            <a:ext cx="1803572"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dirty="0">
                <a:ln w="11430"/>
                <a:latin typeface="Arial" pitchFamily="34" charset="0"/>
                <a:cs typeface="Arial" pitchFamily="34" charset="0"/>
              </a:rPr>
              <a:t>A recycling center</a:t>
            </a:r>
          </a:p>
        </p:txBody>
      </p:sp>
      <p:sp>
        <p:nvSpPr>
          <p:cNvPr id="33811" name="Title 1"/>
          <p:cNvSpPr>
            <a:spLocks noGrp="1"/>
          </p:cNvSpPr>
          <p:nvPr>
            <p:ph type="title"/>
          </p:nvPr>
        </p:nvSpPr>
        <p:spPr>
          <a:xfrm>
            <a:off x="443348" y="260560"/>
            <a:ext cx="11296073" cy="521188"/>
          </a:xfrm>
        </p:spPr>
        <p:txBody>
          <a:bodyPr>
            <a:normAutofit fontScale="90000"/>
          </a:bodyPr>
          <a:lstStyle/>
          <a:p>
            <a:r>
              <a:rPr lang="en-US" altLang="zh-CN" sz="3600" b="1" dirty="0">
                <a:ea typeface="宋体" pitchFamily="2" charset="-122"/>
              </a:rPr>
              <a:t>IC Recycling Process</a:t>
            </a:r>
          </a:p>
        </p:txBody>
      </p:sp>
      <p:sp>
        <p:nvSpPr>
          <p:cNvPr id="25" name="Content Placeholder 2"/>
          <p:cNvSpPr>
            <a:spLocks noGrp="1"/>
          </p:cNvSpPr>
          <p:nvPr>
            <p:ph idx="1"/>
          </p:nvPr>
        </p:nvSpPr>
        <p:spPr>
          <a:xfrm>
            <a:off x="443349" y="1455859"/>
            <a:ext cx="11296073" cy="4650417"/>
          </a:xfrm>
        </p:spPr>
        <p:txBody>
          <a:bodyPr/>
          <a:lstStyle/>
          <a:p>
            <a:pPr marL="0" indent="0" algn="ctr">
              <a:spcBef>
                <a:spcPts val="0"/>
              </a:spcBef>
              <a:buNone/>
              <a:tabLst>
                <a:tab pos="465138" algn="l"/>
                <a:tab pos="973138" algn="l"/>
              </a:tabLst>
              <a:defRPr/>
            </a:pPr>
            <a:endParaRPr lang="en-US" altLang="zh-CN" sz="1400" dirty="0"/>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endParaRPr lang="en-US" altLang="zh-CN" sz="1600" b="1" dirty="0">
              <a:solidFill>
                <a:srgbClr val="FF0000"/>
              </a:solidFill>
            </a:endParaRPr>
          </a:p>
          <a:p>
            <a:pPr marL="58738" indent="-58738" algn="ctr">
              <a:spcBef>
                <a:spcPts val="0"/>
              </a:spcBef>
              <a:buNone/>
              <a:tabLst>
                <a:tab pos="973138" algn="l"/>
              </a:tabLst>
              <a:defRPr/>
            </a:pPr>
            <a:r>
              <a:rPr lang="en-US" altLang="zh-CN" sz="1600" b="1" dirty="0">
                <a:solidFill>
                  <a:srgbClr val="FF0000"/>
                </a:solidFill>
              </a:rPr>
              <a:t>Identical</a:t>
            </a:r>
            <a:r>
              <a:rPr lang="en-US" altLang="zh-CN" sz="1600" b="1" dirty="0"/>
              <a:t>: </a:t>
            </a:r>
            <a:endParaRPr lang="en-US" altLang="zh-CN" sz="1400" b="1" dirty="0"/>
          </a:p>
          <a:p>
            <a:pPr marL="58738" indent="-58738" algn="ctr">
              <a:spcBef>
                <a:spcPts val="0"/>
              </a:spcBef>
              <a:buNone/>
              <a:tabLst>
                <a:tab pos="973138" algn="l"/>
              </a:tabLst>
              <a:defRPr/>
            </a:pPr>
            <a:r>
              <a:rPr lang="en-US" altLang="zh-CN" sz="1400" b="1" dirty="0"/>
              <a:t>Appearance, Function, Specification</a:t>
            </a:r>
            <a:endParaRPr lang="en-US" altLang="zh-CN" sz="1400" dirty="0"/>
          </a:p>
        </p:txBody>
      </p:sp>
      <p:sp>
        <p:nvSpPr>
          <p:cNvPr id="3" name="Slide Number Placeholder 2">
            <a:extLst>
              <a:ext uri="{FF2B5EF4-FFF2-40B4-BE49-F238E27FC236}">
                <a16:creationId xmlns:a16="http://schemas.microsoft.com/office/drawing/2014/main" id="{BC864E8E-E9CB-9000-ECF2-A35655A1D757}"/>
              </a:ext>
            </a:extLst>
          </p:cNvPr>
          <p:cNvSpPr>
            <a:spLocks noGrp="1"/>
          </p:cNvSpPr>
          <p:nvPr>
            <p:ph type="sldNum" sz="quarter" idx="12"/>
          </p:nvPr>
        </p:nvSpPr>
        <p:spPr>
          <a:xfrm>
            <a:off x="10455567" y="6231680"/>
            <a:ext cx="1283855" cy="365760"/>
          </a:xfrm>
        </p:spPr>
        <p:txBody>
          <a:bodyPr/>
          <a:lstStyle/>
          <a:p>
            <a:pPr>
              <a:defRPr/>
            </a:pPr>
            <a:fld id="{1BBE6601-1B3A-4CDC-80FD-EC28332B4FAB}" type="slidenum">
              <a:rPr lang="en-US" altLang="en-US" smtClean="0"/>
              <a:pPr>
                <a:defRPr/>
              </a:pPr>
              <a:t>55</a:t>
            </a:fld>
            <a:endParaRPr lang="en-US" altLang="en-US" dirty="0"/>
          </a:p>
        </p:txBody>
      </p:sp>
      <p:sp>
        <p:nvSpPr>
          <p:cNvPr id="33813" name="TextBox 23"/>
          <p:cNvSpPr txBox="1">
            <a:spLocks noChangeArrowheads="1"/>
          </p:cNvSpPr>
          <p:nvPr/>
        </p:nvSpPr>
        <p:spPr bwMode="auto">
          <a:xfrm>
            <a:off x="7440614" y="6368841"/>
            <a:ext cx="3227387" cy="307975"/>
          </a:xfrm>
          <a:prstGeom prst="rect">
            <a:avLst/>
          </a:prstGeom>
          <a:noFill/>
          <a:ln w="9525">
            <a:noFill/>
            <a:miter lim="800000"/>
            <a:headEnd/>
            <a:tailEnd/>
          </a:ln>
        </p:spPr>
        <p:txBody>
          <a:bodyPr wrap="none">
            <a:spAutoFit/>
          </a:bodyPr>
          <a:lstStyle/>
          <a:p>
            <a:r>
              <a:rPr lang="en-US" sz="1400"/>
              <a:t>Source: Images are taken from google</a:t>
            </a:r>
          </a:p>
        </p:txBody>
      </p:sp>
      <p:sp>
        <p:nvSpPr>
          <p:cNvPr id="33814" name="TextBox 23"/>
          <p:cNvSpPr txBox="1">
            <a:spLocks noChangeArrowheads="1"/>
          </p:cNvSpPr>
          <p:nvPr/>
        </p:nvSpPr>
        <p:spPr bwMode="auto">
          <a:xfrm>
            <a:off x="1981201" y="5683041"/>
            <a:ext cx="8258175" cy="708025"/>
          </a:xfrm>
          <a:prstGeom prst="rect">
            <a:avLst/>
          </a:prstGeom>
          <a:solidFill>
            <a:srgbClr val="FFC000"/>
          </a:solidFill>
          <a:ln w="9525">
            <a:noFill/>
            <a:miter lim="800000"/>
            <a:headEnd/>
            <a:tailEnd/>
          </a:ln>
        </p:spPr>
        <p:txBody>
          <a:bodyPr>
            <a:spAutoFit/>
          </a:bodyPr>
          <a:lstStyle/>
          <a:p>
            <a:r>
              <a:rPr lang="en-US" sz="2000" b="1"/>
              <a:t>Consumer trends suggest that more gadgets are used in much shorter time – more e-waste</a:t>
            </a:r>
          </a:p>
        </p:txBody>
      </p:sp>
    </p:spTree>
    <p:extLst>
      <p:ext uri="{BB962C8B-B14F-4D97-AF65-F5344CB8AC3E}">
        <p14:creationId xmlns:p14="http://schemas.microsoft.com/office/powerpoint/2010/main" val="205021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rmAutofit fontScale="90000"/>
          </a:bodyPr>
          <a:lstStyle/>
          <a:p>
            <a:r>
              <a:rPr lang="en-US" sz="3600" b="1" dirty="0"/>
              <a:t>Supply Chain Vulnerabilities</a:t>
            </a:r>
          </a:p>
        </p:txBody>
      </p:sp>
      <p:sp>
        <p:nvSpPr>
          <p:cNvPr id="2" name="Content Placeholder 1">
            <a:extLst>
              <a:ext uri="{FF2B5EF4-FFF2-40B4-BE49-F238E27FC236}">
                <a16:creationId xmlns:a16="http://schemas.microsoft.com/office/drawing/2014/main" id="{CE4B550F-CFBE-E580-F287-B6888C7E3C8C}"/>
              </a:ext>
            </a:extLst>
          </p:cNvPr>
          <p:cNvSpPr>
            <a:spLocks noGrp="1"/>
          </p:cNvSpPr>
          <p:nvPr>
            <p:ph idx="1"/>
          </p:nvPr>
        </p:nvSpPr>
        <p:spPr/>
        <p:txBody>
          <a:bodyPr/>
          <a:lstStyle/>
          <a:p>
            <a:pPr marL="0" indent="0">
              <a:buNone/>
            </a:pPr>
            <a:r>
              <a:rPr lang="en-US" dirty="0"/>
              <a:t> </a:t>
            </a:r>
          </a:p>
        </p:txBody>
      </p:sp>
      <p:sp>
        <p:nvSpPr>
          <p:cNvPr id="3" name="Slide Number Placeholder 2"/>
          <p:cNvSpPr>
            <a:spLocks noGrp="1"/>
          </p:cNvSpPr>
          <p:nvPr>
            <p:ph type="sldNum" sz="quarter" idx="12"/>
          </p:nvPr>
        </p:nvSpPr>
        <p:spPr/>
        <p:txBody>
          <a:bodyPr/>
          <a:lstStyle/>
          <a:p>
            <a:pPr algn="l">
              <a:defRPr/>
            </a:pPr>
            <a:fld id="{CE40A111-5938-4258-9427-7D1BCCCB2214}" type="slidenum">
              <a:rPr lang="en-US" smtClean="0"/>
              <a:pPr algn="l">
                <a:defRPr/>
              </a:pPr>
              <a:t>56</a:t>
            </a:fld>
            <a:endParaRPr lang="en-US" dirty="0"/>
          </a:p>
        </p:txBody>
      </p:sp>
      <p:pic>
        <p:nvPicPr>
          <p:cNvPr id="34820" name="Picture 2"/>
          <p:cNvPicPr>
            <a:picLocks noChangeAspect="1" noChangeArrowheads="1"/>
          </p:cNvPicPr>
          <p:nvPr/>
        </p:nvPicPr>
        <p:blipFill>
          <a:blip r:embed="rId2" cstate="print"/>
          <a:srcRect/>
          <a:stretch>
            <a:fillRect/>
          </a:stretch>
        </p:blipFill>
        <p:spPr bwMode="auto">
          <a:xfrm>
            <a:off x="1211153" y="1609725"/>
            <a:ext cx="9604331" cy="3989056"/>
          </a:xfrm>
          <a:prstGeom prst="rect">
            <a:avLst/>
          </a:prstGeom>
          <a:noFill/>
          <a:ln w="9525">
            <a:noFill/>
            <a:miter lim="800000"/>
            <a:headEnd/>
            <a:tailEnd/>
          </a:ln>
        </p:spPr>
      </p:pic>
      <p:sp>
        <p:nvSpPr>
          <p:cNvPr id="5" name="TextBox 4"/>
          <p:cNvSpPr txBox="1"/>
          <p:nvPr/>
        </p:nvSpPr>
        <p:spPr>
          <a:xfrm>
            <a:off x="2133601" y="2238375"/>
            <a:ext cx="825867" cy="261610"/>
          </a:xfrm>
          <a:prstGeom prst="rect">
            <a:avLst/>
          </a:prstGeom>
          <a:noFill/>
        </p:spPr>
        <p:txBody>
          <a:bodyPr wrap="none">
            <a:spAutoFit/>
          </a:bodyPr>
          <a:lstStyle/>
          <a:p>
            <a:pPr>
              <a:defRPr/>
            </a:pPr>
            <a:r>
              <a:rPr lang="en-US" sz="1100" b="1" dirty="0">
                <a:solidFill>
                  <a:schemeClr val="tx1">
                    <a:lumMod val="65000"/>
                    <a:lumOff val="35000"/>
                  </a:schemeClr>
                </a:solidFill>
              </a:rPr>
              <a:t>IP Piracy</a:t>
            </a:r>
          </a:p>
        </p:txBody>
      </p:sp>
    </p:spTree>
    <p:extLst>
      <p:ext uri="{BB962C8B-B14F-4D97-AF65-F5344CB8AC3E}">
        <p14:creationId xmlns:p14="http://schemas.microsoft.com/office/powerpoint/2010/main" val="19350325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normAutofit fontScale="90000"/>
          </a:bodyPr>
          <a:lstStyle/>
          <a:p>
            <a:pPr eaLnBrk="1" hangingPunct="1"/>
            <a:r>
              <a:rPr lang="en-US" sz="3600" b="1" dirty="0"/>
              <a:t>Some Basic Definitions</a:t>
            </a:r>
          </a:p>
        </p:txBody>
      </p:sp>
      <p:sp>
        <p:nvSpPr>
          <p:cNvPr id="38916" name="Rectangle 3"/>
          <p:cNvSpPr>
            <a:spLocks noGrp="1" noChangeArrowheads="1"/>
          </p:cNvSpPr>
          <p:nvPr>
            <p:ph idx="1"/>
          </p:nvPr>
        </p:nvSpPr>
        <p:spPr>
          <a:xfrm>
            <a:off x="443349" y="1259219"/>
            <a:ext cx="11296073" cy="4964600"/>
          </a:xfrm>
        </p:spPr>
        <p:txBody>
          <a:bodyPr>
            <a:normAutofit fontScale="92500" lnSpcReduction="20000"/>
          </a:bodyPr>
          <a:lstStyle/>
          <a:p>
            <a:pPr eaLnBrk="1" hangingPunct="1">
              <a:lnSpc>
                <a:spcPct val="110000"/>
              </a:lnSpc>
            </a:pPr>
            <a:r>
              <a:rPr lang="en-US" sz="3200" b="1" dirty="0"/>
              <a:t>Intellectual property</a:t>
            </a:r>
            <a:r>
              <a:rPr lang="en-US" sz="3200" dirty="0"/>
              <a:t> represents the property of your mind or intellect - proprietary knowledge </a:t>
            </a:r>
          </a:p>
          <a:p>
            <a:pPr eaLnBrk="1" hangingPunct="1">
              <a:lnSpc>
                <a:spcPct val="110000"/>
              </a:lnSpc>
            </a:pPr>
            <a:r>
              <a:rPr lang="en-US" sz="3200" dirty="0"/>
              <a:t>The four legally defined forms of IP</a:t>
            </a:r>
          </a:p>
          <a:p>
            <a:pPr lvl="1" eaLnBrk="1" hangingPunct="1">
              <a:lnSpc>
                <a:spcPct val="110000"/>
              </a:lnSpc>
            </a:pPr>
            <a:r>
              <a:rPr lang="en-US" sz="2800" b="1" dirty="0"/>
              <a:t>Patents</a:t>
            </a:r>
            <a:r>
              <a:rPr lang="en-US" sz="2800" dirty="0"/>
              <a:t> When you register your invention with the government, you gain the legal right to exclude anyone else from manufacturing or marketing it</a:t>
            </a:r>
          </a:p>
          <a:p>
            <a:pPr lvl="1" eaLnBrk="1" hangingPunct="1">
              <a:lnSpc>
                <a:spcPct val="110000"/>
              </a:lnSpc>
            </a:pPr>
            <a:r>
              <a:rPr lang="en-US" sz="2800" b="1" dirty="0"/>
              <a:t>Trademarks </a:t>
            </a:r>
            <a:r>
              <a:rPr lang="en-US" sz="2800" dirty="0"/>
              <a:t>A trademark is a name, phrase, sound or symbol used in association with services or products </a:t>
            </a:r>
          </a:p>
          <a:p>
            <a:pPr lvl="1" eaLnBrk="1" hangingPunct="1">
              <a:lnSpc>
                <a:spcPct val="110000"/>
              </a:lnSpc>
            </a:pPr>
            <a:r>
              <a:rPr lang="en-US" sz="2800" b="1" dirty="0"/>
              <a:t>Copyrights</a:t>
            </a:r>
            <a:r>
              <a:rPr lang="en-US" sz="2800" dirty="0"/>
              <a:t> Copyright laws protect written or artistic expressions fixed in a tangible medium </a:t>
            </a:r>
          </a:p>
          <a:p>
            <a:pPr lvl="1" eaLnBrk="1" hangingPunct="1">
              <a:lnSpc>
                <a:spcPct val="110000"/>
              </a:lnSpc>
            </a:pPr>
            <a:r>
              <a:rPr lang="en-US" sz="2800" b="1" dirty="0"/>
              <a:t>Trade secrets </a:t>
            </a:r>
            <a:r>
              <a:rPr lang="en-US" sz="2800" dirty="0"/>
              <a:t>A formula, pattern, device or compilation of data that grants the user an advantage over competitors </a:t>
            </a:r>
          </a:p>
        </p:txBody>
      </p:sp>
      <p:sp>
        <p:nvSpPr>
          <p:cNvPr id="5" name="Slide Number Placeholder 5"/>
          <p:cNvSpPr>
            <a:spLocks noGrp="1"/>
          </p:cNvSpPr>
          <p:nvPr>
            <p:ph type="sldNum" sz="quarter" idx="12"/>
          </p:nvPr>
        </p:nvSpPr>
        <p:spPr/>
        <p:txBody>
          <a:bodyPr/>
          <a:lstStyle/>
          <a:p>
            <a:pPr>
              <a:defRPr/>
            </a:pPr>
            <a:fld id="{98F10EE4-6A66-477C-B023-8DD716B3BA66}" type="slidenum">
              <a:rPr lang="en-US"/>
              <a:pPr>
                <a:defRPr/>
              </a:pPr>
              <a:t>57</a:t>
            </a:fld>
            <a:endParaRPr lang="en-US"/>
          </a:p>
        </p:txBody>
      </p:sp>
    </p:spTree>
    <p:extLst>
      <p:ext uri="{BB962C8B-B14F-4D97-AF65-F5344CB8AC3E}">
        <p14:creationId xmlns:p14="http://schemas.microsoft.com/office/powerpoint/2010/main" val="21825649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p:txBody>
          <a:bodyPr>
            <a:normAutofit fontScale="90000"/>
          </a:bodyPr>
          <a:lstStyle/>
          <a:p>
            <a:pPr eaLnBrk="1" hangingPunct="1"/>
            <a:r>
              <a:rPr lang="en-US" sz="3600" b="1" dirty="0"/>
              <a:t>Some Basic Definitions (Cont’d)</a:t>
            </a:r>
          </a:p>
        </p:txBody>
      </p:sp>
      <p:sp>
        <p:nvSpPr>
          <p:cNvPr id="39940" name="Rectangle 3"/>
          <p:cNvSpPr>
            <a:spLocks noGrp="1" noChangeArrowheads="1"/>
          </p:cNvSpPr>
          <p:nvPr>
            <p:ph idx="1"/>
          </p:nvPr>
        </p:nvSpPr>
        <p:spPr>
          <a:xfrm>
            <a:off x="443349" y="1259219"/>
            <a:ext cx="8472051" cy="4650417"/>
          </a:xfrm>
        </p:spPr>
        <p:txBody>
          <a:bodyPr/>
          <a:lstStyle/>
          <a:p>
            <a:pPr eaLnBrk="1" hangingPunct="1"/>
            <a:r>
              <a:rPr lang="en-US" sz="2800" b="1" dirty="0"/>
              <a:t>Cryptography</a:t>
            </a:r>
            <a:r>
              <a:rPr lang="en-US" sz="2800" dirty="0"/>
              <a:t>: </a:t>
            </a:r>
          </a:p>
          <a:p>
            <a:pPr lvl="1" eaLnBrk="1" hangingPunct="1"/>
            <a:r>
              <a:rPr lang="en-US" sz="2400" dirty="0"/>
              <a:t>crypto (secret) + graph (writing)</a:t>
            </a:r>
          </a:p>
          <a:p>
            <a:pPr lvl="2" eaLnBrk="1" hangingPunct="1"/>
            <a:r>
              <a:rPr lang="en-US" sz="2000" dirty="0"/>
              <a:t>the science of locks and keys</a:t>
            </a:r>
          </a:p>
          <a:p>
            <a:pPr lvl="1" eaLnBrk="1" hangingPunct="1"/>
            <a:r>
              <a:rPr lang="en-US" sz="2400" dirty="0"/>
              <a:t>The keys and locks are mathematical</a:t>
            </a:r>
          </a:p>
          <a:p>
            <a:pPr lvl="1" eaLnBrk="1" hangingPunct="1"/>
            <a:r>
              <a:rPr lang="en-US" sz="2400" dirty="0"/>
              <a:t>Underlying every security mechanism, there is a “secret”… </a:t>
            </a:r>
          </a:p>
          <a:p>
            <a:pPr lvl="1" eaLnBrk="1" hangingPunct="1"/>
            <a:endParaRPr lang="en-US" sz="2400" dirty="0"/>
          </a:p>
          <a:p>
            <a:pPr lvl="1" eaLnBrk="1" hangingPunct="1"/>
            <a:r>
              <a:rPr lang="en-US" sz="2400" dirty="0"/>
              <a:t>We are going to talk some about the traditional crypto, but we will also show new forms of security based on other forms of HW-based secret</a:t>
            </a:r>
          </a:p>
          <a:p>
            <a:pPr lvl="1" eaLnBrk="1" hangingPunct="1"/>
            <a:endParaRPr lang="en-US" sz="2400" dirty="0"/>
          </a:p>
        </p:txBody>
      </p:sp>
      <p:sp>
        <p:nvSpPr>
          <p:cNvPr id="7" name="Slide Number Placeholder 5"/>
          <p:cNvSpPr>
            <a:spLocks noGrp="1"/>
          </p:cNvSpPr>
          <p:nvPr>
            <p:ph type="sldNum" sz="quarter" idx="12"/>
          </p:nvPr>
        </p:nvSpPr>
        <p:spPr/>
        <p:txBody>
          <a:bodyPr/>
          <a:lstStyle/>
          <a:p>
            <a:pPr>
              <a:defRPr/>
            </a:pPr>
            <a:fld id="{BB18DCED-7FC5-4939-BCCF-F110FABA5F8E}" type="slidenum">
              <a:rPr lang="en-US"/>
              <a:pPr>
                <a:defRPr/>
              </a:pPr>
              <a:t>58</a:t>
            </a:fld>
            <a:endParaRPr lang="en-US"/>
          </a:p>
        </p:txBody>
      </p:sp>
      <p:pic>
        <p:nvPicPr>
          <p:cNvPr id="39941" name="Picture 4" descr="MCj03043250000[1]"/>
          <p:cNvPicPr>
            <a:picLocks noChangeAspect="1" noChangeArrowheads="1"/>
          </p:cNvPicPr>
          <p:nvPr/>
        </p:nvPicPr>
        <p:blipFill>
          <a:blip r:embed="rId3" cstate="print"/>
          <a:srcRect/>
          <a:stretch>
            <a:fillRect/>
          </a:stretch>
        </p:blipFill>
        <p:spPr bwMode="auto">
          <a:xfrm>
            <a:off x="8915400" y="1363664"/>
            <a:ext cx="1524000" cy="1379537"/>
          </a:xfrm>
          <a:prstGeom prst="rect">
            <a:avLst/>
          </a:prstGeom>
          <a:noFill/>
          <a:ln w="9525">
            <a:noFill/>
            <a:miter lim="800000"/>
            <a:headEnd/>
            <a:tailEnd/>
          </a:ln>
        </p:spPr>
      </p:pic>
      <p:pic>
        <p:nvPicPr>
          <p:cNvPr id="39942" name="Picture 5" descr="MCj03043350000[1]"/>
          <p:cNvPicPr>
            <a:picLocks noChangeAspect="1" noChangeArrowheads="1"/>
          </p:cNvPicPr>
          <p:nvPr/>
        </p:nvPicPr>
        <p:blipFill>
          <a:blip r:embed="rId4" cstate="print"/>
          <a:srcRect/>
          <a:stretch>
            <a:fillRect/>
          </a:stretch>
        </p:blipFill>
        <p:spPr bwMode="auto">
          <a:xfrm>
            <a:off x="9103151" y="3318085"/>
            <a:ext cx="1564849" cy="1020554"/>
          </a:xfrm>
          <a:prstGeom prst="rect">
            <a:avLst/>
          </a:prstGeom>
          <a:noFill/>
          <a:ln w="9525">
            <a:noFill/>
            <a:miter lim="800000"/>
            <a:headEnd/>
            <a:tailEnd/>
          </a:ln>
        </p:spPr>
      </p:pic>
    </p:spTree>
    <p:extLst>
      <p:ext uri="{BB962C8B-B14F-4D97-AF65-F5344CB8AC3E}">
        <p14:creationId xmlns:p14="http://schemas.microsoft.com/office/powerpoint/2010/main" val="3004453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robber"/>
          <p:cNvPicPr>
            <a:picLocks noChangeAspect="1" noChangeArrowheads="1"/>
          </p:cNvPicPr>
          <p:nvPr/>
        </p:nvPicPr>
        <p:blipFill>
          <a:blip r:embed="rId3" cstate="print"/>
          <a:srcRect/>
          <a:stretch>
            <a:fillRect/>
          </a:stretch>
        </p:blipFill>
        <p:spPr bwMode="auto">
          <a:xfrm>
            <a:off x="9944459" y="2229465"/>
            <a:ext cx="1598612" cy="1657350"/>
          </a:xfrm>
          <a:prstGeom prst="rect">
            <a:avLst/>
          </a:prstGeom>
          <a:noFill/>
          <a:ln w="9525">
            <a:noFill/>
            <a:miter lim="800000"/>
            <a:headEnd/>
            <a:tailEnd/>
          </a:ln>
        </p:spPr>
      </p:pic>
      <p:sp>
        <p:nvSpPr>
          <p:cNvPr id="43011" name="Rectangle 2"/>
          <p:cNvSpPr>
            <a:spLocks noGrp="1" noChangeArrowheads="1"/>
          </p:cNvSpPr>
          <p:nvPr>
            <p:ph type="title"/>
          </p:nvPr>
        </p:nvSpPr>
        <p:spPr/>
        <p:txBody>
          <a:bodyPr>
            <a:normAutofit fontScale="90000"/>
          </a:bodyPr>
          <a:lstStyle/>
          <a:p>
            <a:pPr eaLnBrk="1" hangingPunct="1"/>
            <a:r>
              <a:rPr lang="en-US" sz="3600" b="1"/>
              <a:t>What Does Secure Mean?</a:t>
            </a:r>
          </a:p>
        </p:txBody>
      </p:sp>
      <p:sp>
        <p:nvSpPr>
          <p:cNvPr id="43012" name="Rectangle 3"/>
          <p:cNvSpPr>
            <a:spLocks noGrp="1" noChangeArrowheads="1"/>
          </p:cNvSpPr>
          <p:nvPr>
            <p:ph idx="1"/>
          </p:nvPr>
        </p:nvSpPr>
        <p:spPr>
          <a:xfrm>
            <a:off x="443349" y="1259219"/>
            <a:ext cx="9349580" cy="4650417"/>
          </a:xfrm>
        </p:spPr>
        <p:txBody>
          <a:bodyPr/>
          <a:lstStyle/>
          <a:p>
            <a:pPr eaLnBrk="1" hangingPunct="1"/>
            <a:r>
              <a:rPr lang="en-US" sz="2800" dirty="0"/>
              <a:t>It has to do with an asset that has some value – think of what can be an asset! </a:t>
            </a:r>
          </a:p>
          <a:p>
            <a:pPr eaLnBrk="1" hangingPunct="1"/>
            <a:r>
              <a:rPr lang="en-US" sz="2800" dirty="0"/>
              <a:t>There is no static definition for “secure”</a:t>
            </a:r>
          </a:p>
          <a:p>
            <a:pPr eaLnBrk="1" hangingPunct="1"/>
            <a:r>
              <a:rPr lang="en-US" sz="2800" dirty="0"/>
              <a:t>Depends on what is that you are protecting your asset from</a:t>
            </a:r>
          </a:p>
          <a:p>
            <a:pPr eaLnBrk="1" hangingPunct="1"/>
            <a:r>
              <a:rPr lang="en-US" sz="2800" dirty="0"/>
              <a:t>Protection may be sophisticated and unsophisticated</a:t>
            </a:r>
          </a:p>
          <a:p>
            <a:pPr eaLnBrk="1" hangingPunct="1"/>
            <a:r>
              <a:rPr lang="en-US" sz="2800" dirty="0"/>
              <a:t>Typically, breach of one security makes the protection agent aware of its shortcoming </a:t>
            </a:r>
          </a:p>
        </p:txBody>
      </p:sp>
      <p:sp>
        <p:nvSpPr>
          <p:cNvPr id="2" name="Slide Number Placeholder 1">
            <a:extLst>
              <a:ext uri="{FF2B5EF4-FFF2-40B4-BE49-F238E27FC236}">
                <a16:creationId xmlns:a16="http://schemas.microsoft.com/office/drawing/2014/main" id="{22D5DD58-D1ED-3E60-9D87-DD820A2ECA80}"/>
              </a:ext>
            </a:extLst>
          </p:cNvPr>
          <p:cNvSpPr>
            <a:spLocks noGrp="1"/>
          </p:cNvSpPr>
          <p:nvPr>
            <p:ph type="sldNum" sz="quarter" idx="12"/>
          </p:nvPr>
        </p:nvSpPr>
        <p:spPr/>
        <p:txBody>
          <a:bodyPr/>
          <a:lstStyle/>
          <a:p>
            <a:pPr>
              <a:defRPr/>
            </a:pPr>
            <a:fld id="{1E4C0A43-6811-4BC8-8A60-00EF0322A759}" type="slidenum">
              <a:rPr lang="en-US" altLang="en-US" smtClean="0"/>
              <a:pPr>
                <a:defRPr/>
              </a:pPr>
              <a:t>59</a:t>
            </a:fld>
            <a:endParaRPr lang="en-US" altLang="en-US"/>
          </a:p>
        </p:txBody>
      </p:sp>
    </p:spTree>
    <p:extLst>
      <p:ext uri="{BB962C8B-B14F-4D97-AF65-F5344CB8AC3E}">
        <p14:creationId xmlns:p14="http://schemas.microsoft.com/office/powerpoint/2010/main" val="545994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normAutofit fontScale="90000"/>
          </a:bodyPr>
          <a:lstStyle/>
          <a:p>
            <a:pPr eaLnBrk="1" hangingPunct="1"/>
            <a:r>
              <a:rPr lang="en-US" sz="3600" b="1" dirty="0"/>
              <a:t>Goals</a:t>
            </a:r>
            <a:endParaRPr lang="en-US" b="1" dirty="0"/>
          </a:p>
        </p:txBody>
      </p:sp>
      <p:sp>
        <p:nvSpPr>
          <p:cNvPr id="7172" name="Rectangle 3"/>
          <p:cNvSpPr>
            <a:spLocks noGrp="1" noChangeArrowheads="1"/>
          </p:cNvSpPr>
          <p:nvPr>
            <p:ph idx="1"/>
          </p:nvPr>
        </p:nvSpPr>
        <p:spPr/>
        <p:txBody>
          <a:bodyPr>
            <a:normAutofit/>
          </a:bodyPr>
          <a:lstStyle/>
          <a:p>
            <a:pPr eaLnBrk="1" hangingPunct="1">
              <a:spcBef>
                <a:spcPct val="30000"/>
              </a:spcBef>
            </a:pPr>
            <a:r>
              <a:rPr lang="en-US" sz="2400" dirty="0"/>
              <a:t>Learning the state-of-the-art security primitives and methods as well as emerging technologies and security trends</a:t>
            </a:r>
          </a:p>
          <a:p>
            <a:pPr eaLnBrk="1" hangingPunct="1">
              <a:spcBef>
                <a:spcPct val="30000"/>
              </a:spcBef>
            </a:pPr>
            <a:r>
              <a:rPr lang="en-US" sz="2400" dirty="0"/>
              <a:t>Integration of security as a design metric, not as an afterthought for the system</a:t>
            </a:r>
          </a:p>
          <a:p>
            <a:pPr eaLnBrk="1" hangingPunct="1">
              <a:spcBef>
                <a:spcPct val="30000"/>
              </a:spcBef>
            </a:pPr>
            <a:r>
              <a:rPr lang="en-US" sz="2400" dirty="0"/>
              <a:t>Protection of the design intellectual property against piracy and tampering </a:t>
            </a:r>
          </a:p>
          <a:p>
            <a:pPr eaLnBrk="1" hangingPunct="1">
              <a:spcBef>
                <a:spcPct val="30000"/>
              </a:spcBef>
            </a:pPr>
            <a:r>
              <a:rPr lang="en-US" sz="2400" dirty="0"/>
              <a:t>Better understanding of attacks and providing countermeasures against them</a:t>
            </a:r>
          </a:p>
          <a:p>
            <a:pPr eaLnBrk="1" hangingPunct="1">
              <a:spcBef>
                <a:spcPct val="30000"/>
              </a:spcBef>
            </a:pPr>
            <a:r>
              <a:rPr lang="en-US" sz="2400" dirty="0"/>
              <a:t>Better understanding of vulnerabilities in design and fabrication processes </a:t>
            </a:r>
          </a:p>
          <a:p>
            <a:pPr eaLnBrk="1" hangingPunct="1">
              <a:spcBef>
                <a:spcPct val="30000"/>
              </a:spcBef>
            </a:pPr>
            <a:r>
              <a:rPr lang="en-US" sz="2400" dirty="0"/>
              <a:t>Better understanding of the electronic component supply chain vulnerabilities</a:t>
            </a:r>
          </a:p>
        </p:txBody>
      </p:sp>
      <p:sp>
        <p:nvSpPr>
          <p:cNvPr id="5" name="Slide Number Placeholder 5"/>
          <p:cNvSpPr>
            <a:spLocks noGrp="1"/>
          </p:cNvSpPr>
          <p:nvPr>
            <p:ph type="sldNum" sz="quarter" idx="12"/>
          </p:nvPr>
        </p:nvSpPr>
        <p:spPr/>
        <p:txBody>
          <a:bodyPr/>
          <a:lstStyle/>
          <a:p>
            <a:pPr>
              <a:defRPr/>
            </a:pPr>
            <a:fld id="{4BAF6F84-C508-40E0-A163-AB52EBCE74A6}" type="slidenum">
              <a:rPr lang="en-US"/>
              <a:pPr>
                <a:defRPr/>
              </a:pPr>
              <a:t>6</a:t>
            </a:fld>
            <a:endParaRPr lang="en-US"/>
          </a:p>
        </p:txBody>
      </p:sp>
    </p:spTree>
    <p:extLst>
      <p:ext uri="{BB962C8B-B14F-4D97-AF65-F5344CB8AC3E}">
        <p14:creationId xmlns:p14="http://schemas.microsoft.com/office/powerpoint/2010/main" val="3360956898"/>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r>
              <a:rPr lang="en-US" sz="3600" b="1" dirty="0"/>
              <a:t>Typical Cycle in Securing a System</a:t>
            </a:r>
          </a:p>
        </p:txBody>
      </p:sp>
      <p:sp>
        <p:nvSpPr>
          <p:cNvPr id="44035" name="Rectangle 3"/>
          <p:cNvSpPr>
            <a:spLocks noGrp="1" noChangeArrowheads="1"/>
          </p:cNvSpPr>
          <p:nvPr>
            <p:ph idx="1"/>
          </p:nvPr>
        </p:nvSpPr>
        <p:spPr/>
        <p:txBody>
          <a:bodyPr/>
          <a:lstStyle/>
          <a:p>
            <a:pPr eaLnBrk="1" hangingPunct="1"/>
            <a:r>
              <a:rPr lang="en-US" sz="2800" dirty="0"/>
              <a:t>Predict potential breaches and vulnerabilities</a:t>
            </a:r>
          </a:p>
          <a:p>
            <a:pPr eaLnBrk="1" hangingPunct="1"/>
            <a:r>
              <a:rPr lang="en-US" sz="2800" dirty="0"/>
              <a:t>Consider possible countermeasures, or controls</a:t>
            </a:r>
          </a:p>
          <a:p>
            <a:pPr eaLnBrk="1" hangingPunct="1"/>
            <a:r>
              <a:rPr lang="en-US" sz="2800" dirty="0"/>
              <a:t>Either actively pursue identifying a new breach, or wait for a breach to happen</a:t>
            </a:r>
          </a:p>
          <a:p>
            <a:pPr eaLnBrk="1" hangingPunct="1"/>
            <a:r>
              <a:rPr lang="en-US" sz="2800" dirty="0"/>
              <a:t>Identify the breach and work out a protected system again</a:t>
            </a:r>
          </a:p>
        </p:txBody>
      </p:sp>
      <p:sp>
        <p:nvSpPr>
          <p:cNvPr id="2" name="Slide Number Placeholder 1">
            <a:extLst>
              <a:ext uri="{FF2B5EF4-FFF2-40B4-BE49-F238E27FC236}">
                <a16:creationId xmlns:a16="http://schemas.microsoft.com/office/drawing/2014/main" id="{E31099CE-9C46-322D-B737-8CB5310349A6}"/>
              </a:ext>
            </a:extLst>
          </p:cNvPr>
          <p:cNvSpPr>
            <a:spLocks noGrp="1"/>
          </p:cNvSpPr>
          <p:nvPr>
            <p:ph type="sldNum" sz="quarter" idx="12"/>
          </p:nvPr>
        </p:nvSpPr>
        <p:spPr/>
        <p:txBody>
          <a:bodyPr/>
          <a:lstStyle/>
          <a:p>
            <a:pPr>
              <a:defRPr/>
            </a:pPr>
            <a:fld id="{1E4C0A43-6811-4BC8-8A60-00EF0322A759}" type="slidenum">
              <a:rPr lang="en-US" altLang="en-US" smtClean="0"/>
              <a:pPr>
                <a:defRPr/>
              </a:pPr>
              <a:t>60</a:t>
            </a:fld>
            <a:endParaRPr lang="en-US" altLang="en-US"/>
          </a:p>
        </p:txBody>
      </p:sp>
      <p:pic>
        <p:nvPicPr>
          <p:cNvPr id="44036" name="Picture 5" descr="Picture1"/>
          <p:cNvPicPr>
            <a:picLocks noChangeAspect="1" noChangeArrowheads="1"/>
          </p:cNvPicPr>
          <p:nvPr/>
        </p:nvPicPr>
        <p:blipFill>
          <a:blip r:embed="rId3" cstate="print"/>
          <a:srcRect/>
          <a:stretch>
            <a:fillRect/>
          </a:stretch>
        </p:blipFill>
        <p:spPr bwMode="auto">
          <a:xfrm>
            <a:off x="4989136" y="4088091"/>
            <a:ext cx="2667000" cy="2395538"/>
          </a:xfrm>
          <a:prstGeom prst="rect">
            <a:avLst/>
          </a:prstGeom>
          <a:noFill/>
          <a:ln w="9525">
            <a:noFill/>
            <a:miter lim="800000"/>
            <a:headEnd/>
            <a:tailEnd/>
          </a:ln>
        </p:spPr>
      </p:pic>
    </p:spTree>
    <p:extLst>
      <p:ext uri="{BB962C8B-B14F-4D97-AF65-F5344CB8AC3E}">
        <p14:creationId xmlns:p14="http://schemas.microsoft.com/office/powerpoint/2010/main" val="383939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eaLnBrk="1" hangingPunct="1"/>
            <a:r>
              <a:rPr lang="en-US" sz="3600" b="1"/>
              <a:t>Computer Security</a:t>
            </a:r>
          </a:p>
        </p:txBody>
      </p:sp>
      <p:sp>
        <p:nvSpPr>
          <p:cNvPr id="45059" name="Rectangle 3"/>
          <p:cNvSpPr>
            <a:spLocks noGrp="1" noChangeArrowheads="1"/>
          </p:cNvSpPr>
          <p:nvPr>
            <p:ph idx="1"/>
          </p:nvPr>
        </p:nvSpPr>
        <p:spPr>
          <a:xfrm>
            <a:off x="443349" y="1259219"/>
            <a:ext cx="11296073" cy="4925271"/>
          </a:xfrm>
        </p:spPr>
        <p:txBody>
          <a:bodyPr>
            <a:normAutofit/>
          </a:bodyPr>
          <a:lstStyle/>
          <a:p>
            <a:pPr eaLnBrk="1" hangingPunct="1">
              <a:lnSpc>
                <a:spcPct val="90000"/>
              </a:lnSpc>
            </a:pPr>
            <a:r>
              <a:rPr lang="en-US" sz="2800" dirty="0"/>
              <a:t>No matter how sophisticated the protection system is – simple breaches could break-in</a:t>
            </a:r>
          </a:p>
          <a:p>
            <a:pPr eaLnBrk="1" hangingPunct="1">
              <a:lnSpc>
                <a:spcPct val="90000"/>
              </a:lnSpc>
            </a:pPr>
            <a:r>
              <a:rPr lang="en-US" sz="2800" dirty="0"/>
              <a:t>A computing system is a collection of hardware (HW), software (SW), storage media, data, and human interacting with them</a:t>
            </a:r>
          </a:p>
          <a:p>
            <a:pPr eaLnBrk="1" hangingPunct="1">
              <a:lnSpc>
                <a:spcPct val="90000"/>
              </a:lnSpc>
            </a:pPr>
            <a:r>
              <a:rPr lang="en-US" sz="2800" dirty="0"/>
              <a:t>Security of SW, data, and communication</a:t>
            </a:r>
          </a:p>
          <a:p>
            <a:pPr eaLnBrk="1" hangingPunct="1">
              <a:lnSpc>
                <a:spcPct val="90000"/>
              </a:lnSpc>
            </a:pPr>
            <a:r>
              <a:rPr lang="en-US" sz="2800" dirty="0"/>
              <a:t>HW security, is important and challenging</a:t>
            </a:r>
          </a:p>
          <a:p>
            <a:pPr lvl="1" eaLnBrk="1" hangingPunct="1">
              <a:lnSpc>
                <a:spcPct val="90000"/>
              </a:lnSpc>
            </a:pPr>
            <a:r>
              <a:rPr lang="en-US" sz="2400" dirty="0"/>
              <a:t>Manufactured ICs are obscure</a:t>
            </a:r>
          </a:p>
          <a:p>
            <a:pPr lvl="1" eaLnBrk="1" hangingPunct="1">
              <a:lnSpc>
                <a:spcPct val="90000"/>
              </a:lnSpc>
            </a:pPr>
            <a:r>
              <a:rPr lang="en-US" sz="2400" dirty="0"/>
              <a:t>HW is the platform running SW, storage and data</a:t>
            </a:r>
          </a:p>
          <a:p>
            <a:pPr lvl="1" eaLnBrk="1" hangingPunct="1">
              <a:lnSpc>
                <a:spcPct val="90000"/>
              </a:lnSpc>
            </a:pPr>
            <a:r>
              <a:rPr lang="en-US" sz="2400" dirty="0"/>
              <a:t>Tampering can be conducted at many levels</a:t>
            </a:r>
          </a:p>
          <a:p>
            <a:pPr lvl="1" eaLnBrk="1" hangingPunct="1">
              <a:lnSpc>
                <a:spcPct val="90000"/>
              </a:lnSpc>
            </a:pPr>
            <a:r>
              <a:rPr lang="en-US" sz="2400" dirty="0"/>
              <a:t>Easy to modify because of its physical nature</a:t>
            </a:r>
          </a:p>
        </p:txBody>
      </p:sp>
      <p:sp>
        <p:nvSpPr>
          <p:cNvPr id="2" name="Slide Number Placeholder 1">
            <a:extLst>
              <a:ext uri="{FF2B5EF4-FFF2-40B4-BE49-F238E27FC236}">
                <a16:creationId xmlns:a16="http://schemas.microsoft.com/office/drawing/2014/main" id="{C0609242-51DE-C6F7-B28E-7D6AEC6AF5E5}"/>
              </a:ext>
            </a:extLst>
          </p:cNvPr>
          <p:cNvSpPr>
            <a:spLocks noGrp="1"/>
          </p:cNvSpPr>
          <p:nvPr>
            <p:ph type="sldNum" sz="quarter" idx="12"/>
          </p:nvPr>
        </p:nvSpPr>
        <p:spPr/>
        <p:txBody>
          <a:bodyPr/>
          <a:lstStyle/>
          <a:p>
            <a:pPr>
              <a:defRPr/>
            </a:pPr>
            <a:fld id="{1E4C0A43-6811-4BC8-8A60-00EF0322A759}" type="slidenum">
              <a:rPr lang="en-US" altLang="en-US" smtClean="0"/>
              <a:pPr>
                <a:defRPr/>
              </a:pPr>
              <a:t>61</a:t>
            </a:fld>
            <a:endParaRPr lang="en-US" altLang="en-US"/>
          </a:p>
        </p:txBody>
      </p:sp>
    </p:spTree>
    <p:extLst>
      <p:ext uri="{BB962C8B-B14F-4D97-AF65-F5344CB8AC3E}">
        <p14:creationId xmlns:p14="http://schemas.microsoft.com/office/powerpoint/2010/main" val="32487152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r>
              <a:rPr lang="en-US" sz="3600" b="1" dirty="0"/>
              <a:t>Definitions</a:t>
            </a:r>
            <a:endParaRPr lang="en-US" b="1" dirty="0"/>
          </a:p>
        </p:txBody>
      </p:sp>
      <p:sp>
        <p:nvSpPr>
          <p:cNvPr id="46083" name="Rectangle 3"/>
          <p:cNvSpPr>
            <a:spLocks noGrp="1" noChangeArrowheads="1"/>
          </p:cNvSpPr>
          <p:nvPr>
            <p:ph idx="1"/>
          </p:nvPr>
        </p:nvSpPr>
        <p:spPr/>
        <p:txBody>
          <a:bodyPr>
            <a:normAutofit lnSpcReduction="10000"/>
          </a:bodyPr>
          <a:lstStyle/>
          <a:p>
            <a:pPr eaLnBrk="1" hangingPunct="1">
              <a:lnSpc>
                <a:spcPct val="80000"/>
              </a:lnSpc>
            </a:pPr>
            <a:r>
              <a:rPr lang="en-US" sz="2800" b="1" dirty="0"/>
              <a:t>Vulnerability</a:t>
            </a:r>
            <a:r>
              <a:rPr lang="en-US" sz="2800" dirty="0"/>
              <a:t>: Weakness in the secure system</a:t>
            </a:r>
          </a:p>
          <a:p>
            <a:pPr eaLnBrk="1" hangingPunct="1">
              <a:lnSpc>
                <a:spcPct val="80000"/>
              </a:lnSpc>
            </a:pPr>
            <a:endParaRPr lang="en-US" sz="2800" b="1" dirty="0"/>
          </a:p>
          <a:p>
            <a:pPr eaLnBrk="1" hangingPunct="1">
              <a:lnSpc>
                <a:spcPct val="80000"/>
              </a:lnSpc>
            </a:pPr>
            <a:r>
              <a:rPr lang="en-US" sz="2800" b="1" dirty="0"/>
              <a:t>Threat</a:t>
            </a:r>
            <a:r>
              <a:rPr lang="en-US" sz="2800" dirty="0"/>
              <a:t>: Set of circumstances that has the potential to cause loss or harm</a:t>
            </a:r>
          </a:p>
          <a:p>
            <a:pPr eaLnBrk="1" hangingPunct="1">
              <a:lnSpc>
                <a:spcPct val="80000"/>
              </a:lnSpc>
            </a:pPr>
            <a:endParaRPr lang="en-US" sz="2800" b="1" dirty="0"/>
          </a:p>
          <a:p>
            <a:pPr eaLnBrk="1" hangingPunct="1">
              <a:lnSpc>
                <a:spcPct val="80000"/>
              </a:lnSpc>
            </a:pPr>
            <a:r>
              <a:rPr lang="en-US" sz="2800" b="1" dirty="0"/>
              <a:t>Attack</a:t>
            </a:r>
            <a:r>
              <a:rPr lang="en-US" sz="2800" dirty="0"/>
              <a:t>: The act of a human exploiting the vulnerability in the system</a:t>
            </a:r>
          </a:p>
          <a:p>
            <a:pPr eaLnBrk="1" hangingPunct="1">
              <a:lnSpc>
                <a:spcPct val="80000"/>
              </a:lnSpc>
            </a:pPr>
            <a:endParaRPr lang="en-US" sz="2800" dirty="0"/>
          </a:p>
          <a:p>
            <a:pPr eaLnBrk="1" hangingPunct="1">
              <a:lnSpc>
                <a:spcPct val="80000"/>
              </a:lnSpc>
            </a:pPr>
            <a:r>
              <a:rPr lang="en-US" sz="2800" b="1" dirty="0"/>
              <a:t>Computer security aspects</a:t>
            </a:r>
          </a:p>
          <a:p>
            <a:pPr lvl="1" eaLnBrk="1" hangingPunct="1"/>
            <a:r>
              <a:rPr lang="en-US" sz="2400" b="1" dirty="0">
                <a:solidFill>
                  <a:srgbClr val="FF0000"/>
                </a:solidFill>
              </a:rPr>
              <a:t>Confidentiality</a:t>
            </a:r>
            <a:r>
              <a:rPr lang="en-US" sz="2400" dirty="0">
                <a:solidFill>
                  <a:srgbClr val="FF0000"/>
                </a:solidFill>
              </a:rPr>
              <a:t>:</a:t>
            </a:r>
            <a:r>
              <a:rPr lang="en-US" sz="2400" dirty="0"/>
              <a:t> the related assets are only accessed by authorized parties</a:t>
            </a:r>
          </a:p>
          <a:p>
            <a:pPr lvl="1" eaLnBrk="1" hangingPunct="1"/>
            <a:r>
              <a:rPr lang="en-US" sz="2400" b="1" dirty="0">
                <a:solidFill>
                  <a:srgbClr val="FF0000"/>
                </a:solidFill>
              </a:rPr>
              <a:t>Integrity</a:t>
            </a:r>
            <a:r>
              <a:rPr lang="en-US" sz="2400" dirty="0">
                <a:solidFill>
                  <a:srgbClr val="FF0000"/>
                </a:solidFill>
              </a:rPr>
              <a:t>:</a:t>
            </a:r>
            <a:r>
              <a:rPr lang="en-US" sz="2400" dirty="0"/>
              <a:t> the asset is only modified by authorized parties</a:t>
            </a:r>
          </a:p>
          <a:p>
            <a:pPr lvl="1" eaLnBrk="1" hangingPunct="1"/>
            <a:r>
              <a:rPr lang="en-US" sz="2400" b="1" dirty="0">
                <a:solidFill>
                  <a:srgbClr val="FF0000"/>
                </a:solidFill>
              </a:rPr>
              <a:t>Availability</a:t>
            </a:r>
            <a:r>
              <a:rPr lang="en-US" sz="2400" dirty="0">
                <a:solidFill>
                  <a:srgbClr val="FF0000"/>
                </a:solidFill>
              </a:rPr>
              <a:t>:</a:t>
            </a:r>
            <a:r>
              <a:rPr lang="en-US" sz="2400" dirty="0"/>
              <a:t> the asset is accessible to authorized parties at appropriate times</a:t>
            </a:r>
          </a:p>
        </p:txBody>
      </p:sp>
      <p:sp>
        <p:nvSpPr>
          <p:cNvPr id="2" name="Slide Number Placeholder 1">
            <a:extLst>
              <a:ext uri="{FF2B5EF4-FFF2-40B4-BE49-F238E27FC236}">
                <a16:creationId xmlns:a16="http://schemas.microsoft.com/office/drawing/2014/main" id="{E8D5B85A-E135-2E1F-BD5C-8D82057A1DFB}"/>
              </a:ext>
            </a:extLst>
          </p:cNvPr>
          <p:cNvSpPr>
            <a:spLocks noGrp="1"/>
          </p:cNvSpPr>
          <p:nvPr>
            <p:ph type="sldNum" sz="quarter" idx="12"/>
          </p:nvPr>
        </p:nvSpPr>
        <p:spPr/>
        <p:txBody>
          <a:bodyPr/>
          <a:lstStyle/>
          <a:p>
            <a:pPr>
              <a:defRPr/>
            </a:pPr>
            <a:fld id="{1E4C0A43-6811-4BC8-8A60-00EF0322A759}" type="slidenum">
              <a:rPr lang="en-US" altLang="en-US" smtClean="0"/>
              <a:pPr>
                <a:defRPr/>
              </a:pPr>
              <a:t>62</a:t>
            </a:fld>
            <a:endParaRPr lang="en-US" altLang="en-US"/>
          </a:p>
        </p:txBody>
      </p:sp>
      <p:pic>
        <p:nvPicPr>
          <p:cNvPr id="46084" name="Picture 4" descr="symbol-bombman"/>
          <p:cNvPicPr>
            <a:picLocks noChangeAspect="1" noChangeArrowheads="1"/>
          </p:cNvPicPr>
          <p:nvPr/>
        </p:nvPicPr>
        <p:blipFill>
          <a:blip r:embed="rId3" cstate="print"/>
          <a:srcRect/>
          <a:stretch>
            <a:fillRect/>
          </a:stretch>
        </p:blipFill>
        <p:spPr bwMode="auto">
          <a:xfrm>
            <a:off x="9067800" y="0"/>
            <a:ext cx="1600200" cy="1366838"/>
          </a:xfrm>
          <a:prstGeom prst="rect">
            <a:avLst/>
          </a:prstGeom>
          <a:noFill/>
          <a:ln w="9525">
            <a:noFill/>
            <a:miter lim="800000"/>
            <a:headEnd/>
            <a:tailEnd/>
          </a:ln>
        </p:spPr>
      </p:pic>
    </p:spTree>
    <p:extLst>
      <p:ext uri="{BB962C8B-B14F-4D97-AF65-F5344CB8AC3E}">
        <p14:creationId xmlns:p14="http://schemas.microsoft.com/office/powerpoint/2010/main" val="2227982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US" sz="3600" b="1"/>
              <a:t>Hardware Vulnerabilities</a:t>
            </a:r>
          </a:p>
        </p:txBody>
      </p:sp>
      <p:sp>
        <p:nvSpPr>
          <p:cNvPr id="49155" name="Rectangle 3"/>
          <p:cNvSpPr>
            <a:spLocks noGrp="1" noChangeArrowheads="1"/>
          </p:cNvSpPr>
          <p:nvPr>
            <p:ph idx="1"/>
          </p:nvPr>
        </p:nvSpPr>
        <p:spPr/>
        <p:txBody>
          <a:bodyPr/>
          <a:lstStyle/>
          <a:p>
            <a:pPr eaLnBrk="1" hangingPunct="1"/>
            <a:r>
              <a:rPr lang="en-US" dirty="0"/>
              <a:t>Physical Attacks</a:t>
            </a:r>
          </a:p>
          <a:p>
            <a:pPr eaLnBrk="1" hangingPunct="1"/>
            <a:r>
              <a:rPr lang="en-US" dirty="0"/>
              <a:t>Trojan Horses</a:t>
            </a:r>
          </a:p>
          <a:p>
            <a:pPr eaLnBrk="1" hangingPunct="1"/>
            <a:r>
              <a:rPr lang="en-US" dirty="0"/>
              <a:t>IP Piracy</a:t>
            </a:r>
          </a:p>
          <a:p>
            <a:pPr eaLnBrk="1" hangingPunct="1"/>
            <a:r>
              <a:rPr lang="en-US" dirty="0"/>
              <a:t>IC Piracy &amp; Counterfeiting</a:t>
            </a:r>
          </a:p>
          <a:p>
            <a:pPr eaLnBrk="1" hangingPunct="1"/>
            <a:r>
              <a:rPr lang="en-US" dirty="0"/>
              <a:t>Backdoors</a:t>
            </a:r>
          </a:p>
          <a:p>
            <a:pPr eaLnBrk="1" hangingPunct="1"/>
            <a:r>
              <a:rPr lang="en-US" dirty="0"/>
              <a:t>Tampering</a:t>
            </a:r>
          </a:p>
          <a:p>
            <a:pPr eaLnBrk="1" hangingPunct="1"/>
            <a:r>
              <a:rPr lang="en-US" dirty="0"/>
              <a:t>Reverse Engineering</a:t>
            </a:r>
          </a:p>
          <a:p>
            <a:pPr marL="0" indent="0" eaLnBrk="1" hangingPunct="1">
              <a:buNone/>
            </a:pPr>
            <a:endParaRPr lang="en-US" dirty="0"/>
          </a:p>
        </p:txBody>
      </p:sp>
      <p:sp>
        <p:nvSpPr>
          <p:cNvPr id="3" name="Slide Number Placeholder 2">
            <a:extLst>
              <a:ext uri="{FF2B5EF4-FFF2-40B4-BE49-F238E27FC236}">
                <a16:creationId xmlns:a16="http://schemas.microsoft.com/office/drawing/2014/main" id="{F3E5F711-602E-7CD2-0E17-E909458FB0AC}"/>
              </a:ext>
            </a:extLst>
          </p:cNvPr>
          <p:cNvSpPr>
            <a:spLocks noGrp="1"/>
          </p:cNvSpPr>
          <p:nvPr>
            <p:ph type="sldNum" sz="quarter" idx="12"/>
          </p:nvPr>
        </p:nvSpPr>
        <p:spPr/>
        <p:txBody>
          <a:bodyPr/>
          <a:lstStyle/>
          <a:p>
            <a:pPr>
              <a:defRPr/>
            </a:pPr>
            <a:fld id="{1E4C0A43-6811-4BC8-8A60-00EF0322A759}" type="slidenum">
              <a:rPr lang="en-US" altLang="en-US" smtClean="0"/>
              <a:pPr>
                <a:defRPr/>
              </a:pPr>
              <a:t>63</a:t>
            </a:fld>
            <a:endParaRPr lang="en-US" altLang="en-US"/>
          </a:p>
        </p:txBody>
      </p:sp>
      <p:pic>
        <p:nvPicPr>
          <p:cNvPr id="2" name="Picture 1"/>
          <p:cNvPicPr>
            <a:picLocks noChangeAspect="1"/>
          </p:cNvPicPr>
          <p:nvPr/>
        </p:nvPicPr>
        <p:blipFill>
          <a:blip r:embed="rId3"/>
          <a:stretch>
            <a:fillRect/>
          </a:stretch>
        </p:blipFill>
        <p:spPr>
          <a:xfrm>
            <a:off x="8090732" y="4453467"/>
            <a:ext cx="2149701" cy="1439333"/>
          </a:xfrm>
          <a:prstGeom prst="rect">
            <a:avLst/>
          </a:prstGeom>
        </p:spPr>
      </p:pic>
    </p:spTree>
    <p:extLst>
      <p:ext uri="{BB962C8B-B14F-4D97-AF65-F5344CB8AC3E}">
        <p14:creationId xmlns:p14="http://schemas.microsoft.com/office/powerpoint/2010/main" val="22144482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eaLnBrk="1" hangingPunct="1"/>
            <a:r>
              <a:rPr lang="en-US" sz="3600" b="1"/>
              <a:t>Adversaries</a:t>
            </a:r>
          </a:p>
        </p:txBody>
      </p:sp>
      <p:sp>
        <p:nvSpPr>
          <p:cNvPr id="50179" name="Rectangle 3"/>
          <p:cNvSpPr>
            <a:spLocks noGrp="1" noChangeArrowheads="1"/>
          </p:cNvSpPr>
          <p:nvPr>
            <p:ph idx="1"/>
          </p:nvPr>
        </p:nvSpPr>
        <p:spPr/>
        <p:txBody>
          <a:bodyPr>
            <a:normAutofit fontScale="92500" lnSpcReduction="10000"/>
          </a:bodyPr>
          <a:lstStyle/>
          <a:p>
            <a:pPr eaLnBrk="1" hangingPunct="1"/>
            <a:r>
              <a:rPr lang="en-US" sz="2400" b="1" dirty="0"/>
              <a:t>Individual, group or governments</a:t>
            </a:r>
          </a:p>
          <a:p>
            <a:pPr lvl="1" eaLnBrk="1" hangingPunct="1"/>
            <a:r>
              <a:rPr lang="en-US" sz="2000" dirty="0"/>
              <a:t>Pirating the IPs – illegal use of IPs</a:t>
            </a:r>
          </a:p>
          <a:p>
            <a:pPr lvl="1" eaLnBrk="1" hangingPunct="1"/>
            <a:r>
              <a:rPr lang="en-US" sz="2000" dirty="0"/>
              <a:t>Inserting backdoors, or malicious circuitries</a:t>
            </a:r>
          </a:p>
          <a:p>
            <a:pPr lvl="1" eaLnBrk="1" hangingPunct="1"/>
            <a:r>
              <a:rPr lang="en-US" sz="2000" dirty="0"/>
              <a:t>Implementing Trojan horses</a:t>
            </a:r>
          </a:p>
          <a:p>
            <a:pPr lvl="1" eaLnBrk="1" hangingPunct="1"/>
            <a:r>
              <a:rPr lang="en-US" sz="2000" dirty="0"/>
              <a:t>Reverse engineering of ICs</a:t>
            </a:r>
          </a:p>
          <a:p>
            <a:pPr lvl="1" eaLnBrk="1" hangingPunct="1"/>
            <a:r>
              <a:rPr lang="en-US" sz="2000" dirty="0"/>
              <a:t>Spying by exploiting IC vulnerabilities</a:t>
            </a:r>
          </a:p>
          <a:p>
            <a:pPr eaLnBrk="1" hangingPunct="1"/>
            <a:r>
              <a:rPr lang="en-US" sz="2400" b="1" dirty="0"/>
              <a:t>System integrators</a:t>
            </a:r>
          </a:p>
          <a:p>
            <a:pPr lvl="1" eaLnBrk="1" hangingPunct="1"/>
            <a:r>
              <a:rPr lang="en-US" sz="2000" dirty="0"/>
              <a:t>Pirating the IPs</a:t>
            </a:r>
          </a:p>
          <a:p>
            <a:pPr eaLnBrk="1" hangingPunct="1"/>
            <a:r>
              <a:rPr lang="en-US" sz="2400" b="1" dirty="0"/>
              <a:t>Fabrication facilities</a:t>
            </a:r>
          </a:p>
          <a:p>
            <a:pPr lvl="1" eaLnBrk="1" hangingPunct="1"/>
            <a:r>
              <a:rPr lang="en-US" sz="2000" dirty="0"/>
              <a:t>Pirating the IPs</a:t>
            </a:r>
          </a:p>
          <a:p>
            <a:pPr lvl="1" eaLnBrk="1" hangingPunct="1"/>
            <a:r>
              <a:rPr lang="en-US" sz="2000" dirty="0"/>
              <a:t>Pirating the ICs</a:t>
            </a:r>
          </a:p>
          <a:p>
            <a:pPr eaLnBrk="1" hangingPunct="1"/>
            <a:r>
              <a:rPr lang="en-US" sz="2400" b="1" dirty="0"/>
              <a:t>Counterfeiting parties</a:t>
            </a:r>
          </a:p>
          <a:p>
            <a:pPr lvl="1" eaLnBrk="1" hangingPunct="1"/>
            <a:r>
              <a:rPr lang="en-US" sz="2000" dirty="0"/>
              <a:t>Recycling, cloned, etc.</a:t>
            </a:r>
          </a:p>
        </p:txBody>
      </p:sp>
      <p:sp>
        <p:nvSpPr>
          <p:cNvPr id="2" name="Slide Number Placeholder 1">
            <a:extLst>
              <a:ext uri="{FF2B5EF4-FFF2-40B4-BE49-F238E27FC236}">
                <a16:creationId xmlns:a16="http://schemas.microsoft.com/office/drawing/2014/main" id="{B3918E51-1276-087D-D7B8-D2EC68D77AE0}"/>
              </a:ext>
            </a:extLst>
          </p:cNvPr>
          <p:cNvSpPr>
            <a:spLocks noGrp="1"/>
          </p:cNvSpPr>
          <p:nvPr>
            <p:ph type="sldNum" sz="quarter" idx="12"/>
          </p:nvPr>
        </p:nvSpPr>
        <p:spPr/>
        <p:txBody>
          <a:bodyPr/>
          <a:lstStyle/>
          <a:p>
            <a:pPr>
              <a:defRPr/>
            </a:pPr>
            <a:fld id="{1E4C0A43-6811-4BC8-8A60-00EF0322A759}" type="slidenum">
              <a:rPr lang="en-US" altLang="en-US" smtClean="0"/>
              <a:pPr>
                <a:defRPr/>
              </a:pPr>
              <a:t>64</a:t>
            </a:fld>
            <a:endParaRPr lang="en-US" altLang="en-US"/>
          </a:p>
        </p:txBody>
      </p:sp>
      <p:pic>
        <p:nvPicPr>
          <p:cNvPr id="50180" name="Picture 4" descr="pirate"/>
          <p:cNvPicPr>
            <a:picLocks noChangeAspect="1" noChangeArrowheads="1"/>
          </p:cNvPicPr>
          <p:nvPr/>
        </p:nvPicPr>
        <p:blipFill>
          <a:blip r:embed="rId3" cstate="print"/>
          <a:srcRect/>
          <a:stretch>
            <a:fillRect/>
          </a:stretch>
        </p:blipFill>
        <p:spPr bwMode="auto">
          <a:xfrm>
            <a:off x="8621714" y="114300"/>
            <a:ext cx="2046287" cy="2819400"/>
          </a:xfrm>
          <a:prstGeom prst="rect">
            <a:avLst/>
          </a:prstGeom>
          <a:noFill/>
          <a:ln w="9525">
            <a:noFill/>
            <a:miter lim="800000"/>
            <a:headEnd/>
            <a:tailEnd/>
          </a:ln>
        </p:spPr>
      </p:pic>
    </p:spTree>
    <p:extLst>
      <p:ext uri="{BB962C8B-B14F-4D97-AF65-F5344CB8AC3E}">
        <p14:creationId xmlns:p14="http://schemas.microsoft.com/office/powerpoint/2010/main" val="778109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eaLnBrk="1" hangingPunct="1"/>
            <a:r>
              <a:rPr lang="en-US" sz="3200" b="1" dirty="0"/>
              <a:t>Hardware Controls for Secure Systems</a:t>
            </a:r>
          </a:p>
        </p:txBody>
      </p:sp>
      <p:sp>
        <p:nvSpPr>
          <p:cNvPr id="51203" name="Rectangle 3"/>
          <p:cNvSpPr>
            <a:spLocks noGrp="1" noChangeArrowheads="1"/>
          </p:cNvSpPr>
          <p:nvPr>
            <p:ph idx="1"/>
          </p:nvPr>
        </p:nvSpPr>
        <p:spPr/>
        <p:txBody>
          <a:bodyPr/>
          <a:lstStyle/>
          <a:p>
            <a:pPr eaLnBrk="1" hangingPunct="1">
              <a:lnSpc>
                <a:spcPct val="80000"/>
              </a:lnSpc>
            </a:pPr>
            <a:r>
              <a:rPr lang="en-US" sz="2800" dirty="0"/>
              <a:t>Hardware implementations of encryption</a:t>
            </a:r>
          </a:p>
          <a:p>
            <a:pPr lvl="1" eaLnBrk="1" hangingPunct="1">
              <a:lnSpc>
                <a:spcPct val="80000"/>
              </a:lnSpc>
            </a:pPr>
            <a:r>
              <a:rPr lang="en-US" sz="2400" dirty="0"/>
              <a:t>Encryption has to do with scrambling to hide</a:t>
            </a:r>
          </a:p>
          <a:p>
            <a:pPr eaLnBrk="1" hangingPunct="1">
              <a:lnSpc>
                <a:spcPct val="80000"/>
              </a:lnSpc>
            </a:pPr>
            <a:r>
              <a:rPr lang="en-US" sz="2800" dirty="0"/>
              <a:t>Design locks or physical locks limiting the access</a:t>
            </a:r>
          </a:p>
          <a:p>
            <a:pPr eaLnBrk="1" hangingPunct="1">
              <a:lnSpc>
                <a:spcPct val="80000"/>
              </a:lnSpc>
            </a:pPr>
            <a:r>
              <a:rPr lang="en-US" sz="2800" dirty="0"/>
              <a:t>Devices to verify the user identities</a:t>
            </a:r>
          </a:p>
          <a:p>
            <a:pPr eaLnBrk="1" hangingPunct="1">
              <a:lnSpc>
                <a:spcPct val="80000"/>
              </a:lnSpc>
            </a:pPr>
            <a:r>
              <a:rPr lang="en-US" sz="2800" dirty="0"/>
              <a:t>Hiding signatures in the design files</a:t>
            </a:r>
          </a:p>
          <a:p>
            <a:pPr eaLnBrk="1" hangingPunct="1">
              <a:lnSpc>
                <a:spcPct val="80000"/>
              </a:lnSpc>
            </a:pPr>
            <a:r>
              <a:rPr lang="en-US" sz="2800" dirty="0"/>
              <a:t>Intrusion detection</a:t>
            </a:r>
          </a:p>
          <a:p>
            <a:pPr eaLnBrk="1" hangingPunct="1">
              <a:lnSpc>
                <a:spcPct val="80000"/>
              </a:lnSpc>
            </a:pPr>
            <a:r>
              <a:rPr lang="en-US" sz="2800" dirty="0"/>
              <a:t>Hardware boards limiting memory access</a:t>
            </a:r>
          </a:p>
          <a:p>
            <a:pPr eaLnBrk="1" hangingPunct="1">
              <a:lnSpc>
                <a:spcPct val="80000"/>
              </a:lnSpc>
            </a:pPr>
            <a:r>
              <a:rPr lang="en-US" sz="2800" dirty="0"/>
              <a:t>Tamper resistant</a:t>
            </a:r>
          </a:p>
          <a:p>
            <a:pPr eaLnBrk="1" hangingPunct="1">
              <a:lnSpc>
                <a:spcPct val="80000"/>
              </a:lnSpc>
            </a:pPr>
            <a:r>
              <a:rPr lang="en-US" sz="2800" dirty="0"/>
              <a:t>Policies and procedures</a:t>
            </a:r>
          </a:p>
          <a:p>
            <a:pPr eaLnBrk="1" hangingPunct="1">
              <a:lnSpc>
                <a:spcPct val="80000"/>
              </a:lnSpc>
            </a:pPr>
            <a:r>
              <a:rPr lang="en-US" sz="2800" dirty="0"/>
              <a:t>More …</a:t>
            </a:r>
          </a:p>
        </p:txBody>
      </p:sp>
      <p:sp>
        <p:nvSpPr>
          <p:cNvPr id="2" name="Slide Number Placeholder 1">
            <a:extLst>
              <a:ext uri="{FF2B5EF4-FFF2-40B4-BE49-F238E27FC236}">
                <a16:creationId xmlns:a16="http://schemas.microsoft.com/office/drawing/2014/main" id="{8E962D85-9141-7840-4AD3-D9D41AA069BE}"/>
              </a:ext>
            </a:extLst>
          </p:cNvPr>
          <p:cNvSpPr>
            <a:spLocks noGrp="1"/>
          </p:cNvSpPr>
          <p:nvPr>
            <p:ph type="sldNum" sz="quarter" idx="12"/>
          </p:nvPr>
        </p:nvSpPr>
        <p:spPr/>
        <p:txBody>
          <a:bodyPr/>
          <a:lstStyle/>
          <a:p>
            <a:pPr>
              <a:defRPr/>
            </a:pPr>
            <a:fld id="{1E4C0A43-6811-4BC8-8A60-00EF0322A759}" type="slidenum">
              <a:rPr lang="en-US" altLang="en-US" smtClean="0"/>
              <a:pPr>
                <a:defRPr/>
              </a:pPr>
              <a:t>65</a:t>
            </a:fld>
            <a:endParaRPr lang="en-US" altLang="en-US"/>
          </a:p>
        </p:txBody>
      </p:sp>
      <p:pic>
        <p:nvPicPr>
          <p:cNvPr id="51204" name="Picture 4" descr="j0433153"/>
          <p:cNvPicPr>
            <a:picLocks noChangeAspect="1" noChangeArrowheads="1"/>
          </p:cNvPicPr>
          <p:nvPr/>
        </p:nvPicPr>
        <p:blipFill>
          <a:blip r:embed="rId3" cstate="print"/>
          <a:srcRect/>
          <a:stretch>
            <a:fillRect/>
          </a:stretch>
        </p:blipFill>
        <p:spPr bwMode="auto">
          <a:xfrm>
            <a:off x="7683500" y="4121150"/>
            <a:ext cx="2819400" cy="1879600"/>
          </a:xfrm>
          <a:prstGeom prst="rect">
            <a:avLst/>
          </a:prstGeom>
          <a:noFill/>
          <a:ln w="9525">
            <a:noFill/>
            <a:miter lim="800000"/>
            <a:headEnd/>
            <a:tailEnd/>
          </a:ln>
        </p:spPr>
      </p:pic>
    </p:spTree>
    <p:extLst>
      <p:ext uri="{BB962C8B-B14F-4D97-AF65-F5344CB8AC3E}">
        <p14:creationId xmlns:p14="http://schemas.microsoft.com/office/powerpoint/2010/main" val="691236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sz="3600" b="1" dirty="0"/>
              <a:t>Embedded Systems Security/</a:t>
            </a:r>
            <a:r>
              <a:rPr lang="en-US" sz="3600" b="1" dirty="0" err="1"/>
              <a:t>IoTs</a:t>
            </a:r>
            <a:endParaRPr lang="en-US" sz="3600" b="1" dirty="0"/>
          </a:p>
        </p:txBody>
      </p:sp>
      <p:sp>
        <p:nvSpPr>
          <p:cNvPr id="52227" name="Rectangle 3"/>
          <p:cNvSpPr>
            <a:spLocks noGrp="1" noChangeArrowheads="1"/>
          </p:cNvSpPr>
          <p:nvPr>
            <p:ph idx="1"/>
          </p:nvPr>
        </p:nvSpPr>
        <p:spPr/>
        <p:txBody>
          <a:bodyPr/>
          <a:lstStyle/>
          <a:p>
            <a:pPr eaLnBrk="1" hangingPunct="1"/>
            <a:r>
              <a:rPr lang="en-US" sz="2800" dirty="0"/>
              <a:t>Security processing adds overhead</a:t>
            </a:r>
          </a:p>
          <a:p>
            <a:pPr lvl="1" eaLnBrk="1" hangingPunct="1"/>
            <a:r>
              <a:rPr lang="en-US" sz="2400" dirty="0"/>
              <a:t>Performance and power</a:t>
            </a:r>
          </a:p>
          <a:p>
            <a:pPr eaLnBrk="1" hangingPunct="1"/>
            <a:r>
              <a:rPr lang="en-US" sz="2800" dirty="0"/>
              <a:t>Security is challenging in embedded systems/</a:t>
            </a:r>
            <a:r>
              <a:rPr lang="en-US" sz="2800" dirty="0" err="1"/>
              <a:t>IoTs</a:t>
            </a:r>
            <a:r>
              <a:rPr lang="en-US" sz="2800" dirty="0"/>
              <a:t> </a:t>
            </a:r>
          </a:p>
          <a:p>
            <a:pPr lvl="1" eaLnBrk="1" hangingPunct="1"/>
            <a:r>
              <a:rPr lang="en-US" sz="2400" dirty="0"/>
              <a:t>Size and power constraints, and operation in harsh environments</a:t>
            </a:r>
          </a:p>
          <a:p>
            <a:pPr eaLnBrk="1" hangingPunct="1"/>
            <a:r>
              <a:rPr lang="en-US" sz="2800" dirty="0"/>
              <a:t>Security processing may easily overwhelm the other aspects of the system</a:t>
            </a:r>
          </a:p>
          <a:p>
            <a:pPr eaLnBrk="1" hangingPunct="1"/>
            <a:r>
              <a:rPr lang="en-US" sz="2800" dirty="0"/>
              <a:t>Security has become a </a:t>
            </a:r>
            <a:r>
              <a:rPr lang="en-US" sz="2800" u="sng" dirty="0"/>
              <a:t>new design challenge</a:t>
            </a:r>
            <a:r>
              <a:rPr lang="en-US" sz="2800" dirty="0"/>
              <a:t> that must be considered at the design time, along with other metrics, i.e., cost, power, area </a:t>
            </a:r>
          </a:p>
        </p:txBody>
      </p:sp>
      <p:sp>
        <p:nvSpPr>
          <p:cNvPr id="2" name="Slide Number Placeholder 1">
            <a:extLst>
              <a:ext uri="{FF2B5EF4-FFF2-40B4-BE49-F238E27FC236}">
                <a16:creationId xmlns:a16="http://schemas.microsoft.com/office/drawing/2014/main" id="{F1F6824C-D5C0-27E8-BCC3-A412B0A80721}"/>
              </a:ext>
            </a:extLst>
          </p:cNvPr>
          <p:cNvSpPr>
            <a:spLocks noGrp="1"/>
          </p:cNvSpPr>
          <p:nvPr>
            <p:ph type="sldNum" sz="quarter" idx="12"/>
          </p:nvPr>
        </p:nvSpPr>
        <p:spPr/>
        <p:txBody>
          <a:bodyPr/>
          <a:lstStyle/>
          <a:p>
            <a:pPr>
              <a:defRPr/>
            </a:pPr>
            <a:fld id="{1E4C0A43-6811-4BC8-8A60-00EF0322A759}" type="slidenum">
              <a:rPr lang="en-US" altLang="en-US" smtClean="0"/>
              <a:pPr>
                <a:defRPr/>
              </a:pPr>
              <a:t>66</a:t>
            </a:fld>
            <a:endParaRPr lang="en-US" altLang="en-US"/>
          </a:p>
        </p:txBody>
      </p:sp>
    </p:spTree>
    <p:extLst>
      <p:ext uri="{BB962C8B-B14F-4D97-AF65-F5344CB8AC3E}">
        <p14:creationId xmlns:p14="http://schemas.microsoft.com/office/powerpoint/2010/main" val="13238841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3600" b="1" dirty="0"/>
              <a:t>Security Requirements in the </a:t>
            </a:r>
            <a:r>
              <a:rPr lang="en-US" sz="3600" b="1" dirty="0" err="1"/>
              <a:t>IoT</a:t>
            </a:r>
            <a:r>
              <a:rPr lang="en-US" sz="3600" b="1" dirty="0"/>
              <a:t> Era</a:t>
            </a:r>
          </a:p>
        </p:txBody>
      </p:sp>
      <p:sp>
        <p:nvSpPr>
          <p:cNvPr id="3" name="Content Placeholder 2">
            <a:extLst>
              <a:ext uri="{FF2B5EF4-FFF2-40B4-BE49-F238E27FC236}">
                <a16:creationId xmlns:a16="http://schemas.microsoft.com/office/drawing/2014/main" id="{350067FB-901B-E9C7-C94C-AAD8FE415525}"/>
              </a:ext>
            </a:extLst>
          </p:cNvPr>
          <p:cNvSpPr>
            <a:spLocks noGrp="1"/>
          </p:cNvSpPr>
          <p:nvPr>
            <p:ph idx="1"/>
          </p:nvPr>
        </p:nvSpPr>
        <p:spPr/>
        <p:txBody>
          <a:bodyPr/>
          <a:lstStyle/>
          <a:p>
            <a:pPr marL="0" indent="0">
              <a:buNone/>
            </a:pPr>
            <a:r>
              <a:rPr lang="en-US" dirty="0"/>
              <a:t> </a:t>
            </a:r>
          </a:p>
        </p:txBody>
      </p:sp>
      <p:sp>
        <p:nvSpPr>
          <p:cNvPr id="2" name="Slide Number Placeholder 1">
            <a:extLst>
              <a:ext uri="{FF2B5EF4-FFF2-40B4-BE49-F238E27FC236}">
                <a16:creationId xmlns:a16="http://schemas.microsoft.com/office/drawing/2014/main" id="{71B74478-6579-C3AC-8D53-D0CC873BDB51}"/>
              </a:ext>
            </a:extLst>
          </p:cNvPr>
          <p:cNvSpPr>
            <a:spLocks noGrp="1"/>
          </p:cNvSpPr>
          <p:nvPr>
            <p:ph type="sldNum" sz="quarter" idx="12"/>
          </p:nvPr>
        </p:nvSpPr>
        <p:spPr/>
        <p:txBody>
          <a:bodyPr/>
          <a:lstStyle/>
          <a:p>
            <a:pPr>
              <a:defRPr/>
            </a:pPr>
            <a:fld id="{1E4C0A43-6811-4BC8-8A60-00EF0322A759}" type="slidenum">
              <a:rPr lang="en-US" altLang="en-US" smtClean="0"/>
              <a:pPr>
                <a:defRPr/>
              </a:pPr>
              <a:t>67</a:t>
            </a:fld>
            <a:endParaRPr lang="en-US" altLang="en-US"/>
          </a:p>
        </p:txBody>
      </p:sp>
      <p:pic>
        <p:nvPicPr>
          <p:cNvPr id="53251" name="Picture 4"/>
          <p:cNvPicPr>
            <a:picLocks noChangeAspect="1" noChangeArrowheads="1"/>
          </p:cNvPicPr>
          <p:nvPr/>
        </p:nvPicPr>
        <p:blipFill>
          <a:blip r:embed="rId3" cstate="print"/>
          <a:srcRect/>
          <a:stretch>
            <a:fillRect/>
          </a:stretch>
        </p:blipFill>
        <p:spPr bwMode="auto">
          <a:xfrm>
            <a:off x="2363035" y="1463526"/>
            <a:ext cx="6955077" cy="4571514"/>
          </a:xfrm>
          <a:prstGeom prst="rect">
            <a:avLst/>
          </a:prstGeom>
          <a:noFill/>
          <a:ln w="9525">
            <a:noFill/>
            <a:miter lim="800000"/>
            <a:headEnd/>
            <a:tailEnd/>
          </a:ln>
        </p:spPr>
      </p:pic>
    </p:spTree>
    <p:extLst>
      <p:ext uri="{BB962C8B-B14F-4D97-AF65-F5344CB8AC3E}">
        <p14:creationId xmlns:p14="http://schemas.microsoft.com/office/powerpoint/2010/main" val="8571065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fontScale="90000"/>
          </a:bodyPr>
          <a:lstStyle/>
          <a:p>
            <a:pPr eaLnBrk="1" hangingPunct="1"/>
            <a:r>
              <a:rPr lang="en-US" sz="3600" b="1"/>
              <a:t>Secure Embedded Systems - Design Challenges</a:t>
            </a:r>
          </a:p>
        </p:txBody>
      </p:sp>
      <p:sp>
        <p:nvSpPr>
          <p:cNvPr id="54275" name="Rectangle 3"/>
          <p:cNvSpPr>
            <a:spLocks noGrp="1" noChangeArrowheads="1"/>
          </p:cNvSpPr>
          <p:nvPr>
            <p:ph idx="1"/>
          </p:nvPr>
        </p:nvSpPr>
        <p:spPr/>
        <p:txBody>
          <a:bodyPr/>
          <a:lstStyle/>
          <a:p>
            <a:pPr eaLnBrk="1" hangingPunct="1"/>
            <a:r>
              <a:rPr lang="en-US" sz="2800" u="sng" dirty="0"/>
              <a:t>Processing gap</a:t>
            </a:r>
          </a:p>
          <a:p>
            <a:pPr eaLnBrk="1" hangingPunct="1"/>
            <a:r>
              <a:rPr lang="en-US" sz="2800" u="sng" dirty="0"/>
              <a:t>Battery gap</a:t>
            </a:r>
          </a:p>
          <a:p>
            <a:pPr eaLnBrk="1" hangingPunct="1"/>
            <a:r>
              <a:rPr lang="en-US" sz="2800" dirty="0"/>
              <a:t>Flexibility</a:t>
            </a:r>
          </a:p>
          <a:p>
            <a:pPr lvl="1" eaLnBrk="1" hangingPunct="1"/>
            <a:r>
              <a:rPr lang="en-US" sz="2400" dirty="0"/>
              <a:t>Multiple security objectives</a:t>
            </a:r>
          </a:p>
          <a:p>
            <a:pPr lvl="1" eaLnBrk="1" hangingPunct="1"/>
            <a:r>
              <a:rPr lang="en-US" sz="2400" dirty="0"/>
              <a:t>Interoperability in different environments</a:t>
            </a:r>
          </a:p>
          <a:p>
            <a:pPr lvl="1" eaLnBrk="1" hangingPunct="1"/>
            <a:r>
              <a:rPr lang="en-US" sz="2400" dirty="0"/>
              <a:t>Security processing in different layers</a:t>
            </a:r>
          </a:p>
          <a:p>
            <a:pPr eaLnBrk="1" hangingPunct="1"/>
            <a:r>
              <a:rPr lang="en-US" sz="2800" dirty="0"/>
              <a:t>Tamper resistance</a:t>
            </a:r>
          </a:p>
          <a:p>
            <a:pPr eaLnBrk="1" hangingPunct="1"/>
            <a:r>
              <a:rPr lang="en-US" sz="2800" u="sng" dirty="0"/>
              <a:t>Assurance gap</a:t>
            </a:r>
          </a:p>
          <a:p>
            <a:pPr eaLnBrk="1" hangingPunct="1"/>
            <a:r>
              <a:rPr lang="en-US" sz="2800" dirty="0"/>
              <a:t>Cost</a:t>
            </a:r>
          </a:p>
        </p:txBody>
      </p:sp>
      <p:sp>
        <p:nvSpPr>
          <p:cNvPr id="2" name="Slide Number Placeholder 1">
            <a:extLst>
              <a:ext uri="{FF2B5EF4-FFF2-40B4-BE49-F238E27FC236}">
                <a16:creationId xmlns:a16="http://schemas.microsoft.com/office/drawing/2014/main" id="{60B53D71-9D3F-9E70-DFE6-2DBF71A8B7C9}"/>
              </a:ext>
            </a:extLst>
          </p:cNvPr>
          <p:cNvSpPr>
            <a:spLocks noGrp="1"/>
          </p:cNvSpPr>
          <p:nvPr>
            <p:ph type="sldNum" sz="quarter" idx="12"/>
          </p:nvPr>
        </p:nvSpPr>
        <p:spPr/>
        <p:txBody>
          <a:bodyPr/>
          <a:lstStyle/>
          <a:p>
            <a:pPr>
              <a:defRPr/>
            </a:pPr>
            <a:fld id="{1E4C0A43-6811-4BC8-8A60-00EF0322A759}" type="slidenum">
              <a:rPr lang="en-US" altLang="en-US" smtClean="0"/>
              <a:pPr>
                <a:defRPr/>
              </a:pPr>
              <a:t>68</a:t>
            </a:fld>
            <a:endParaRPr lang="en-US" altLang="en-US"/>
          </a:p>
        </p:txBody>
      </p:sp>
    </p:spTree>
    <p:extLst>
      <p:ext uri="{BB962C8B-B14F-4D97-AF65-F5344CB8AC3E}">
        <p14:creationId xmlns:p14="http://schemas.microsoft.com/office/powerpoint/2010/main" val="317534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pPr eaLnBrk="1" hangingPunct="1"/>
            <a:r>
              <a:rPr lang="en-US" sz="3600" b="1" dirty="0"/>
              <a:t>Secret</a:t>
            </a:r>
            <a:endParaRPr lang="en-US" b="1" dirty="0"/>
          </a:p>
        </p:txBody>
      </p:sp>
      <p:sp>
        <p:nvSpPr>
          <p:cNvPr id="55299" name="Rectangle 3"/>
          <p:cNvSpPr>
            <a:spLocks noGrp="1" noChangeArrowheads="1"/>
          </p:cNvSpPr>
          <p:nvPr>
            <p:ph idx="1"/>
          </p:nvPr>
        </p:nvSpPr>
        <p:spPr/>
        <p:txBody>
          <a:bodyPr vert="horz" lIns="91440" tIns="45720" rIns="91440" bIns="45720" rtlCol="0" anchor="t">
            <a:normAutofit/>
          </a:bodyPr>
          <a:lstStyle/>
          <a:p>
            <a:pPr marL="182245" indent="-182245" eaLnBrk="1" hangingPunct="1"/>
            <a:r>
              <a:rPr lang="en-US" sz="2800" b="1" dirty="0">
                <a:latin typeface="Arial"/>
                <a:cs typeface="Arial"/>
              </a:rPr>
              <a:t>Underlying most security mechanisms or protocols is the notion of a “secret”</a:t>
            </a:r>
          </a:p>
          <a:p>
            <a:pPr marL="456565" lvl="1" indent="-182245" eaLnBrk="1" hangingPunct="1"/>
            <a:r>
              <a:rPr lang="en-US" sz="2400" dirty="0">
                <a:latin typeface="Arial"/>
                <a:cs typeface="Arial"/>
              </a:rPr>
              <a:t>Lock and keys</a:t>
            </a:r>
          </a:p>
          <a:p>
            <a:pPr marL="456565" lvl="1" indent="-182245" eaLnBrk="1" hangingPunct="1"/>
            <a:r>
              <a:rPr lang="en-US" sz="2400" dirty="0">
                <a:latin typeface="Arial"/>
                <a:cs typeface="Arial"/>
              </a:rPr>
              <a:t>Passwords</a:t>
            </a:r>
          </a:p>
          <a:p>
            <a:pPr marL="456565" lvl="1" indent="-182245" eaLnBrk="1" hangingPunct="1"/>
            <a:r>
              <a:rPr lang="en-US" sz="2400" dirty="0">
                <a:latin typeface="Arial"/>
                <a:cs typeface="Arial"/>
              </a:rPr>
              <a:t>Hidden signs and procedures</a:t>
            </a:r>
          </a:p>
          <a:p>
            <a:pPr marL="456565" lvl="1" indent="-182245" eaLnBrk="1" hangingPunct="1"/>
            <a:r>
              <a:rPr lang="en-US" sz="2400" dirty="0">
                <a:latin typeface="Arial"/>
                <a:cs typeface="Arial"/>
              </a:rPr>
              <a:t>Physically hidden</a:t>
            </a:r>
          </a:p>
          <a:p>
            <a:pPr marL="456565" lvl="1" indent="-182245" eaLnBrk="1" hangingPunct="1"/>
            <a:endParaRPr lang="en-US" dirty="0"/>
          </a:p>
        </p:txBody>
      </p:sp>
      <p:sp>
        <p:nvSpPr>
          <p:cNvPr id="2" name="Slide Number Placeholder 1">
            <a:extLst>
              <a:ext uri="{FF2B5EF4-FFF2-40B4-BE49-F238E27FC236}">
                <a16:creationId xmlns:a16="http://schemas.microsoft.com/office/drawing/2014/main" id="{9CCF5076-C265-D008-D85B-071EBE60976F}"/>
              </a:ext>
            </a:extLst>
          </p:cNvPr>
          <p:cNvSpPr>
            <a:spLocks noGrp="1"/>
          </p:cNvSpPr>
          <p:nvPr>
            <p:ph type="sldNum" sz="quarter" idx="12"/>
          </p:nvPr>
        </p:nvSpPr>
        <p:spPr/>
        <p:txBody>
          <a:bodyPr/>
          <a:lstStyle/>
          <a:p>
            <a:pPr>
              <a:defRPr/>
            </a:pPr>
            <a:fld id="{1E4C0A43-6811-4BC8-8A60-00EF0322A759}" type="slidenum">
              <a:rPr lang="en-US" altLang="en-US" smtClean="0"/>
              <a:pPr>
                <a:defRPr/>
              </a:pPr>
              <a:t>69</a:t>
            </a:fld>
            <a:endParaRPr lang="en-US" altLang="en-US"/>
          </a:p>
        </p:txBody>
      </p:sp>
    </p:spTree>
    <p:extLst>
      <p:ext uri="{BB962C8B-B14F-4D97-AF65-F5344CB8AC3E}">
        <p14:creationId xmlns:p14="http://schemas.microsoft.com/office/powerpoint/2010/main" val="633947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normAutofit fontScale="90000"/>
          </a:bodyPr>
          <a:lstStyle/>
          <a:p>
            <a:pPr eaLnBrk="1" hangingPunct="1"/>
            <a:r>
              <a:rPr lang="en-US" sz="3600" b="1" dirty="0"/>
              <a:t>More to Read …</a:t>
            </a:r>
          </a:p>
        </p:txBody>
      </p:sp>
      <p:sp>
        <p:nvSpPr>
          <p:cNvPr id="8196" name="Rectangle 3"/>
          <p:cNvSpPr>
            <a:spLocks noGrp="1" noChangeArrowheads="1"/>
          </p:cNvSpPr>
          <p:nvPr>
            <p:ph idx="1"/>
          </p:nvPr>
        </p:nvSpPr>
        <p:spPr/>
        <p:txBody>
          <a:bodyPr>
            <a:normAutofit/>
          </a:bodyPr>
          <a:lstStyle/>
          <a:p>
            <a:pPr eaLnBrk="1" hangingPunct="1">
              <a:lnSpc>
                <a:spcPct val="90000"/>
              </a:lnSpc>
            </a:pPr>
            <a:r>
              <a:rPr lang="en-US" sz="2800" b="1" dirty="0"/>
              <a:t>Reading</a:t>
            </a:r>
          </a:p>
          <a:p>
            <a:pPr lvl="1" eaLnBrk="1" hangingPunct="1">
              <a:lnSpc>
                <a:spcPct val="90000"/>
              </a:lnSpc>
            </a:pPr>
            <a:r>
              <a:rPr lang="en-US" sz="2400" dirty="0"/>
              <a:t>Papers from the contemporary literature</a:t>
            </a:r>
          </a:p>
          <a:p>
            <a:pPr eaLnBrk="1" hangingPunct="1">
              <a:lnSpc>
                <a:spcPct val="90000"/>
              </a:lnSpc>
            </a:pPr>
            <a:r>
              <a:rPr lang="en-US" sz="2800" dirty="0"/>
              <a:t>Further possible reading</a:t>
            </a:r>
          </a:p>
          <a:p>
            <a:pPr lvl="1" eaLnBrk="1" hangingPunct="1">
              <a:lnSpc>
                <a:spcPct val="90000"/>
              </a:lnSpc>
            </a:pPr>
            <a:r>
              <a:rPr lang="en-US" sz="1800" dirty="0">
                <a:solidFill>
                  <a:srgbClr val="000000"/>
                </a:solidFill>
              </a:rPr>
              <a:t>Mihir Bellare and Phil Rogaway, </a:t>
            </a:r>
            <a:r>
              <a:rPr lang="en-US" sz="1800" b="1" dirty="0">
                <a:solidFill>
                  <a:srgbClr val="000000"/>
                </a:solidFill>
              </a:rPr>
              <a:t>Introduction to Modern Cryptography</a:t>
            </a:r>
            <a:endParaRPr lang="en-US" sz="1800" b="1" dirty="0">
              <a:solidFill>
                <a:srgbClr val="000000"/>
              </a:solidFill>
              <a:hlinkClick r:id="rId4"/>
            </a:endParaRPr>
          </a:p>
          <a:p>
            <a:pPr lvl="1" eaLnBrk="1" hangingPunct="1">
              <a:lnSpc>
                <a:spcPct val="90000"/>
              </a:lnSpc>
            </a:pPr>
            <a:r>
              <a:rPr lang="en-US" sz="1800" dirty="0">
                <a:solidFill>
                  <a:srgbClr val="000000"/>
                </a:solidFill>
              </a:rPr>
              <a:t>Ross J. Anderson. </a:t>
            </a:r>
            <a:r>
              <a:rPr lang="en-US" sz="1800" b="1" dirty="0">
                <a:solidFill>
                  <a:srgbClr val="000000"/>
                </a:solidFill>
              </a:rPr>
              <a:t>Security Engineering: A guide to building dependable distributed systems</a:t>
            </a:r>
            <a:r>
              <a:rPr lang="en-US" sz="1800" dirty="0">
                <a:solidFill>
                  <a:srgbClr val="000000"/>
                </a:solidFill>
              </a:rPr>
              <a:t>. John Wiley and Sons, 2001</a:t>
            </a:r>
          </a:p>
          <a:p>
            <a:pPr lvl="1" eaLnBrk="1" hangingPunct="1">
              <a:lnSpc>
                <a:spcPct val="90000"/>
              </a:lnSpc>
            </a:pPr>
            <a:r>
              <a:rPr lang="en-US" sz="1800" dirty="0">
                <a:solidFill>
                  <a:srgbClr val="000000"/>
                </a:solidFill>
              </a:rPr>
              <a:t>Matt Bishop, </a:t>
            </a:r>
            <a:r>
              <a:rPr lang="en-US" sz="1800" b="1" dirty="0">
                <a:solidFill>
                  <a:srgbClr val="000000"/>
                </a:solidFill>
              </a:rPr>
              <a:t>Computer Security: Art and Science</a:t>
            </a:r>
            <a:r>
              <a:rPr lang="en-US" sz="1800" dirty="0">
                <a:solidFill>
                  <a:srgbClr val="000000"/>
                </a:solidFill>
              </a:rPr>
              <a:t>, Addison-Wesley,  2003</a:t>
            </a:r>
          </a:p>
          <a:p>
            <a:pPr lvl="1" eaLnBrk="1" hangingPunct="1">
              <a:lnSpc>
                <a:spcPct val="90000"/>
              </a:lnSpc>
            </a:pPr>
            <a:r>
              <a:rPr lang="en-US" sz="1800" dirty="0">
                <a:solidFill>
                  <a:srgbClr val="000000"/>
                </a:solidFill>
              </a:rPr>
              <a:t>William Stallings. </a:t>
            </a:r>
            <a:r>
              <a:rPr lang="en-US" sz="1800" b="1" dirty="0">
                <a:solidFill>
                  <a:srgbClr val="000000"/>
                </a:solidFill>
              </a:rPr>
              <a:t>Cryptography and Network Security</a:t>
            </a:r>
            <a:r>
              <a:rPr lang="en-US" sz="1800" dirty="0">
                <a:solidFill>
                  <a:srgbClr val="000000"/>
                </a:solidFill>
              </a:rPr>
              <a:t>, Fourth edition, 2007 </a:t>
            </a:r>
          </a:p>
          <a:p>
            <a:pPr lvl="1" eaLnBrk="1" hangingPunct="1">
              <a:lnSpc>
                <a:spcPct val="90000"/>
              </a:lnSpc>
            </a:pPr>
            <a:r>
              <a:rPr lang="en-US" sz="1800" dirty="0"/>
              <a:t> M. Tehranipoor and F. </a:t>
            </a:r>
            <a:r>
              <a:rPr lang="en-US" sz="1800" dirty="0" err="1"/>
              <a:t>Koushanfar</a:t>
            </a:r>
            <a:r>
              <a:rPr lang="en-US" sz="1800" dirty="0"/>
              <a:t>, "</a:t>
            </a:r>
            <a:r>
              <a:rPr lang="en-US" sz="1800" b="1" dirty="0"/>
              <a:t>A Survey of Hardware Trojan Taxonomy and Detection</a:t>
            </a:r>
            <a:r>
              <a:rPr lang="en-US" sz="1800" dirty="0"/>
              <a:t>," IEEE Design and Test of Computers, 2010.</a:t>
            </a:r>
          </a:p>
          <a:p>
            <a:pPr lvl="1" eaLnBrk="1" hangingPunct="1">
              <a:lnSpc>
                <a:spcPct val="90000"/>
              </a:lnSpc>
            </a:pPr>
            <a:r>
              <a:rPr lang="en-US" sz="1800" dirty="0"/>
              <a:t> M. Tehranipoor, H. </a:t>
            </a:r>
            <a:r>
              <a:rPr lang="en-US" sz="1800" dirty="0" err="1"/>
              <a:t>Salmani</a:t>
            </a:r>
            <a:r>
              <a:rPr lang="en-US" sz="1800" dirty="0"/>
              <a:t>, and X. Zhang, </a:t>
            </a:r>
            <a:r>
              <a:rPr lang="en-US" sz="1800" b="1" dirty="0"/>
              <a:t>Integrated Circuit Authentication: Hardware Trojans and Counterfeit Detection</a:t>
            </a:r>
            <a:r>
              <a:rPr lang="en-US" sz="1800" dirty="0"/>
              <a:t>, Springer July 2013.</a:t>
            </a:r>
          </a:p>
          <a:p>
            <a:pPr lvl="1" eaLnBrk="1" hangingPunct="1">
              <a:lnSpc>
                <a:spcPct val="90000"/>
              </a:lnSpc>
            </a:pPr>
            <a:r>
              <a:rPr lang="en-US" sz="1800" dirty="0"/>
              <a:t>U. </a:t>
            </a:r>
            <a:r>
              <a:rPr lang="en-US" sz="1800" dirty="0" err="1"/>
              <a:t>Guin</a:t>
            </a:r>
            <a:r>
              <a:rPr lang="en-US" sz="1800" dirty="0"/>
              <a:t>, D. </a:t>
            </a:r>
            <a:r>
              <a:rPr lang="en-US" sz="1800" dirty="0" err="1"/>
              <a:t>DiMase</a:t>
            </a:r>
            <a:r>
              <a:rPr lang="en-US" sz="1800" dirty="0"/>
              <a:t>, and M. Tehranipoor, “</a:t>
            </a:r>
            <a:r>
              <a:rPr lang="en-US" sz="1800" b="1" dirty="0"/>
              <a:t>Counterfeit Integrated Circuits: Detection, Avoidance, and the Challenges Ahead</a:t>
            </a:r>
            <a:r>
              <a:rPr lang="en-US" sz="1800" dirty="0"/>
              <a:t>,” Journal of Electronic Testing: Theory and Applications (</a:t>
            </a:r>
            <a:r>
              <a:rPr lang="en-US" sz="1800" b="1" dirty="0"/>
              <a:t>JETTA</a:t>
            </a:r>
            <a:r>
              <a:rPr lang="en-US" sz="1800" dirty="0"/>
              <a:t>), Feb. 2014. </a:t>
            </a:r>
          </a:p>
          <a:p>
            <a:pPr lvl="1" eaLnBrk="1" hangingPunct="1">
              <a:lnSpc>
                <a:spcPct val="80000"/>
              </a:lnSpc>
            </a:pPr>
            <a:endParaRPr lang="en-US" sz="1800" dirty="0"/>
          </a:p>
          <a:p>
            <a:pPr lvl="1" eaLnBrk="1" hangingPunct="1">
              <a:lnSpc>
                <a:spcPct val="80000"/>
              </a:lnSpc>
            </a:pPr>
            <a:endParaRPr lang="en-US" sz="1800" dirty="0"/>
          </a:p>
        </p:txBody>
      </p:sp>
      <p:sp>
        <p:nvSpPr>
          <p:cNvPr id="5" name="Slide Number Placeholder 5"/>
          <p:cNvSpPr>
            <a:spLocks noGrp="1"/>
          </p:cNvSpPr>
          <p:nvPr>
            <p:ph type="sldNum" sz="quarter" idx="12"/>
          </p:nvPr>
        </p:nvSpPr>
        <p:spPr/>
        <p:txBody>
          <a:bodyPr/>
          <a:lstStyle/>
          <a:p>
            <a:pPr>
              <a:defRPr/>
            </a:pPr>
            <a:fld id="{7EBCBC68-8C5A-45A4-AA5E-2EE944032A9B}" type="slidenum">
              <a:rPr lang="en-US"/>
              <a:pPr>
                <a:defRPr/>
              </a:pPr>
              <a:t>7</a:t>
            </a:fld>
            <a:endParaRPr lang="en-US"/>
          </a:p>
        </p:txBody>
      </p:sp>
    </p:spTree>
    <p:extLst>
      <p:ext uri="{BB962C8B-B14F-4D97-AF65-F5344CB8AC3E}">
        <p14:creationId xmlns:p14="http://schemas.microsoft.com/office/powerpoint/2010/main" val="1845290342"/>
      </p:ext>
    </p:extLst>
  </p:cSld>
  <p:clrMapOvr>
    <a:overrideClrMapping bg1="lt1" tx1="dk1" bg2="lt2" tx2="dk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hangingPunct="1"/>
            <a:r>
              <a:rPr lang="en-US" sz="3600" b="1"/>
              <a:t>Cryptography – History </a:t>
            </a:r>
          </a:p>
        </p:txBody>
      </p:sp>
      <p:sp>
        <p:nvSpPr>
          <p:cNvPr id="57347" name="Rectangle 3"/>
          <p:cNvSpPr>
            <a:spLocks noGrp="1" noChangeArrowheads="1"/>
          </p:cNvSpPr>
          <p:nvPr>
            <p:ph idx="1"/>
          </p:nvPr>
        </p:nvSpPr>
        <p:spPr/>
        <p:txBody>
          <a:bodyPr/>
          <a:lstStyle/>
          <a:p>
            <a:pPr eaLnBrk="1" hangingPunct="1"/>
            <a:r>
              <a:rPr lang="en-US" sz="2800" dirty="0"/>
              <a:t>Has been around for 2000+ years</a:t>
            </a:r>
          </a:p>
          <a:p>
            <a:pPr eaLnBrk="1" hangingPunct="1"/>
            <a:r>
              <a:rPr lang="en-US" sz="2800" dirty="0"/>
              <a:t>In 513 B.C, </a:t>
            </a:r>
            <a:r>
              <a:rPr lang="en-US" sz="2800" dirty="0" err="1"/>
              <a:t>Histiaeus</a:t>
            </a:r>
            <a:r>
              <a:rPr lang="en-US" sz="2800" dirty="0"/>
              <a:t> of Miletus, shaved the slave’s head, tattooed the message on it, let the hair grow </a:t>
            </a:r>
          </a:p>
          <a:p>
            <a:pPr eaLnBrk="1" hangingPunct="1"/>
            <a:endParaRPr lang="en-US" sz="2800" dirty="0"/>
          </a:p>
        </p:txBody>
      </p:sp>
      <p:sp>
        <p:nvSpPr>
          <p:cNvPr id="2" name="Slide Number Placeholder 1">
            <a:extLst>
              <a:ext uri="{FF2B5EF4-FFF2-40B4-BE49-F238E27FC236}">
                <a16:creationId xmlns:a16="http://schemas.microsoft.com/office/drawing/2014/main" id="{D7372A66-A1D5-3478-D2FF-445DFB2601CD}"/>
              </a:ext>
            </a:extLst>
          </p:cNvPr>
          <p:cNvSpPr>
            <a:spLocks noGrp="1"/>
          </p:cNvSpPr>
          <p:nvPr>
            <p:ph type="sldNum" sz="quarter" idx="12"/>
          </p:nvPr>
        </p:nvSpPr>
        <p:spPr/>
        <p:txBody>
          <a:bodyPr/>
          <a:lstStyle/>
          <a:p>
            <a:pPr>
              <a:defRPr/>
            </a:pPr>
            <a:fld id="{1E4C0A43-6811-4BC8-8A60-00EF0322A759}" type="slidenum">
              <a:rPr lang="en-US" altLang="en-US" smtClean="0"/>
              <a:pPr>
                <a:defRPr/>
              </a:pPr>
              <a:t>70</a:t>
            </a:fld>
            <a:endParaRPr lang="en-US" altLang="en-US"/>
          </a:p>
        </p:txBody>
      </p:sp>
      <p:pic>
        <p:nvPicPr>
          <p:cNvPr id="57348" name="Picture 5" descr="zpage030"/>
          <p:cNvPicPr>
            <a:picLocks noChangeAspect="1" noChangeArrowheads="1"/>
          </p:cNvPicPr>
          <p:nvPr/>
        </p:nvPicPr>
        <p:blipFill>
          <a:blip r:embed="rId3" cstate="print"/>
          <a:srcRect/>
          <a:stretch>
            <a:fillRect/>
          </a:stretch>
        </p:blipFill>
        <p:spPr bwMode="auto">
          <a:xfrm>
            <a:off x="3352801" y="2827877"/>
            <a:ext cx="5324475" cy="3238500"/>
          </a:xfrm>
          <a:prstGeom prst="rect">
            <a:avLst/>
          </a:prstGeom>
          <a:noFill/>
          <a:ln w="9525">
            <a:noFill/>
            <a:miter lim="800000"/>
            <a:headEnd/>
            <a:tailEnd/>
          </a:ln>
        </p:spPr>
      </p:pic>
    </p:spTree>
    <p:extLst>
      <p:ext uri="{BB962C8B-B14F-4D97-AF65-F5344CB8AC3E}">
        <p14:creationId xmlns:p14="http://schemas.microsoft.com/office/powerpoint/2010/main" val="14247444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fontScale="90000"/>
          </a:bodyPr>
          <a:lstStyle/>
          <a:p>
            <a:pPr eaLnBrk="1" hangingPunct="1"/>
            <a:r>
              <a:rPr lang="en-US" sz="3600" b="1" dirty="0"/>
              <a:t>Cryptography – Pencil &amp; Paper Era</a:t>
            </a:r>
          </a:p>
        </p:txBody>
      </p:sp>
      <p:sp>
        <p:nvSpPr>
          <p:cNvPr id="58371" name="Rectangle 3"/>
          <p:cNvSpPr>
            <a:spLocks noGrp="1" noChangeArrowheads="1"/>
          </p:cNvSpPr>
          <p:nvPr>
            <p:ph idx="1"/>
          </p:nvPr>
        </p:nvSpPr>
        <p:spPr/>
        <p:txBody>
          <a:bodyPr/>
          <a:lstStyle/>
          <a:p>
            <a:pPr eaLnBrk="1" hangingPunct="1"/>
            <a:r>
              <a:rPr lang="en-US" sz="2800" dirty="0"/>
              <a:t>Caesar’s cipher: shifting each letter of the alphabet by a fixed amount!</a:t>
            </a:r>
          </a:p>
          <a:p>
            <a:pPr lvl="1" eaLnBrk="1" hangingPunct="1"/>
            <a:r>
              <a:rPr lang="en-US" sz="2400" dirty="0"/>
              <a:t>Easy to break</a:t>
            </a:r>
          </a:p>
          <a:p>
            <a:pPr marL="344487" lvl="1" indent="0" eaLnBrk="1" hangingPunct="1">
              <a:buNone/>
            </a:pPr>
            <a:endParaRPr lang="en-US" sz="2400" dirty="0"/>
          </a:p>
          <a:p>
            <a:pPr eaLnBrk="1" hangingPunct="1"/>
            <a:endParaRPr lang="en-US" sz="2800" dirty="0"/>
          </a:p>
          <a:p>
            <a:pPr eaLnBrk="1" hangingPunct="1"/>
            <a:endParaRPr lang="en-US" sz="2800" dirty="0"/>
          </a:p>
          <a:p>
            <a:pPr eaLnBrk="1" hangingPunct="1"/>
            <a:endParaRPr lang="en-US" sz="2800" dirty="0"/>
          </a:p>
          <a:p>
            <a:pPr eaLnBrk="1" hangingPunct="1"/>
            <a:r>
              <a:rPr lang="en-US" sz="2800" dirty="0" err="1"/>
              <a:t>Cryptoquote</a:t>
            </a:r>
            <a:r>
              <a:rPr lang="en-US" sz="2800" dirty="0"/>
              <a:t>: simple substitution cipher, permutations of 26 letters</a:t>
            </a:r>
          </a:p>
          <a:p>
            <a:pPr lvl="1" eaLnBrk="1" hangingPunct="1"/>
            <a:r>
              <a:rPr lang="en-US" sz="2400" dirty="0"/>
              <a:t>Using the dictionary and the frequencies, this is also easy to break</a:t>
            </a:r>
          </a:p>
        </p:txBody>
      </p:sp>
      <p:sp>
        <p:nvSpPr>
          <p:cNvPr id="3" name="Slide Number Placeholder 2">
            <a:extLst>
              <a:ext uri="{FF2B5EF4-FFF2-40B4-BE49-F238E27FC236}">
                <a16:creationId xmlns:a16="http://schemas.microsoft.com/office/drawing/2014/main" id="{9377A7AD-B635-A5B7-2A88-9FC221863214}"/>
              </a:ext>
            </a:extLst>
          </p:cNvPr>
          <p:cNvSpPr>
            <a:spLocks noGrp="1"/>
          </p:cNvSpPr>
          <p:nvPr>
            <p:ph type="sldNum" sz="quarter" idx="12"/>
          </p:nvPr>
        </p:nvSpPr>
        <p:spPr/>
        <p:txBody>
          <a:bodyPr/>
          <a:lstStyle/>
          <a:p>
            <a:pPr>
              <a:defRPr/>
            </a:pPr>
            <a:fld id="{1E4C0A43-6811-4BC8-8A60-00EF0322A759}" type="slidenum">
              <a:rPr lang="en-US" altLang="en-US" smtClean="0"/>
              <a:pPr>
                <a:defRPr/>
              </a:pPr>
              <a:t>71</a:t>
            </a:fld>
            <a:endParaRPr lang="en-US" altLang="en-US"/>
          </a:p>
        </p:txBody>
      </p:sp>
      <p:pic>
        <p:nvPicPr>
          <p:cNvPr id="2050" name="Picture 2" descr="https://learncryptography.com/assets/img/content/caesar_ciph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4298" y="2120859"/>
            <a:ext cx="3246779" cy="13692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167063" y="3834307"/>
            <a:ext cx="5586413" cy="625732"/>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126960" numCol="1" anchor="ctr" anchorCtr="0" compatLnSpc="1">
            <a:prstTxWarp prst="textNoShape">
              <a:avLst/>
            </a:prstTxWarp>
            <a:spAutoFit/>
          </a:bodyPr>
          <a:lstStyle/>
          <a:p>
            <a:pPr eaLnBrk="0" hangingPunct="0"/>
            <a:r>
              <a:rPr lang="en-US" altLang="en-US" sz="1200" b="1" u="sng" dirty="0">
                <a:solidFill>
                  <a:srgbClr val="FF0000"/>
                </a:solidFill>
                <a:latin typeface="Menlo"/>
              </a:rPr>
              <a:t>Plaintext:</a:t>
            </a:r>
            <a:r>
              <a:rPr lang="en-US" altLang="en-US" sz="1200" b="1" dirty="0">
                <a:solidFill>
                  <a:srgbClr val="FF0000"/>
                </a:solidFill>
                <a:latin typeface="Menlo"/>
              </a:rPr>
              <a:t> </a:t>
            </a:r>
            <a:r>
              <a:rPr lang="en-US" altLang="en-US" sz="1200" dirty="0">
                <a:solidFill>
                  <a:srgbClr val="333333"/>
                </a:solidFill>
                <a:latin typeface="Menlo"/>
              </a:rPr>
              <a:t>THE QUICK BROWN FOX JUMPS OVER THE LAZY DOG </a:t>
            </a:r>
          </a:p>
          <a:p>
            <a:pPr eaLnBrk="0" hangingPunct="0"/>
            <a:r>
              <a:rPr lang="en-US" altLang="en-US" sz="1200" b="1" u="sng" dirty="0" err="1">
                <a:solidFill>
                  <a:srgbClr val="FF0000"/>
                </a:solidFill>
                <a:latin typeface="Menlo"/>
              </a:rPr>
              <a:t>Ciphertext</a:t>
            </a:r>
            <a:r>
              <a:rPr lang="en-US" altLang="en-US" sz="1200" b="1" u="sng" dirty="0">
                <a:solidFill>
                  <a:srgbClr val="FF0000"/>
                </a:solidFill>
                <a:latin typeface="Menlo"/>
              </a:rPr>
              <a:t>:</a:t>
            </a:r>
            <a:r>
              <a:rPr lang="en-US" altLang="en-US" sz="1200" b="1" dirty="0">
                <a:solidFill>
                  <a:srgbClr val="FF0000"/>
                </a:solidFill>
                <a:latin typeface="Menlo"/>
              </a:rPr>
              <a:t> </a:t>
            </a:r>
            <a:r>
              <a:rPr lang="en-US" altLang="en-US" sz="1200" dirty="0">
                <a:solidFill>
                  <a:srgbClr val="333333"/>
                </a:solidFill>
                <a:latin typeface="Menlo"/>
              </a:rPr>
              <a:t>QEB NRFZH YOLTK CLU GRJMP LSBO QEB IXWV ALD</a:t>
            </a:r>
            <a:r>
              <a:rPr lang="en-US" altLang="en-US" sz="700" dirty="0"/>
              <a:t> </a:t>
            </a:r>
            <a:endParaRPr lang="en-US" altLang="en-US" sz="2800" dirty="0">
              <a:latin typeface="Arial" panose="020B0604020202020204" pitchFamily="34" charset="0"/>
            </a:endParaRPr>
          </a:p>
        </p:txBody>
      </p:sp>
    </p:spTree>
    <p:extLst>
      <p:ext uri="{BB962C8B-B14F-4D97-AF65-F5344CB8AC3E}">
        <p14:creationId xmlns:p14="http://schemas.microsoft.com/office/powerpoint/2010/main" val="12249405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pPr eaLnBrk="1" hangingPunct="1"/>
            <a:r>
              <a:rPr lang="en-US" sz="3600" b="1"/>
              <a:t>Cryptography – Mechanical Era</a:t>
            </a:r>
          </a:p>
        </p:txBody>
      </p:sp>
      <p:sp>
        <p:nvSpPr>
          <p:cNvPr id="59395" name="Rectangle 3"/>
          <p:cNvSpPr>
            <a:spLocks noGrp="1" noChangeArrowheads="1"/>
          </p:cNvSpPr>
          <p:nvPr>
            <p:ph idx="1"/>
          </p:nvPr>
        </p:nvSpPr>
        <p:spPr>
          <a:xfrm>
            <a:off x="443349" y="1259219"/>
            <a:ext cx="9143103" cy="4650417"/>
          </a:xfrm>
        </p:spPr>
        <p:txBody>
          <a:bodyPr>
            <a:normAutofit fontScale="92500"/>
          </a:bodyPr>
          <a:lstStyle/>
          <a:p>
            <a:pPr eaLnBrk="1" hangingPunct="1"/>
            <a:r>
              <a:rPr lang="en-US" sz="2400" dirty="0"/>
              <a:t>Around 1900, people realized cryptography has math and stat roots</a:t>
            </a:r>
          </a:p>
          <a:p>
            <a:pPr eaLnBrk="1" hangingPunct="1"/>
            <a:r>
              <a:rPr lang="en-US" sz="2400" dirty="0"/>
              <a:t>German’s started a project to create a mechanical device to encrypt messages</a:t>
            </a:r>
          </a:p>
          <a:p>
            <a:pPr eaLnBrk="1" hangingPunct="1"/>
            <a:r>
              <a:rPr lang="en-US" sz="2400" dirty="0"/>
              <a:t>Enigma machine </a:t>
            </a:r>
            <a:r>
              <a:rPr lang="en-US" sz="2400" dirty="0">
                <a:sym typeface="Wingdings" pitchFamily="2" charset="2"/>
              </a:rPr>
              <a:t> supposedly unbreakable</a:t>
            </a:r>
          </a:p>
          <a:p>
            <a:pPr eaLnBrk="1" hangingPunct="1"/>
            <a:r>
              <a:rPr lang="en-US" sz="2400" dirty="0">
                <a:sym typeface="Wingdings" pitchFamily="2" charset="2"/>
              </a:rPr>
              <a:t>A few polish mathematicians got a working copy </a:t>
            </a:r>
          </a:p>
          <a:p>
            <a:pPr eaLnBrk="1" hangingPunct="1"/>
            <a:r>
              <a:rPr lang="en-US" sz="2400" dirty="0">
                <a:sym typeface="Wingdings" pitchFamily="2" charset="2"/>
              </a:rPr>
              <a:t>The machine later sold to Britain, who hired 10,000 people to break the code!</a:t>
            </a:r>
          </a:p>
          <a:p>
            <a:pPr eaLnBrk="1" hangingPunct="1"/>
            <a:r>
              <a:rPr lang="en-US" sz="2400" dirty="0"/>
              <a:t>They did crack it! The German messages were transparent to enemies towards the end of war</a:t>
            </a:r>
          </a:p>
          <a:p>
            <a:pPr lvl="1" eaLnBrk="1" hangingPunct="1"/>
            <a:r>
              <a:rPr lang="en-US" sz="2000" b="1" dirty="0"/>
              <a:t>Estimated that it cut the war length by about a year</a:t>
            </a:r>
          </a:p>
          <a:p>
            <a:pPr eaLnBrk="1" hangingPunct="1"/>
            <a:r>
              <a:rPr lang="en-US" sz="2400" dirty="0"/>
              <a:t>British kept it secret until the last working Enigma!</a:t>
            </a:r>
          </a:p>
        </p:txBody>
      </p:sp>
      <p:sp>
        <p:nvSpPr>
          <p:cNvPr id="2" name="Slide Number Placeholder 1">
            <a:extLst>
              <a:ext uri="{FF2B5EF4-FFF2-40B4-BE49-F238E27FC236}">
                <a16:creationId xmlns:a16="http://schemas.microsoft.com/office/drawing/2014/main" id="{666D899D-844F-63A9-3A00-DD5F40CA5374}"/>
              </a:ext>
            </a:extLst>
          </p:cNvPr>
          <p:cNvSpPr>
            <a:spLocks noGrp="1"/>
          </p:cNvSpPr>
          <p:nvPr>
            <p:ph type="sldNum" sz="quarter" idx="12"/>
          </p:nvPr>
        </p:nvSpPr>
        <p:spPr/>
        <p:txBody>
          <a:bodyPr/>
          <a:lstStyle/>
          <a:p>
            <a:pPr>
              <a:defRPr/>
            </a:pPr>
            <a:fld id="{1E4C0A43-6811-4BC8-8A60-00EF0322A759}" type="slidenum">
              <a:rPr lang="en-US" altLang="en-US" smtClean="0"/>
              <a:pPr>
                <a:defRPr/>
              </a:pPr>
              <a:t>72</a:t>
            </a:fld>
            <a:endParaRPr lang="en-US" altLang="en-US"/>
          </a:p>
        </p:txBody>
      </p:sp>
      <p:pic>
        <p:nvPicPr>
          <p:cNvPr id="59396" name="Picture 4" descr="enigma-full-804"/>
          <p:cNvPicPr>
            <a:picLocks noChangeAspect="1" noChangeArrowheads="1"/>
          </p:cNvPicPr>
          <p:nvPr/>
        </p:nvPicPr>
        <p:blipFill>
          <a:blip r:embed="rId3" cstate="print"/>
          <a:srcRect/>
          <a:stretch>
            <a:fillRect/>
          </a:stretch>
        </p:blipFill>
        <p:spPr bwMode="auto">
          <a:xfrm>
            <a:off x="10151922" y="1532750"/>
            <a:ext cx="1587500" cy="3619500"/>
          </a:xfrm>
          <a:prstGeom prst="rect">
            <a:avLst/>
          </a:prstGeom>
          <a:noFill/>
          <a:ln w="9525">
            <a:noFill/>
            <a:miter lim="800000"/>
            <a:headEnd/>
            <a:tailEnd/>
          </a:ln>
        </p:spPr>
      </p:pic>
    </p:spTree>
    <p:extLst>
      <p:ext uri="{BB962C8B-B14F-4D97-AF65-F5344CB8AC3E}">
        <p14:creationId xmlns:p14="http://schemas.microsoft.com/office/powerpoint/2010/main" val="3257660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eaLnBrk="1" hangingPunct="1"/>
            <a:r>
              <a:rPr lang="en-US" sz="3600" b="1"/>
              <a:t>Cryptography – Mechanical Era</a:t>
            </a:r>
          </a:p>
        </p:txBody>
      </p:sp>
      <p:sp>
        <p:nvSpPr>
          <p:cNvPr id="60419" name="Rectangle 3"/>
          <p:cNvSpPr>
            <a:spLocks noGrp="1" noChangeArrowheads="1"/>
          </p:cNvSpPr>
          <p:nvPr>
            <p:ph idx="1"/>
          </p:nvPr>
        </p:nvSpPr>
        <p:spPr>
          <a:xfrm>
            <a:off x="443349" y="1259219"/>
            <a:ext cx="8537645" cy="4650417"/>
          </a:xfrm>
        </p:spPr>
        <p:txBody>
          <a:bodyPr>
            <a:normAutofit/>
          </a:bodyPr>
          <a:lstStyle/>
          <a:p>
            <a:pPr eaLnBrk="1" hangingPunct="1"/>
            <a:r>
              <a:rPr lang="en-US" sz="2800" dirty="0"/>
              <a:t>Another German-invented code was </a:t>
            </a:r>
            <a:r>
              <a:rPr lang="en-US" sz="2800" dirty="0" err="1"/>
              <a:t>Tunny</a:t>
            </a:r>
            <a:r>
              <a:rPr lang="en-US" sz="2800" dirty="0"/>
              <a:t> (Lorenz cipher system)</a:t>
            </a:r>
          </a:p>
          <a:p>
            <a:pPr eaLnBrk="1" hangingPunct="1"/>
            <a:r>
              <a:rPr lang="en-US" sz="2800" dirty="0"/>
              <a:t>Using a pseudorandom number generator, a seed produced a key stream </a:t>
            </a:r>
            <a:r>
              <a:rPr lang="en-US" sz="2800" i="1" dirty="0" err="1"/>
              <a:t>ks</a:t>
            </a:r>
            <a:endParaRPr lang="en-US" sz="2800" i="1" dirty="0"/>
          </a:p>
          <a:p>
            <a:pPr eaLnBrk="1" hangingPunct="1"/>
            <a:r>
              <a:rPr lang="en-US" sz="2800" dirty="0"/>
              <a:t>The key stream </a:t>
            </a:r>
            <a:r>
              <a:rPr lang="en-US" sz="2800" dirty="0" err="1"/>
              <a:t>xor’d</a:t>
            </a:r>
            <a:r>
              <a:rPr lang="en-US" sz="2800" dirty="0"/>
              <a:t> with plain text p to produce cipher c: </a:t>
            </a:r>
            <a:r>
              <a:rPr lang="en-US" sz="2800" i="1" dirty="0"/>
              <a:t>c=</a:t>
            </a:r>
            <a:r>
              <a:rPr lang="en-US" sz="2800" i="1" dirty="0" err="1"/>
              <a:t>p</a:t>
            </a:r>
            <a:r>
              <a:rPr lang="en-US" sz="2800" i="1" dirty="0" err="1">
                <a:sym typeface="Symbol" pitchFamily="18" charset="2"/>
              </a:rPr>
              <a:t></a:t>
            </a:r>
            <a:r>
              <a:rPr lang="en-US" sz="2800" i="1" dirty="0" err="1"/>
              <a:t>ks</a:t>
            </a:r>
            <a:endParaRPr lang="en-US" sz="2800" i="1" dirty="0"/>
          </a:p>
          <a:p>
            <a:pPr eaLnBrk="1" hangingPunct="1"/>
            <a:r>
              <a:rPr lang="en-US" sz="2800" dirty="0"/>
              <a:t>How was this code cracked by </a:t>
            </a:r>
            <a:r>
              <a:rPr lang="en-US" sz="2800" dirty="0">
                <a:hlinkClick r:id="rId3" tooltip="United Kingdom"/>
              </a:rPr>
              <a:t>British</a:t>
            </a:r>
            <a:r>
              <a:rPr lang="en-US" sz="2800" dirty="0"/>
              <a:t> </a:t>
            </a:r>
            <a:r>
              <a:rPr lang="en-US" sz="2800" dirty="0">
                <a:hlinkClick r:id="rId4" tooltip="Cryptographer"/>
              </a:rPr>
              <a:t>cryptographers</a:t>
            </a:r>
            <a:r>
              <a:rPr lang="en-US" sz="2800" dirty="0"/>
              <a:t> at </a:t>
            </a:r>
            <a:r>
              <a:rPr lang="en-US" sz="2800" dirty="0">
                <a:hlinkClick r:id="rId5" tooltip="Bletchley Park"/>
              </a:rPr>
              <a:t>Bletchley Park</a:t>
            </a:r>
            <a:r>
              <a:rPr lang="en-US" sz="2800" dirty="0"/>
              <a:t> in Jan 1942?</a:t>
            </a:r>
          </a:p>
          <a:p>
            <a:pPr eaLnBrk="1" hangingPunct="1"/>
            <a:r>
              <a:rPr lang="en-US" sz="2800" dirty="0"/>
              <a:t>A lucky coincidence!</a:t>
            </a:r>
          </a:p>
        </p:txBody>
      </p:sp>
      <p:sp>
        <p:nvSpPr>
          <p:cNvPr id="3" name="Slide Number Placeholder 2">
            <a:extLst>
              <a:ext uri="{FF2B5EF4-FFF2-40B4-BE49-F238E27FC236}">
                <a16:creationId xmlns:a16="http://schemas.microsoft.com/office/drawing/2014/main" id="{05365504-B158-0082-D172-79FE9FEDAEC5}"/>
              </a:ext>
            </a:extLst>
          </p:cNvPr>
          <p:cNvSpPr>
            <a:spLocks noGrp="1"/>
          </p:cNvSpPr>
          <p:nvPr>
            <p:ph type="sldNum" sz="quarter" idx="12"/>
          </p:nvPr>
        </p:nvSpPr>
        <p:spPr/>
        <p:txBody>
          <a:bodyPr/>
          <a:lstStyle/>
          <a:p>
            <a:pPr>
              <a:defRPr/>
            </a:pPr>
            <a:fld id="{1E4C0A43-6811-4BC8-8A60-00EF0322A759}" type="slidenum">
              <a:rPr lang="en-US" altLang="en-US" smtClean="0"/>
              <a:pPr>
                <a:defRPr/>
              </a:pPr>
              <a:t>73</a:t>
            </a:fld>
            <a:endParaRPr lang="en-US" altLang="en-US"/>
          </a:p>
        </p:txBody>
      </p:sp>
      <p:pic>
        <p:nvPicPr>
          <p:cNvPr id="1026" name="Picture 2" descr="https://upload.wikimedia.org/wikipedia/commons/4/4d/Lorenz-SZ42-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3060" y="1284947"/>
            <a:ext cx="2428227" cy="180467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80995" y="3483646"/>
            <a:ext cx="2758427" cy="1200329"/>
          </a:xfrm>
          <a:prstGeom prst="rect">
            <a:avLst/>
          </a:prstGeom>
        </p:spPr>
        <p:txBody>
          <a:bodyPr wrap="square">
            <a:spAutoFit/>
          </a:bodyPr>
          <a:lstStyle/>
          <a:p>
            <a:r>
              <a:rPr lang="en-US" dirty="0">
                <a:solidFill>
                  <a:srgbClr val="252525"/>
                </a:solidFill>
                <a:latin typeface="Arial" panose="020B0604020202020204" pitchFamily="34" charset="0"/>
              </a:rPr>
              <a:t>German </a:t>
            </a:r>
            <a:r>
              <a:rPr lang="en-US" u="sng" dirty="0">
                <a:solidFill>
                  <a:srgbClr val="0B0080"/>
                </a:solidFill>
                <a:latin typeface="Arial" panose="020B0604020202020204" pitchFamily="34" charset="0"/>
                <a:hlinkClick r:id="rId7" tooltip="Rotor machine"/>
              </a:rPr>
              <a:t>rotor</a:t>
            </a:r>
            <a:r>
              <a:rPr lang="en-US" dirty="0">
                <a:solidFill>
                  <a:srgbClr val="252525"/>
                </a:solidFill>
                <a:latin typeface="Arial" panose="020B0604020202020204" pitchFamily="34" charset="0"/>
              </a:rPr>
              <a:t> </a:t>
            </a:r>
            <a:r>
              <a:rPr lang="en-US" dirty="0">
                <a:solidFill>
                  <a:srgbClr val="0B0080"/>
                </a:solidFill>
                <a:latin typeface="Arial" panose="020B0604020202020204" pitchFamily="34" charset="0"/>
                <a:hlinkClick r:id="rId8" tooltip="Stream cipher"/>
              </a:rPr>
              <a:t>stream cipher</a:t>
            </a:r>
            <a:r>
              <a:rPr lang="en-US" dirty="0">
                <a:solidFill>
                  <a:srgbClr val="252525"/>
                </a:solidFill>
                <a:latin typeface="Arial" panose="020B0604020202020204" pitchFamily="34" charset="0"/>
              </a:rPr>
              <a:t> machines used by the </a:t>
            </a:r>
            <a:r>
              <a:rPr lang="en-US" dirty="0">
                <a:solidFill>
                  <a:srgbClr val="0B0080"/>
                </a:solidFill>
                <a:latin typeface="Arial" panose="020B0604020202020204" pitchFamily="34" charset="0"/>
                <a:hlinkClick r:id="rId9" tooltip="German Army (Wehrmacht)"/>
              </a:rPr>
              <a:t>German Army</a:t>
            </a:r>
            <a:r>
              <a:rPr lang="en-US" dirty="0">
                <a:solidFill>
                  <a:srgbClr val="252525"/>
                </a:solidFill>
                <a:latin typeface="Arial" panose="020B0604020202020204" pitchFamily="34" charset="0"/>
              </a:rPr>
              <a:t> during </a:t>
            </a:r>
            <a:r>
              <a:rPr lang="en-US" dirty="0">
                <a:solidFill>
                  <a:srgbClr val="0B0080"/>
                </a:solidFill>
                <a:latin typeface="Arial" panose="020B0604020202020204" pitchFamily="34" charset="0"/>
                <a:hlinkClick r:id="rId10" tooltip="World War II"/>
              </a:rPr>
              <a:t>World War II</a:t>
            </a:r>
            <a:endParaRPr lang="en-US" dirty="0"/>
          </a:p>
        </p:txBody>
      </p:sp>
    </p:spTree>
    <p:extLst>
      <p:ext uri="{BB962C8B-B14F-4D97-AF65-F5344CB8AC3E}">
        <p14:creationId xmlns:p14="http://schemas.microsoft.com/office/powerpoint/2010/main" val="29770710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pPr eaLnBrk="1" hangingPunct="1"/>
            <a:r>
              <a:rPr lang="en-US" sz="3600" b="1"/>
              <a:t>Cryptography – Modern Era</a:t>
            </a:r>
          </a:p>
        </p:txBody>
      </p:sp>
      <p:sp>
        <p:nvSpPr>
          <p:cNvPr id="61443" name="Rectangle 3"/>
          <p:cNvSpPr>
            <a:spLocks noGrp="1" noChangeArrowheads="1"/>
          </p:cNvSpPr>
          <p:nvPr>
            <p:ph idx="1"/>
          </p:nvPr>
        </p:nvSpPr>
        <p:spPr/>
        <p:txBody>
          <a:bodyPr/>
          <a:lstStyle/>
          <a:p>
            <a:pPr eaLnBrk="1" hangingPunct="1"/>
            <a:r>
              <a:rPr lang="en-US" sz="2800" dirty="0"/>
              <a:t>First major theoretical development in crypto after WWII was Shannon’s Information Theory</a:t>
            </a:r>
          </a:p>
          <a:p>
            <a:pPr eaLnBrk="1" hangingPunct="1"/>
            <a:r>
              <a:rPr lang="en-US" sz="2800" dirty="0"/>
              <a:t>Shannon introduced the one-time pad and presented theoretical analysis of the code</a:t>
            </a:r>
          </a:p>
          <a:p>
            <a:pPr eaLnBrk="1" hangingPunct="1"/>
            <a:r>
              <a:rPr lang="en-US" sz="2800" dirty="0"/>
              <a:t>The modern era really started around 1970s</a:t>
            </a:r>
          </a:p>
          <a:p>
            <a:pPr eaLnBrk="1" hangingPunct="1"/>
            <a:r>
              <a:rPr lang="en-US" sz="2800" dirty="0"/>
              <a:t>The development was mainly driven by banks and military system requirements</a:t>
            </a:r>
          </a:p>
          <a:p>
            <a:pPr eaLnBrk="1" hangingPunct="1"/>
            <a:r>
              <a:rPr lang="en-US" sz="2800" dirty="0"/>
              <a:t>NIST developed a set of standards for the banks,</a:t>
            </a:r>
          </a:p>
          <a:p>
            <a:pPr lvl="1" eaLnBrk="1" hangingPunct="1"/>
            <a:r>
              <a:rPr lang="en-US" sz="2400" dirty="0"/>
              <a:t>DES: Data Encryption Standard </a:t>
            </a:r>
          </a:p>
          <a:p>
            <a:pPr eaLnBrk="1" hangingPunct="1"/>
            <a:endParaRPr lang="en-US" sz="2800" dirty="0"/>
          </a:p>
        </p:txBody>
      </p:sp>
      <p:sp>
        <p:nvSpPr>
          <p:cNvPr id="2" name="Slide Number Placeholder 1">
            <a:extLst>
              <a:ext uri="{FF2B5EF4-FFF2-40B4-BE49-F238E27FC236}">
                <a16:creationId xmlns:a16="http://schemas.microsoft.com/office/drawing/2014/main" id="{A1F602C6-B9B7-F33B-86E0-AC626FE95369}"/>
              </a:ext>
            </a:extLst>
          </p:cNvPr>
          <p:cNvSpPr>
            <a:spLocks noGrp="1"/>
          </p:cNvSpPr>
          <p:nvPr>
            <p:ph type="sldNum" sz="quarter" idx="12"/>
          </p:nvPr>
        </p:nvSpPr>
        <p:spPr/>
        <p:txBody>
          <a:bodyPr/>
          <a:lstStyle/>
          <a:p>
            <a:pPr>
              <a:defRPr/>
            </a:pPr>
            <a:fld id="{1E4C0A43-6811-4BC8-8A60-00EF0322A759}" type="slidenum">
              <a:rPr lang="en-US" altLang="en-US" smtClean="0"/>
              <a:pPr>
                <a:defRPr/>
              </a:pPr>
              <a:t>74</a:t>
            </a:fld>
            <a:endParaRPr lang="en-US" altLang="en-US"/>
          </a:p>
        </p:txBody>
      </p:sp>
    </p:spTree>
    <p:extLst>
      <p:ext uri="{BB962C8B-B14F-4D97-AF65-F5344CB8AC3E}">
        <p14:creationId xmlns:p14="http://schemas.microsoft.com/office/powerpoint/2010/main" val="41351027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621A-2FC2-4F05-AC9F-4D6B8736D9F6}"/>
              </a:ext>
            </a:extLst>
          </p:cNvPr>
          <p:cNvSpPr>
            <a:spLocks noGrp="1"/>
          </p:cNvSpPr>
          <p:nvPr>
            <p:ph type="title"/>
          </p:nvPr>
        </p:nvSpPr>
        <p:spPr/>
        <p:txBody>
          <a:bodyPr>
            <a:normAutofit fontScale="90000"/>
          </a:bodyPr>
          <a:lstStyle/>
          <a:p>
            <a:r>
              <a:rPr lang="en-US" dirty="0"/>
              <a:t>References</a:t>
            </a:r>
          </a:p>
        </p:txBody>
      </p:sp>
      <p:sp>
        <p:nvSpPr>
          <p:cNvPr id="3" name="Content Placeholder 2">
            <a:extLst>
              <a:ext uri="{FF2B5EF4-FFF2-40B4-BE49-F238E27FC236}">
                <a16:creationId xmlns:a16="http://schemas.microsoft.com/office/drawing/2014/main" id="{F7B534E4-5C13-4DEC-99F3-6AC72EB14415}"/>
              </a:ext>
            </a:extLst>
          </p:cNvPr>
          <p:cNvSpPr>
            <a:spLocks noGrp="1"/>
          </p:cNvSpPr>
          <p:nvPr>
            <p:ph idx="1"/>
          </p:nvPr>
        </p:nvSpPr>
        <p:spPr/>
        <p:txBody>
          <a:bodyPr/>
          <a:lstStyle/>
          <a:p>
            <a:r>
              <a:rPr lang="en-US" dirty="0"/>
              <a:t>http://www.ecs.umass.edu/ece/labs/vlsicad/ece667/ece667.html</a:t>
            </a:r>
          </a:p>
        </p:txBody>
      </p:sp>
      <p:sp>
        <p:nvSpPr>
          <p:cNvPr id="4" name="Slide Number Placeholder 3">
            <a:extLst>
              <a:ext uri="{FF2B5EF4-FFF2-40B4-BE49-F238E27FC236}">
                <a16:creationId xmlns:a16="http://schemas.microsoft.com/office/drawing/2014/main" id="{EBB06398-136A-85C0-EF6A-2CB1017AC9F4}"/>
              </a:ext>
            </a:extLst>
          </p:cNvPr>
          <p:cNvSpPr>
            <a:spLocks noGrp="1"/>
          </p:cNvSpPr>
          <p:nvPr>
            <p:ph type="sldNum" sz="quarter" idx="12"/>
          </p:nvPr>
        </p:nvSpPr>
        <p:spPr/>
        <p:txBody>
          <a:bodyPr/>
          <a:lstStyle/>
          <a:p>
            <a:fld id="{34B7E4EF-A1BD-40F4-AB7B-04F084DD991D}" type="slidenum">
              <a:rPr lang="en-US" smtClean="0"/>
              <a:t>75</a:t>
            </a:fld>
            <a:endParaRPr lang="en-US" dirty="0"/>
          </a:p>
        </p:txBody>
      </p:sp>
    </p:spTree>
    <p:extLst>
      <p:ext uri="{BB962C8B-B14F-4D97-AF65-F5344CB8AC3E}">
        <p14:creationId xmlns:p14="http://schemas.microsoft.com/office/powerpoint/2010/main" val="38001530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AD4937-CA34-4C89-9BAF-9E011BE5736D}"/>
              </a:ext>
            </a:extLst>
          </p:cNvPr>
          <p:cNvSpPr>
            <a:spLocks noGrp="1"/>
          </p:cNvSpPr>
          <p:nvPr>
            <p:ph type="title"/>
          </p:nvPr>
        </p:nvSpPr>
        <p:spPr/>
        <p:txBody>
          <a:bodyPr vert="horz" lIns="91440" tIns="45720" rIns="91440" bIns="45720" rtlCol="0" anchor="ctr">
            <a:normAutofit fontScale="90000"/>
          </a:bodyPr>
          <a:lstStyle/>
          <a:p>
            <a:pPr algn="ctr">
              <a:lnSpc>
                <a:spcPct val="83000"/>
              </a:lnSpc>
            </a:pPr>
            <a:r>
              <a:rPr lang="en-US" sz="4400" cap="all" spc="-100" dirty="0"/>
              <a:t>Thank You!</a:t>
            </a:r>
          </a:p>
        </p:txBody>
      </p:sp>
      <p:pic>
        <p:nvPicPr>
          <p:cNvPr id="10" name="Picture Placeholder 9">
            <a:extLst>
              <a:ext uri="{FF2B5EF4-FFF2-40B4-BE49-F238E27FC236}">
                <a16:creationId xmlns:a16="http://schemas.microsoft.com/office/drawing/2014/main" id="{201D9675-DFD6-4198-A186-4B82257CEE93}"/>
              </a:ext>
            </a:extLst>
          </p:cNvPr>
          <p:cNvPicPr>
            <a:picLocks noGrp="1" noChangeAspect="1"/>
          </p:cNvPicPr>
          <p:nvPr>
            <p:ph idx="1"/>
          </p:nvPr>
        </p:nvPicPr>
        <p:blipFill>
          <a:blip r:embed="rId3"/>
          <a:stretch>
            <a:fillRect/>
          </a:stretch>
        </p:blipFill>
        <p:spPr>
          <a:xfrm>
            <a:off x="1956683" y="1258888"/>
            <a:ext cx="8269110" cy="4651375"/>
          </a:xfrm>
          <a:prstGeom prst="rect">
            <a:avLst/>
          </a:prstGeom>
        </p:spPr>
      </p:pic>
      <p:sp>
        <p:nvSpPr>
          <p:cNvPr id="2" name="Slide Number Placeholder 1">
            <a:extLst>
              <a:ext uri="{FF2B5EF4-FFF2-40B4-BE49-F238E27FC236}">
                <a16:creationId xmlns:a16="http://schemas.microsoft.com/office/drawing/2014/main" id="{B3437A42-81E6-9B83-528D-40C639BD16E7}"/>
              </a:ext>
            </a:extLst>
          </p:cNvPr>
          <p:cNvSpPr>
            <a:spLocks noGrp="1"/>
          </p:cNvSpPr>
          <p:nvPr>
            <p:ph type="sldNum" sz="quarter" idx="12"/>
          </p:nvPr>
        </p:nvSpPr>
        <p:spPr/>
        <p:txBody>
          <a:bodyPr/>
          <a:lstStyle/>
          <a:p>
            <a:fld id="{34B7E4EF-A1BD-40F4-AB7B-04F084DD991D}" type="slidenum">
              <a:rPr lang="en-US" smtClean="0"/>
              <a:t>76</a:t>
            </a:fld>
            <a:endParaRPr lang="en-US" dirty="0"/>
          </a:p>
        </p:txBody>
      </p:sp>
      <p:sp>
        <p:nvSpPr>
          <p:cNvPr id="5" name="Text Placeholder 4">
            <a:extLst>
              <a:ext uri="{FF2B5EF4-FFF2-40B4-BE49-F238E27FC236}">
                <a16:creationId xmlns:a16="http://schemas.microsoft.com/office/drawing/2014/main" id="{973D50F8-4FBD-485D-8769-3F04EBFB5BA2}"/>
              </a:ext>
            </a:extLst>
          </p:cNvPr>
          <p:cNvSpPr>
            <a:spLocks noGrp="1"/>
          </p:cNvSpPr>
          <p:nvPr>
            <p:ph type="body" sz="half" idx="4294967295"/>
          </p:nvPr>
        </p:nvSpPr>
        <p:spPr>
          <a:xfrm>
            <a:off x="5958348" y="3584575"/>
            <a:ext cx="5053781" cy="3511550"/>
          </a:xfrm>
        </p:spPr>
        <p:txBody>
          <a:bodyPr>
            <a:normAutofit/>
          </a:bodyPr>
          <a:lstStyle/>
          <a:p>
            <a:pPr marL="0" indent="0">
              <a:buNone/>
            </a:pPr>
            <a:r>
              <a:rPr lang="en-US" sz="5400" dirty="0">
                <a:solidFill>
                  <a:schemeClr val="bg1">
                    <a:lumMod val="95000"/>
                    <a:lumOff val="5000"/>
                  </a:schemeClr>
                </a:solidFill>
              </a:rPr>
              <a:t>Questions?</a:t>
            </a:r>
          </a:p>
        </p:txBody>
      </p:sp>
    </p:spTree>
    <p:extLst>
      <p:ext uri="{BB962C8B-B14F-4D97-AF65-F5344CB8AC3E}">
        <p14:creationId xmlns:p14="http://schemas.microsoft.com/office/powerpoint/2010/main" val="202878802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normAutofit fontScale="90000"/>
          </a:bodyPr>
          <a:lstStyle/>
          <a:p>
            <a:pPr eaLnBrk="1" hangingPunct="1"/>
            <a:r>
              <a:rPr lang="en-US" sz="3600" b="1" dirty="0"/>
              <a:t>More to Watch!</a:t>
            </a:r>
          </a:p>
        </p:txBody>
      </p:sp>
      <p:sp>
        <p:nvSpPr>
          <p:cNvPr id="8196" name="Rectangle 3"/>
          <p:cNvSpPr>
            <a:spLocks noGrp="1" noChangeArrowheads="1"/>
          </p:cNvSpPr>
          <p:nvPr>
            <p:ph idx="1"/>
          </p:nvPr>
        </p:nvSpPr>
        <p:spPr/>
        <p:txBody>
          <a:bodyPr vert="horz" lIns="91440" tIns="45720" rIns="91440" bIns="45720" rtlCol="0" anchor="t">
            <a:normAutofit/>
          </a:bodyPr>
          <a:lstStyle/>
          <a:p>
            <a:pPr marL="182245" indent="-182245" eaLnBrk="1" hangingPunct="1">
              <a:lnSpc>
                <a:spcPct val="90000"/>
              </a:lnSpc>
            </a:pPr>
            <a:r>
              <a:rPr lang="en-US" sz="2800" b="1" dirty="0"/>
              <a:t>Videos</a:t>
            </a:r>
            <a:endParaRPr lang="en-US"/>
          </a:p>
          <a:p>
            <a:pPr marL="563245" indent="-182245"/>
            <a:r>
              <a:rPr lang="en-US" sz="1800" dirty="0">
                <a:latin typeface="Arial"/>
                <a:cs typeface="Arial"/>
              </a:rPr>
              <a:t>What's inside a microchip? </a:t>
            </a:r>
            <a:r>
              <a:rPr lang="en-US" sz="1800" u="sng" dirty="0">
                <a:latin typeface="Arial"/>
                <a:cs typeface="Arial"/>
                <a:hlinkClick r:id="rId4"/>
              </a:rPr>
              <a:t>http://www.youtube.com/watch?v=GdqbLmdKgw4</a:t>
            </a:r>
            <a:endParaRPr lang="en-US" sz="1800" dirty="0"/>
          </a:p>
          <a:p>
            <a:pPr marL="563245" indent="-182245"/>
            <a:r>
              <a:rPr lang="en-US" sz="1800" dirty="0">
                <a:latin typeface="Arial"/>
                <a:cs typeface="Arial"/>
              </a:rPr>
              <a:t>Zoom Into a Microchip </a:t>
            </a:r>
            <a:r>
              <a:rPr lang="en-US" sz="1800" u="sng" dirty="0">
                <a:latin typeface="Arial"/>
                <a:cs typeface="Arial"/>
                <a:hlinkClick r:id="rId5"/>
              </a:rPr>
              <a:t>http://www.youtube.com/watch?v=Fxv3JoS1uY8</a:t>
            </a:r>
            <a:endParaRPr lang="en-US" sz="1800" dirty="0"/>
          </a:p>
          <a:p>
            <a:pPr marL="563245" indent="-182245"/>
            <a:r>
              <a:rPr lang="en-US" sz="1800" dirty="0">
                <a:latin typeface="Arial"/>
                <a:cs typeface="Arial"/>
              </a:rPr>
              <a:t>Public Key Cryptography: RSA Encryption: </a:t>
            </a:r>
            <a:r>
              <a:rPr lang="en-US" sz="1800" u="sng" dirty="0">
                <a:latin typeface="Arial"/>
                <a:cs typeface="Arial"/>
                <a:hlinkClick r:id="rId6"/>
              </a:rPr>
              <a:t>http://www.youtube.com/watch?v=wXB-V_Keiu8</a:t>
            </a:r>
            <a:endParaRPr lang="en-US" sz="1800" dirty="0"/>
          </a:p>
          <a:p>
            <a:pPr marL="563245" indent="-182245"/>
            <a:r>
              <a:rPr lang="en-US" sz="1800" dirty="0">
                <a:latin typeface="Arial"/>
                <a:cs typeface="Arial"/>
              </a:rPr>
              <a:t>Counterfeit Electronics Could Be Dangerous, Funding Nefarious People </a:t>
            </a:r>
            <a:r>
              <a:rPr lang="en-US" sz="1800" u="sng" dirty="0">
                <a:latin typeface="Arial"/>
                <a:cs typeface="Arial"/>
                <a:hlinkClick r:id="rId7"/>
              </a:rPr>
              <a:t>http://www.youtube.com/watch?v=dbZiUe6guxc</a:t>
            </a:r>
            <a:endParaRPr lang="en-US" sz="1800" dirty="0"/>
          </a:p>
          <a:p>
            <a:pPr marL="563245" indent="-182245"/>
            <a:r>
              <a:rPr lang="en-US" sz="1800" dirty="0">
                <a:latin typeface="Arial"/>
                <a:cs typeface="Arial"/>
              </a:rPr>
              <a:t>How Computers and Electronics Are Recycled </a:t>
            </a:r>
            <a:r>
              <a:rPr lang="en-US" sz="1800" u="sng" dirty="0">
                <a:latin typeface="Arial"/>
                <a:cs typeface="Arial"/>
                <a:hlinkClick r:id="rId8"/>
              </a:rPr>
              <a:t>http://www.youtube.com/watch?v=Iw4g6H7alvo</a:t>
            </a:r>
            <a:endParaRPr lang="en-US" sz="1800" dirty="0"/>
          </a:p>
          <a:p>
            <a:pPr marL="563245" indent="-182245"/>
            <a:r>
              <a:rPr lang="en-US" sz="1800" dirty="0">
                <a:latin typeface="Arial"/>
                <a:cs typeface="Arial"/>
              </a:rPr>
              <a:t>Counterfeit Electronic Components Process </a:t>
            </a:r>
            <a:r>
              <a:rPr lang="en-US" sz="1800" u="sng" dirty="0">
                <a:latin typeface="Arial"/>
                <a:cs typeface="Arial"/>
                <a:hlinkClick r:id="rId9"/>
              </a:rPr>
              <a:t>http://www.youtube.com/watch?v=5vN_7NJ4qYA</a:t>
            </a:r>
            <a:endParaRPr lang="en-US" sz="1800" dirty="0"/>
          </a:p>
          <a:p>
            <a:pPr marL="563245" indent="-182245"/>
            <a:r>
              <a:rPr lang="en-US" sz="1800" dirty="0">
                <a:latin typeface="Arial"/>
                <a:cs typeface="Arial"/>
              </a:rPr>
              <a:t>Counterfeit Inspection </a:t>
            </a:r>
            <a:r>
              <a:rPr lang="en-US" sz="1800" u="sng" dirty="0">
                <a:latin typeface="Arial"/>
                <a:cs typeface="Arial"/>
                <a:hlinkClick r:id="rId10"/>
              </a:rPr>
              <a:t>http://www.youtube.com/watch?v=MbQUvu2LN6o</a:t>
            </a:r>
            <a:endParaRPr lang="en-US" sz="1800" dirty="0"/>
          </a:p>
          <a:p>
            <a:pPr marL="563245" indent="-182245"/>
            <a:r>
              <a:rPr lang="en-US" sz="1800" dirty="0">
                <a:latin typeface="Arial"/>
                <a:cs typeface="Arial"/>
              </a:rPr>
              <a:t>Gold from waste circuit electronics </a:t>
            </a:r>
            <a:r>
              <a:rPr lang="en-US" sz="1800" dirty="0">
                <a:latin typeface="Arial"/>
                <a:cs typeface="Arial"/>
                <a:hlinkClick r:id="rId11"/>
              </a:rPr>
              <a:t>https://www.youtube.com/watch?v=4yGPm1U7U6s</a:t>
            </a:r>
            <a:endParaRPr lang="en-US" sz="1800" dirty="0"/>
          </a:p>
          <a:p>
            <a:pPr marL="666750" indent="-285750">
              <a:buClr>
                <a:srgbClr val="262626"/>
              </a:buClr>
            </a:pPr>
            <a:r>
              <a:rPr lang="en-US" sz="1800">
                <a:latin typeface="Arial"/>
                <a:cs typeface="Arial"/>
              </a:rPr>
              <a:t>Introduction to Hardware Hacking and Reverse Engineering </a:t>
            </a:r>
            <a:r>
              <a:rPr lang="en-US" sz="1800" dirty="0">
                <a:latin typeface="Arial"/>
                <a:cs typeface="Arial"/>
                <a:hlinkClick r:id="rId12"/>
              </a:rPr>
              <a:t>https://www.youtube.com/watch?v=Q08jA2vVXfQ</a:t>
            </a:r>
            <a:endParaRPr lang="en-US" sz="1800" dirty="0">
              <a:latin typeface="Arial"/>
              <a:cs typeface="Arial"/>
            </a:endParaRPr>
          </a:p>
          <a:p>
            <a:pPr marL="563245" indent="-182245">
              <a:buClr>
                <a:srgbClr val="262626"/>
              </a:buClr>
            </a:pPr>
            <a:endParaRPr lang="en-US" sz="1800" dirty="0"/>
          </a:p>
          <a:p>
            <a:pPr marL="274320" lvl="1" indent="0" eaLnBrk="1" hangingPunct="1">
              <a:lnSpc>
                <a:spcPct val="80000"/>
              </a:lnSpc>
              <a:buNone/>
            </a:pPr>
            <a:endParaRPr lang="en-US" sz="1800" dirty="0"/>
          </a:p>
          <a:p>
            <a:pPr marL="456565" lvl="1" indent="-182245">
              <a:lnSpc>
                <a:spcPct val="80000"/>
              </a:lnSpc>
            </a:pPr>
            <a:endParaRPr lang="en-US" sz="1800" dirty="0"/>
          </a:p>
        </p:txBody>
      </p:sp>
      <p:sp>
        <p:nvSpPr>
          <p:cNvPr id="5" name="Slide Number Placeholder 5"/>
          <p:cNvSpPr>
            <a:spLocks noGrp="1"/>
          </p:cNvSpPr>
          <p:nvPr>
            <p:ph type="sldNum" sz="quarter" idx="12"/>
          </p:nvPr>
        </p:nvSpPr>
        <p:spPr/>
        <p:txBody>
          <a:bodyPr/>
          <a:lstStyle/>
          <a:p>
            <a:pPr>
              <a:defRPr/>
            </a:pPr>
            <a:fld id="{7EBCBC68-8C5A-45A4-AA5E-2EE944032A9B}" type="slidenum">
              <a:rPr lang="en-US"/>
              <a:pPr>
                <a:defRPr/>
              </a:pPr>
              <a:t>8</a:t>
            </a:fld>
            <a:endParaRPr lang="en-US"/>
          </a:p>
        </p:txBody>
      </p:sp>
    </p:spTree>
    <p:extLst>
      <p:ext uri="{BB962C8B-B14F-4D97-AF65-F5344CB8AC3E}">
        <p14:creationId xmlns:p14="http://schemas.microsoft.com/office/powerpoint/2010/main" val="2417471072"/>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10000"/>
          </a:schemeClr>
        </a:solidFill>
        <a:effectLst/>
      </p:bgPr>
    </p:bg>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normAutofit fontScale="90000"/>
          </a:bodyPr>
          <a:lstStyle/>
          <a:p>
            <a:pPr eaLnBrk="1" hangingPunct="1"/>
            <a:r>
              <a:rPr lang="en-US" sz="3600" b="1" dirty="0"/>
              <a:t>Grading and Project</a:t>
            </a:r>
          </a:p>
        </p:txBody>
      </p:sp>
      <p:sp>
        <p:nvSpPr>
          <p:cNvPr id="9220" name="Rectangle 3"/>
          <p:cNvSpPr>
            <a:spLocks noGrp="1" noChangeArrowheads="1"/>
          </p:cNvSpPr>
          <p:nvPr>
            <p:ph idx="1"/>
          </p:nvPr>
        </p:nvSpPr>
        <p:spPr/>
        <p:txBody>
          <a:bodyPr>
            <a:normAutofit lnSpcReduction="10000"/>
          </a:bodyPr>
          <a:lstStyle/>
          <a:p>
            <a:pPr eaLnBrk="1" hangingPunct="1"/>
            <a:r>
              <a:rPr lang="en-US" sz="2800" b="1" dirty="0"/>
              <a:t>Grading (Five components)</a:t>
            </a:r>
          </a:p>
          <a:p>
            <a:pPr lvl="1" eaLnBrk="1" hangingPunct="1"/>
            <a:r>
              <a:rPr lang="en-US" sz="2000" dirty="0"/>
              <a:t>One Midterm Exam: 20%</a:t>
            </a:r>
          </a:p>
          <a:p>
            <a:pPr lvl="1" eaLnBrk="1" hangingPunct="1"/>
            <a:r>
              <a:rPr lang="en-US" sz="2000" dirty="0"/>
              <a:t>One Final Exam: 20%</a:t>
            </a:r>
          </a:p>
          <a:p>
            <a:pPr lvl="1" eaLnBrk="1" hangingPunct="1"/>
            <a:r>
              <a:rPr lang="en-US" sz="2000" dirty="0"/>
              <a:t>Project Demo/Report: 20%</a:t>
            </a:r>
          </a:p>
          <a:p>
            <a:pPr lvl="1" eaLnBrk="1" hangingPunct="1"/>
            <a:r>
              <a:rPr lang="en-US" sz="2000" dirty="0"/>
              <a:t>Student Presentation: 15%</a:t>
            </a:r>
          </a:p>
          <a:p>
            <a:pPr lvl="1" eaLnBrk="1" hangingPunct="1"/>
            <a:r>
              <a:rPr lang="en-US" sz="2000" dirty="0"/>
              <a:t>2-3 HW Assignments (one before Midterm and another after </a:t>
            </a:r>
            <a:r>
              <a:rPr lang="en-US" sz="2000" dirty="0" err="1"/>
              <a:t>Midtrerm</a:t>
            </a:r>
            <a:r>
              <a:rPr lang="en-US" sz="2000" dirty="0"/>
              <a:t>): 15%</a:t>
            </a:r>
          </a:p>
          <a:p>
            <a:pPr lvl="1" eaLnBrk="1" hangingPunct="1"/>
            <a:r>
              <a:rPr lang="en-US" sz="2000" dirty="0"/>
              <a:t>2-3 Pop Quizzes, 10%</a:t>
            </a:r>
          </a:p>
          <a:p>
            <a:pPr marL="274314" lvl="1" indent="0" eaLnBrk="1" hangingPunct="1">
              <a:buNone/>
            </a:pPr>
            <a:r>
              <a:rPr lang="en-US" sz="2000" b="1" dirty="0">
                <a:solidFill>
                  <a:srgbClr val="FF0000"/>
                </a:solidFill>
              </a:rPr>
              <a:t>This is subject to change</a:t>
            </a:r>
          </a:p>
          <a:p>
            <a:pPr eaLnBrk="1" hangingPunct="1"/>
            <a:r>
              <a:rPr lang="en-US" sz="2800" b="1" dirty="0"/>
              <a:t>Project</a:t>
            </a:r>
          </a:p>
          <a:p>
            <a:pPr lvl="1" eaLnBrk="1" hangingPunct="1"/>
            <a:r>
              <a:rPr lang="en-US" sz="2000" dirty="0"/>
              <a:t>Groups of  3-4 for on-site students and individual for EDGE students</a:t>
            </a:r>
          </a:p>
          <a:p>
            <a:pPr lvl="1" eaLnBrk="1" hangingPunct="1"/>
            <a:r>
              <a:rPr lang="en-US" sz="2000" dirty="0"/>
              <a:t>Either propose or select from my list of potential projects/datasets</a:t>
            </a:r>
          </a:p>
          <a:p>
            <a:pPr lvl="1" eaLnBrk="1" hangingPunct="1"/>
            <a:r>
              <a:rPr lang="en-US" sz="2000" dirty="0"/>
              <a:t>Some projects involve hardware component (Xilinx FPGA development board)  </a:t>
            </a:r>
          </a:p>
          <a:p>
            <a:pPr lvl="1" eaLnBrk="1" hangingPunct="1"/>
            <a:endParaRPr lang="en-US" sz="2400" dirty="0"/>
          </a:p>
        </p:txBody>
      </p:sp>
      <p:sp>
        <p:nvSpPr>
          <p:cNvPr id="5" name="Slide Number Placeholder 5"/>
          <p:cNvSpPr>
            <a:spLocks noGrp="1"/>
          </p:cNvSpPr>
          <p:nvPr>
            <p:ph type="sldNum" sz="quarter" idx="12"/>
          </p:nvPr>
        </p:nvSpPr>
        <p:spPr/>
        <p:txBody>
          <a:bodyPr/>
          <a:lstStyle/>
          <a:p>
            <a:pPr>
              <a:defRPr/>
            </a:pPr>
            <a:fld id="{B2324533-A4F9-450C-8EFA-F531B796BE33}" type="slidenum">
              <a:rPr lang="en-US"/>
              <a:pPr>
                <a:defRPr/>
              </a:pPr>
              <a:t>9</a:t>
            </a:fld>
            <a:endParaRPr lang="en-US"/>
          </a:p>
        </p:txBody>
      </p:sp>
    </p:spTree>
    <p:extLst>
      <p:ext uri="{BB962C8B-B14F-4D97-AF65-F5344CB8AC3E}">
        <p14:creationId xmlns:p14="http://schemas.microsoft.com/office/powerpoint/2010/main" val="162843490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Classic-Corporate_Teach a Course_04_Win32_MO - v4" id="{2AE1B83A-9721-4EF8-B275-2624D019C8C0}" vid="{8CDF83C5-BCF3-42CE-9DDC-151D6253CC44}"/>
    </a:ext>
  </a:extLst>
</a:theme>
</file>

<file path=ppt/theme/theme2.xml><?xml version="1.0" encoding="utf-8"?>
<a:theme xmlns:a="http://schemas.openxmlformats.org/drawingml/2006/main" name="SavonVTI">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Classic-Corporate_Teach a Course_04_Win32_MO - v4" id="{2AE1B83A-9721-4EF8-B275-2624D019C8C0}" vid="{8CDF83C5-BCF3-42CE-9DDC-151D6253CC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5E4A76-0180-4CD0-B081-82F74A33613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243E30-12F4-4BE3-B27D-23AB115E9D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tf89747358_win32</Template>
  <TotalTime>0</TotalTime>
  <Words>3872</Words>
  <Application>Microsoft Office PowerPoint</Application>
  <PresentationFormat>Widescreen</PresentationFormat>
  <Paragraphs>781</Paragraphs>
  <Slides>76</Slides>
  <Notes>53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76</vt:i4>
      </vt:variant>
    </vt:vector>
  </HeadingPairs>
  <TitlesOfParts>
    <vt:vector size="87" baseType="lpstr">
      <vt:lpstr>Arial</vt:lpstr>
      <vt:lpstr>Calibri</vt:lpstr>
      <vt:lpstr>Courier New</vt:lpstr>
      <vt:lpstr>Garamond</vt:lpstr>
      <vt:lpstr>Helvetica Neue</vt:lpstr>
      <vt:lpstr>Menlo</vt:lpstr>
      <vt:lpstr>Times New Roman</vt:lpstr>
      <vt:lpstr>Trebuchet MS</vt:lpstr>
      <vt:lpstr>Wingdings</vt:lpstr>
      <vt:lpstr>SavonVTI</vt:lpstr>
      <vt:lpstr>SavonVTI</vt:lpstr>
      <vt:lpstr>Introduction to HW Security &amp; Trust</vt:lpstr>
      <vt:lpstr>Acknowledgement</vt:lpstr>
      <vt:lpstr>EEE4714 / EEE5716</vt:lpstr>
      <vt:lpstr>STAs for the Class</vt:lpstr>
      <vt:lpstr>Overview of Course Content</vt:lpstr>
      <vt:lpstr>Goals</vt:lpstr>
      <vt:lpstr>More to Read …</vt:lpstr>
      <vt:lpstr>More to Watch!</vt:lpstr>
      <vt:lpstr>Grading and Project</vt:lpstr>
      <vt:lpstr>Software Tools Needed for Projects and HWs</vt:lpstr>
      <vt:lpstr>Course Outline</vt:lpstr>
      <vt:lpstr>NSF SFS Opportunity (New)</vt:lpstr>
      <vt:lpstr>NSF SFS Opportunity (New)</vt:lpstr>
      <vt:lpstr>Hardware Security</vt:lpstr>
      <vt:lpstr>What is Hardware?</vt:lpstr>
      <vt:lpstr>Example Attack</vt:lpstr>
      <vt:lpstr>Motivation – HW Security</vt:lpstr>
      <vt:lpstr>Example Attack</vt:lpstr>
      <vt:lpstr>Example Attack</vt:lpstr>
      <vt:lpstr>Example Attack</vt:lpstr>
      <vt:lpstr>Example Attack</vt:lpstr>
      <vt:lpstr>Example Attack</vt:lpstr>
      <vt:lpstr>Time for Smart Cards</vt:lpstr>
      <vt:lpstr>Smart Cards Attack Architecture </vt:lpstr>
      <vt:lpstr>Smart Cards -- Attacks</vt:lpstr>
      <vt:lpstr>Smart Cards Attacks - Examples</vt:lpstr>
      <vt:lpstr>Hardware level security attacks on smart cards</vt:lpstr>
      <vt:lpstr>RFIDs</vt:lpstr>
      <vt:lpstr>RFIDs</vt:lpstr>
      <vt:lpstr>Piracy – Some True Stories…</vt:lpstr>
      <vt:lpstr>The Athens Affair</vt:lpstr>
      <vt:lpstr>Interesting Articles</vt:lpstr>
      <vt:lpstr>Evolution of Hardware Security and Trust</vt:lpstr>
      <vt:lpstr>Shift in the Industry’s Business Model</vt:lpstr>
      <vt:lpstr>Microelectronic Industry Business Model</vt:lpstr>
      <vt:lpstr>The Global Microelectronics Market Size</vt:lpstr>
      <vt:lpstr> Global Semiconductor Market 2020-2024 </vt:lpstr>
      <vt:lpstr>Leading-Edge Technology</vt:lpstr>
      <vt:lpstr>What’s Next – Technology</vt:lpstr>
      <vt:lpstr>HW Threats</vt:lpstr>
      <vt:lpstr>HW Threats</vt:lpstr>
      <vt:lpstr>HW Threats</vt:lpstr>
      <vt:lpstr>HW Threats</vt:lpstr>
      <vt:lpstr>Design Process – Old Way</vt:lpstr>
      <vt:lpstr>Issues with Third-Party IP Design</vt:lpstr>
      <vt:lpstr>Issues with Third-Party IP Design</vt:lpstr>
      <vt:lpstr>Issues with Third-Party IP Design</vt:lpstr>
      <vt:lpstr>Design Process – New Way</vt:lpstr>
      <vt:lpstr>Who Develops the IPs? Who Designs the ICs? Who Fabricates Them?</vt:lpstr>
      <vt:lpstr>Who Develops the IPs? Who Designs the ICs? Who Fabricates Them?</vt:lpstr>
      <vt:lpstr>Untrusted System Integrator</vt:lpstr>
      <vt:lpstr>Counterfeiting</vt:lpstr>
      <vt:lpstr>Counterfeiting</vt:lpstr>
      <vt:lpstr>IC Counterfeiting</vt:lpstr>
      <vt:lpstr>IC Recycling Process</vt:lpstr>
      <vt:lpstr>Supply Chain Vulnerabilities</vt:lpstr>
      <vt:lpstr>Some Basic Definitions</vt:lpstr>
      <vt:lpstr>Some Basic Definitions (Cont’d)</vt:lpstr>
      <vt:lpstr>What Does Secure Mean?</vt:lpstr>
      <vt:lpstr>Typical Cycle in Securing a System</vt:lpstr>
      <vt:lpstr>Computer Security</vt:lpstr>
      <vt:lpstr>Definitions</vt:lpstr>
      <vt:lpstr>Hardware Vulnerabilities</vt:lpstr>
      <vt:lpstr>Adversaries</vt:lpstr>
      <vt:lpstr>Hardware Controls for Secure Systems</vt:lpstr>
      <vt:lpstr>Embedded Systems Security/IoTs</vt:lpstr>
      <vt:lpstr>Security Requirements in the IoT Era</vt:lpstr>
      <vt:lpstr>Secure Embedded Systems - Design Challenges</vt:lpstr>
      <vt:lpstr>Secret</vt:lpstr>
      <vt:lpstr>Cryptography – History </vt:lpstr>
      <vt:lpstr>Cryptography – Pencil &amp; Paper Era</vt:lpstr>
      <vt:lpstr>Cryptography – Mechanical Era</vt:lpstr>
      <vt:lpstr>Cryptography – Mechanical Era</vt:lpstr>
      <vt:lpstr>Cryptography – Modern Era</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285</cp:revision>
  <dcterms:created xsi:type="dcterms:W3CDTF">2021-01-12T06:33:46Z</dcterms:created>
  <dcterms:modified xsi:type="dcterms:W3CDTF">2023-08-24T03:21:41Z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