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5" r:id="rId2"/>
  </p:sldMasterIdLst>
  <p:notesMasterIdLst>
    <p:notesMasterId r:id="rId28"/>
  </p:notesMasterIdLst>
  <p:sldIdLst>
    <p:sldId id="340" r:id="rId3"/>
    <p:sldId id="802" r:id="rId4"/>
    <p:sldId id="805" r:id="rId5"/>
    <p:sldId id="806" r:id="rId6"/>
    <p:sldId id="807" r:id="rId7"/>
    <p:sldId id="808" r:id="rId8"/>
    <p:sldId id="809" r:id="rId9"/>
    <p:sldId id="811" r:id="rId10"/>
    <p:sldId id="812" r:id="rId11"/>
    <p:sldId id="814" r:id="rId12"/>
    <p:sldId id="815" r:id="rId13"/>
    <p:sldId id="816" r:id="rId14"/>
    <p:sldId id="817" r:id="rId15"/>
    <p:sldId id="818" r:id="rId16"/>
    <p:sldId id="819" r:id="rId17"/>
    <p:sldId id="825" r:id="rId18"/>
    <p:sldId id="820" r:id="rId19"/>
    <p:sldId id="821" r:id="rId20"/>
    <p:sldId id="822" r:id="rId21"/>
    <p:sldId id="823" r:id="rId22"/>
    <p:sldId id="824" r:id="rId23"/>
    <p:sldId id="803" r:id="rId24"/>
    <p:sldId id="804" r:id="rId25"/>
    <p:sldId id="740"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ahmandi,Farimah" initials="F" lastIdx="1" clrIdx="0">
    <p:extLst>
      <p:ext uri="{19B8F6BF-5375-455C-9EA6-DF929625EA0E}">
        <p15:presenceInfo xmlns:p15="http://schemas.microsoft.com/office/powerpoint/2012/main" userId="S::ffarahmandi@ufl.edu::29c315a7-b1fe-4210-ab1a-ce8ad17ee4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1383" autoAdjust="0"/>
  </p:normalViewPr>
  <p:slideViewPr>
    <p:cSldViewPr snapToGrid="0">
      <p:cViewPr varScale="1">
        <p:scale>
          <a:sx n="57" d="100"/>
          <a:sy n="57" d="100"/>
        </p:scale>
        <p:origin x="942" y="84"/>
      </p:cViewPr>
      <p:guideLst/>
    </p:cSldViewPr>
  </p:slideViewPr>
  <p:notesTextViewPr>
    <p:cViewPr>
      <p:scale>
        <a:sx n="3" d="2"/>
        <a:sy n="3" d="2"/>
      </p:scale>
      <p:origin x="0" y="0"/>
    </p:cViewPr>
  </p:notesTextViewPr>
  <p:sorterViewPr>
    <p:cViewPr>
      <p:scale>
        <a:sx n="100" d="100"/>
        <a:sy n="100" d="100"/>
      </p:scale>
      <p:origin x="0" y="-20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D73707-FFED-4B69-85CE-B5C192337574}" type="datetimeFigureOut">
              <a:rPr lang="en-US" smtClean="0"/>
              <a:t>11/20/2019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B1292E-6BBD-49AC-BF16-0E9DA694DAAA}" type="slidenum">
              <a:rPr lang="en-US" smtClean="0"/>
              <a:t>‹#›</a:t>
            </a:fld>
            <a:endParaRPr lang="en-US"/>
          </a:p>
        </p:txBody>
      </p:sp>
    </p:spTree>
    <p:extLst>
      <p:ext uri="{BB962C8B-B14F-4D97-AF65-F5344CB8AC3E}">
        <p14:creationId xmlns:p14="http://schemas.microsoft.com/office/powerpoint/2010/main" val="1602466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br>
              <a:rPr lang="en-US" dirty="0"/>
            </a:br>
            <a:r>
              <a:rPr lang="en-US" sz="1200" b="0" i="0" kern="1200" dirty="0">
                <a:solidFill>
                  <a:schemeClr val="tx1"/>
                </a:solidFill>
                <a:effectLst/>
                <a:latin typeface="+mn-lt"/>
                <a:ea typeface="+mn-ea"/>
                <a:cs typeface="+mn-cs"/>
              </a:rPr>
              <a:t>However, if some input (say d in Figure 2) violates the setup and hold time of a FF, the output of the FF (q in Figure 2) keeps oscillating for an indefinite amount of time. This unstable value may or may not non-deterministically converge to a stable value (either 0 or 1) before the next sampling clock edge arrives.</a:t>
            </a:r>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5</a:t>
            </a:fld>
            <a:endParaRPr lang="en-US"/>
          </a:p>
        </p:txBody>
      </p:sp>
    </p:spTree>
    <p:extLst>
      <p:ext uri="{BB962C8B-B14F-4D97-AF65-F5344CB8AC3E}">
        <p14:creationId xmlns:p14="http://schemas.microsoft.com/office/powerpoint/2010/main" val="1670231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Design styles which allow divergent logic on a CDC signal to multiple synchronization paths, may cause functional errors. As Figure illustrates, a single control signal (</a:t>
            </a:r>
            <a:r>
              <a:rPr lang="en-US" sz="1200" b="0" i="0" kern="1200" dirty="0" err="1">
                <a:solidFill>
                  <a:schemeClr val="tx1"/>
                </a:solidFill>
                <a:effectLst/>
                <a:latin typeface="+mn-lt"/>
                <a:ea typeface="+mn-ea"/>
                <a:cs typeface="+mn-cs"/>
              </a:rPr>
              <a:t>Trans_en</a:t>
            </a:r>
            <a:r>
              <a:rPr lang="en-US" sz="1200" b="0" i="0" kern="1200" dirty="0">
                <a:solidFill>
                  <a:schemeClr val="tx1"/>
                </a:solidFill>
                <a:effectLst/>
                <a:latin typeface="+mn-lt"/>
                <a:ea typeface="+mn-ea"/>
                <a:cs typeface="+mn-cs"/>
              </a:rPr>
              <a:t>) from the source clock domain (clk1) is used to activate both the "</a:t>
            </a:r>
            <a:r>
              <a:rPr lang="en-US" sz="1200" b="0" i="0" kern="1200" dirty="0" err="1">
                <a:solidFill>
                  <a:schemeClr val="tx1"/>
                </a:solidFill>
                <a:effectLst/>
                <a:latin typeface="+mn-lt"/>
                <a:ea typeface="+mn-ea"/>
                <a:cs typeface="+mn-cs"/>
              </a:rPr>
              <a:t>addr</a:t>
            </a:r>
            <a:r>
              <a:rPr lang="en-US" sz="1200" b="0" i="0" kern="1200" dirty="0">
                <a:solidFill>
                  <a:schemeClr val="tx1"/>
                </a:solidFill>
                <a:effectLst/>
                <a:latin typeface="+mn-lt"/>
                <a:ea typeface="+mn-ea"/>
                <a:cs typeface="+mn-cs"/>
              </a:rPr>
              <a:t>" and "data" transfer unit in the destination clock domain (clk2). The purpose is to enable both the logics at the same time. To model this, fan-outs of </a:t>
            </a:r>
            <a:r>
              <a:rPr lang="en-US" sz="1200" b="0" i="0" kern="1200" dirty="0" err="1">
                <a:solidFill>
                  <a:schemeClr val="tx1"/>
                </a:solidFill>
                <a:effectLst/>
                <a:latin typeface="+mn-lt"/>
                <a:ea typeface="+mn-ea"/>
                <a:cs typeface="+mn-cs"/>
              </a:rPr>
              <a:t>Trans_en</a:t>
            </a:r>
            <a:r>
              <a:rPr lang="en-US" sz="1200" b="0" i="0" kern="1200" dirty="0">
                <a:solidFill>
                  <a:schemeClr val="tx1"/>
                </a:solidFill>
                <a:effectLst/>
                <a:latin typeface="+mn-lt"/>
                <a:ea typeface="+mn-ea"/>
                <a:cs typeface="+mn-cs"/>
              </a:rPr>
              <a:t> has been used before the synchronization takes place. However, due to the propagation delay and different meta-stable settling times, the two fan-outs ('</a:t>
            </a:r>
            <a:r>
              <a:rPr lang="en-US" sz="1200" b="0" i="0" kern="1200" dirty="0" err="1">
                <a:solidFill>
                  <a:schemeClr val="tx1"/>
                </a:solidFill>
                <a:effectLst/>
                <a:latin typeface="+mn-lt"/>
                <a:ea typeface="+mn-ea"/>
                <a:cs typeface="+mn-cs"/>
              </a:rPr>
              <a:t>addr_en</a:t>
            </a:r>
            <a:r>
              <a:rPr lang="en-US" sz="1200" b="0" i="0" kern="1200" dirty="0">
                <a:solidFill>
                  <a:schemeClr val="tx1"/>
                </a:solidFill>
                <a:effectLst/>
                <a:latin typeface="+mn-lt"/>
                <a:ea typeface="+mn-ea"/>
                <a:cs typeface="+mn-cs"/>
              </a:rPr>
              <a:t>' and '</a:t>
            </a:r>
            <a:r>
              <a:rPr lang="en-US" sz="1200" b="0" i="0" kern="1200" dirty="0" err="1">
                <a:solidFill>
                  <a:schemeClr val="tx1"/>
                </a:solidFill>
                <a:effectLst/>
                <a:latin typeface="+mn-lt"/>
                <a:ea typeface="+mn-ea"/>
                <a:cs typeface="+mn-cs"/>
              </a:rPr>
              <a:t>data_en</a:t>
            </a:r>
            <a:r>
              <a:rPr lang="en-US" sz="1200" b="0" i="0" kern="1200" dirty="0">
                <a:solidFill>
                  <a:schemeClr val="tx1"/>
                </a:solidFill>
                <a:effectLst/>
                <a:latin typeface="+mn-lt"/>
                <a:ea typeface="+mn-ea"/>
                <a:cs typeface="+mn-cs"/>
              </a:rPr>
              <a:t>') could reach the Address and Data transfer logics at different times. Therefore these two logics may start at different time causing functional errors. This type of structure should be avoided by fanning out a single FF synchronized 'common enable' signal to the two transfer logics. Rule NTL_CDC03 detects this issue.</a:t>
            </a:r>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19</a:t>
            </a:fld>
            <a:endParaRPr lang="en-US"/>
          </a:p>
        </p:txBody>
      </p:sp>
    </p:spTree>
    <p:extLst>
      <p:ext uri="{BB962C8B-B14F-4D97-AF65-F5344CB8AC3E}">
        <p14:creationId xmlns:p14="http://schemas.microsoft.com/office/powerpoint/2010/main" val="28001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Synchronization and glitch elimination alone are not enough to ensure reliable transfer of data across clock domains. When a signal goes meta-stable, a synchronizer settles it down, but cannot guarantee the precise number of cycles before the valid signal is available in the receiving clock domain. Therefore, if (1) two independent signals or (2) bits of a multi-bit signal are independently synchronized (using same type of synchronizers or different types of synchronizers), the bits may arrive in the receiving clock domain skewed with respect to one another. A very simple form of re-convergence is shown in the Figure.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Therefore, even when meta-stability does not occur, any pair of bits can get out of synchronization if routing differences and electrical effects cause the two bits to have different delays before reaching their respective synchronizers. It is possible for one synchronizer to sample its input and capture a signal change before the other synchronizer captures the change, at which point the two copies of the signal will be skewed by a cycle and no longer correlated.</a:t>
            </a:r>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21</a:t>
            </a:fld>
            <a:endParaRPr lang="en-US"/>
          </a:p>
        </p:txBody>
      </p:sp>
    </p:spTree>
    <p:extLst>
      <p:ext uri="{BB962C8B-B14F-4D97-AF65-F5344CB8AC3E}">
        <p14:creationId xmlns:p14="http://schemas.microsoft.com/office/powerpoint/2010/main" val="226773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time window is specified as a design parameter precisely to keep a data signal from changing too close to another synchronizing signal that could cause the output to go meta-stable.</a:t>
            </a:r>
          </a:p>
          <a:p>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22</a:t>
            </a:fld>
            <a:endParaRPr lang="en-US"/>
          </a:p>
        </p:txBody>
      </p:sp>
    </p:spTree>
    <p:extLst>
      <p:ext uri="{BB962C8B-B14F-4D97-AF65-F5344CB8AC3E}">
        <p14:creationId xmlns:p14="http://schemas.microsoft.com/office/powerpoint/2010/main" val="940014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the 1-bit CDC signal </a:t>
            </a:r>
            <a:r>
              <a:rPr lang="en-US" dirty="0" err="1"/>
              <a:t>adat</a:t>
            </a:r>
            <a:r>
              <a:rPr lang="en-US" dirty="0"/>
              <a:t>, which is sampled by register bdat1 in Figure 3. Since </a:t>
            </a:r>
            <a:r>
              <a:rPr lang="en-US" dirty="0" err="1"/>
              <a:t>adat</a:t>
            </a:r>
            <a:r>
              <a:rPr lang="en-US" dirty="0"/>
              <a:t> comes from a different clock domain (</a:t>
            </a:r>
            <a:r>
              <a:rPr lang="en-US" dirty="0" err="1"/>
              <a:t>aclk</a:t>
            </a:r>
            <a:r>
              <a:rPr lang="en-US" dirty="0"/>
              <a:t>), its value can change at any time with respect to bdat1's clock (</a:t>
            </a:r>
            <a:r>
              <a:rPr lang="en-US" dirty="0" err="1"/>
              <a:t>bclk</a:t>
            </a:r>
            <a:r>
              <a:rPr lang="en-US" dirty="0"/>
              <a:t>). If the value of </a:t>
            </a:r>
            <a:r>
              <a:rPr lang="en-US" dirty="0" err="1"/>
              <a:t>adat</a:t>
            </a:r>
            <a:r>
              <a:rPr lang="en-US" dirty="0"/>
              <a:t> changes during bdat1's setup and hold time, the register bdat1 might/might not assume a state between 0 and 1. In this state, the register is said to be meta-stable. A meta-stable register may/may not (unpredictably) settle to either 0 or 1, causing illegal signal values to be propagated throughout the rest of the design.</a:t>
            </a:r>
          </a:p>
          <a:p>
            <a:endParaRPr lang="en-US" dirty="0"/>
          </a:p>
          <a:p>
            <a:r>
              <a:rPr lang="en-US" sz="1200" b="0" i="0" kern="1200" dirty="0">
                <a:solidFill>
                  <a:schemeClr val="tx1"/>
                </a:solidFill>
                <a:effectLst/>
                <a:latin typeface="+mn-lt"/>
                <a:ea typeface="+mn-ea"/>
                <a:cs typeface="+mn-cs"/>
              </a:rPr>
              <a:t>In a multi-clock design, meta-stability is inevitable, but there are certain design techniques that help to avoid the chance of getting meta-stable. The following section provides an overview of different synchronization techniques.</a:t>
            </a:r>
            <a:endParaRPr lang="en-US" dirty="0"/>
          </a:p>
          <a:p>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6</a:t>
            </a:fld>
            <a:endParaRPr lang="en-US"/>
          </a:p>
        </p:txBody>
      </p:sp>
    </p:spTree>
    <p:extLst>
      <p:ext uri="{BB962C8B-B14F-4D97-AF65-F5344CB8AC3E}">
        <p14:creationId xmlns:p14="http://schemas.microsoft.com/office/powerpoint/2010/main" val="214261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kern="1200" dirty="0"/>
              <a:t>Synchronization Techniques</a:t>
            </a:r>
          </a:p>
          <a:p>
            <a:r>
              <a:rPr lang="en-US" b="1" dirty="0"/>
              <a:t>Synchronization of Control Signals with 2-FF Synchronizers</a:t>
            </a:r>
          </a:p>
          <a:p>
            <a:r>
              <a:rPr lang="en-US" b="1" dirty="0"/>
              <a:t>Input Data Stability to Avoid Data Loss</a:t>
            </a:r>
          </a:p>
          <a:p>
            <a:r>
              <a:rPr lang="en-US" b="1" dirty="0"/>
              <a:t>Gray Encoding to Avoid Data Incoherence (For Vector CDC Control Signals)</a:t>
            </a:r>
          </a:p>
          <a:p>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7</a:t>
            </a:fld>
            <a:endParaRPr lang="en-US"/>
          </a:p>
        </p:txBody>
      </p:sp>
    </p:spTree>
    <p:extLst>
      <p:ext uri="{BB962C8B-B14F-4D97-AF65-F5344CB8AC3E}">
        <p14:creationId xmlns:p14="http://schemas.microsoft.com/office/powerpoint/2010/main" val="1185811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In a 2-FF synchronizer, the first flip-flop samples the asynchronous input signal into the destination clock domain and waits for a full destination clock cycle to permit any meta-stability on the stage-1 output signal to decay, then the stage-1 signal is sampled by the same clock into a second stage flip-flop, with the intended goal that the stage-2 signal is now a stable and valid signal synchronized into the destination clock domain. It is theoretically possible for the stage-1 signal to still be sufficiently meta-stable by the time the signal is clocked into the second stage to cause the stage-2 signal to also go meta-stable.</a:t>
            </a:r>
          </a:p>
          <a:p>
            <a:r>
              <a:rPr lang="en-US" sz="1200" b="0" i="0" kern="1200" dirty="0">
                <a:solidFill>
                  <a:schemeClr val="tx1"/>
                </a:solidFill>
                <a:effectLst/>
                <a:latin typeface="+mn-lt"/>
                <a:ea typeface="+mn-ea"/>
                <a:cs typeface="+mn-cs"/>
              </a:rPr>
              <a:t>However, note that the meta-stability is a probabilistic phenomenon. The meta-stable output converges to a stable value with time. Therefore, even if the input to the stage-2 FF still remains meta-stable, the probability that the output of the stage-2 FF will remain meta-stable for a full destination clock cycle is asymptotically close to zero. This calculation of the probability of the time between synchronization failures (MTBF) is a function of multiple variables including the clock frequencies used to generate the input signal and to clock the synchronizing flip-flops. For most synchronization applications, a 2-FF synchronizer is sufficient to remove all likely meta-stability.</a:t>
            </a:r>
          </a:p>
          <a:p>
            <a:r>
              <a:rPr lang="en-US" sz="1200" b="0" i="0" kern="1200" dirty="0">
                <a:solidFill>
                  <a:schemeClr val="tx1"/>
                </a:solidFill>
                <a:effectLst/>
                <a:latin typeface="+mn-lt"/>
                <a:ea typeface="+mn-ea"/>
                <a:cs typeface="+mn-cs"/>
              </a:rPr>
              <a:t>Even if a 2-FF synchronizer helps to prevent propagation of meta-stable values, for the correct operation of the design, some other issues needs to be tackled. These issues are explained in the following sections.</a:t>
            </a:r>
          </a:p>
          <a:p>
            <a:r>
              <a:rPr lang="en-US" sz="1200" b="1" i="0" kern="1200" dirty="0">
                <a:solidFill>
                  <a:schemeClr val="tx1"/>
                </a:solidFill>
                <a:effectLst/>
                <a:latin typeface="+mn-lt"/>
                <a:ea typeface="+mn-ea"/>
                <a:cs typeface="+mn-cs"/>
              </a:rPr>
              <a:t>Input Data Stability to Avoid Data Loss</a:t>
            </a:r>
          </a:p>
          <a:p>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8</a:t>
            </a:fld>
            <a:endParaRPr lang="en-US"/>
          </a:p>
        </p:txBody>
      </p:sp>
    </p:spTree>
    <p:extLst>
      <p:ext uri="{BB962C8B-B14F-4D97-AF65-F5344CB8AC3E}">
        <p14:creationId xmlns:p14="http://schemas.microsoft.com/office/powerpoint/2010/main" val="1142756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synchronizer circuit ensures avoiding propagation of meta-stability into the destination clock domain, but it can't ensure propagation of correct value as the meta-stable signal non-deterministically converges to any stable value (1 or 0). However, for correct operation of the design, every transition on the input signal needs to be correctly propagated to the destination domain. To ensure preventing data loss (losing input transitions), the input signal needs to hold its value a minimum amount of time such that there is at least a single destination sampling clock edge, which samples the input value correctly (No setup/hold violation; Figure 5 gives such an example). This stability condition on the input signal is usually checked by putting assertions. For more information, see the section "Flip-flop Synchronizers".</a:t>
            </a:r>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9</a:t>
            </a:fld>
            <a:endParaRPr lang="en-US"/>
          </a:p>
        </p:txBody>
      </p:sp>
    </p:spTree>
    <p:extLst>
      <p:ext uri="{BB962C8B-B14F-4D97-AF65-F5344CB8AC3E}">
        <p14:creationId xmlns:p14="http://schemas.microsoft.com/office/powerpoint/2010/main" val="2187455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Similar to the case of syncing a single bit control signal, the natural way to transfer a vector control signal is to model each bit of the vector to be separately synchronized by a FF synchronizer. You have already seen that even if you use FF synchronizers, it usually takes more than one cycle to propagate correct input values to the destination domain. Now consider a case where every bit of the vector takes a transition very close to the destination clock edge. Also assume that, by virtue of meta-stability, only some of these transitions are correctly captured by the destination domain in the first cycle. Now, if the bit values of the vector decide the state of the destination domain, after the first cycle, the destination domain may move into an invalid state.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Example - Suppose a vector control signal Sig [2:0] crosses from Domain 1 to Domain 2. Signal Sig also decides the state of Domain 2 and you assume that the value "100" of Sig [2:0] indicates an invalid state for Domain 2. Now, think of a situation, where the signal Sig wants to change its value from "000" to "101" (both indicate valid states). This requires the two bits Sig [0] and Sig [2] to transit simultaneously. Both these transition occurs very close to the destination sampling clock edge (see Fig 6). By virtue of meta-stability, transition on Sig [2] gets captured correctly and the transition on Sig [0] is missed. In this way, in the first cycle of the destination clock, the system moves to state "100" which is invalid.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This case would not have happened, if changing the states of the design requires changing only a single bit of the vector (Sig in this case). In case of a single bit transition, either that transition would be captured in the destination domain or not. This way the design either stays in the previous state or move to a valid state. Therefore, for vector control signals (multi-bit signals, such as address buses), the usual solution is to use a Gray code when crossing a clock domain boundary. A Gray code ensures that only a single bit changes as the bus counts up or down. The presence of gray coding on vector control signal can be checked by using assertions. For more information, see the section "Gray Code Encoding for Vector Control Signals".</a:t>
            </a:r>
          </a:p>
          <a:p>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10</a:t>
            </a:fld>
            <a:endParaRPr lang="en-US"/>
          </a:p>
        </p:txBody>
      </p:sp>
    </p:spTree>
    <p:extLst>
      <p:ext uri="{BB962C8B-B14F-4D97-AF65-F5344CB8AC3E}">
        <p14:creationId xmlns:p14="http://schemas.microsoft.com/office/powerpoint/2010/main" val="2858836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ata</a:t>
            </a:r>
            <a:r>
              <a:rPr lang="en-US" sz="1200" b="0" i="0" kern="1200" dirty="0">
                <a:solidFill>
                  <a:schemeClr val="tx1"/>
                </a:solidFill>
                <a:effectLst/>
                <a:latin typeface="+mn-lt"/>
                <a:ea typeface="+mn-ea"/>
                <a:cs typeface="+mn-cs"/>
              </a:rPr>
              <a:t> can be passed between clock domains using a set of handshake control signals, depending on the application and the paranoia of the design engineer. When it comes to handshaking, the more control signals that are used, the longer the latency to pass data from one clock domain to another. The biggest disadvantage in using handshaking is the latency required to pass and recognize all of the handshaking signals for each data word that is transferred. Figure 8 show</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or many open-ended data-passing applications, a simple two-line handshaking sequence is sufficient. The sender places data onto a data bus and then synchronizes a "req" signal (request) to the receiving clock domain. When the "req" signal is recognized in the destination clock domain, the receiver clocks the data into a register (the data should have been stable for at least two/three sampling clock edges in the destination clock domain) and then passes an "ack" signal (acknowledgement) through a synchronizer to the sender. When the sender recognizes the synchronized "ack" signal, the sender can change the value being driven onto the data </a:t>
            </a:r>
            <a:r>
              <a:rPr lang="en-US" sz="1200" b="0" i="0" kern="1200" dirty="0" err="1">
                <a:solidFill>
                  <a:schemeClr val="tx1"/>
                </a:solidFill>
                <a:effectLst/>
                <a:latin typeface="+mn-lt"/>
                <a:ea typeface="+mn-ea"/>
                <a:cs typeface="+mn-cs"/>
              </a:rPr>
              <a:t>bus.s</a:t>
            </a:r>
            <a:r>
              <a:rPr lang="en-US" sz="1200" b="0" i="0" kern="1200" dirty="0">
                <a:solidFill>
                  <a:schemeClr val="tx1"/>
                </a:solidFill>
                <a:effectLst/>
                <a:latin typeface="+mn-lt"/>
                <a:ea typeface="+mn-ea"/>
                <a:cs typeface="+mn-cs"/>
              </a:rPr>
              <a:t> a typical handshake synchronizer.</a:t>
            </a:r>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14</a:t>
            </a:fld>
            <a:endParaRPr lang="en-US"/>
          </a:p>
        </p:txBody>
      </p:sp>
    </p:spTree>
    <p:extLst>
      <p:ext uri="{BB962C8B-B14F-4D97-AF65-F5344CB8AC3E}">
        <p14:creationId xmlns:p14="http://schemas.microsoft.com/office/powerpoint/2010/main" val="607597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ometimes</a:t>
            </a:r>
            <a:r>
              <a:rPr lang="en-US" sz="1200" b="0" i="0" kern="1200" dirty="0">
                <a:solidFill>
                  <a:schemeClr val="tx1"/>
                </a:solidFill>
                <a:effectLst/>
                <a:latin typeface="+mn-lt"/>
                <a:ea typeface="+mn-ea"/>
                <a:cs typeface="+mn-cs"/>
              </a:rPr>
              <a:t>, you may specify some cells to be synchronizers. If this cell is found on the path between the FF, the path has to be considered as synchronized. Note that the cell itself may have other inputs than the source flip-flop as shown in the following illustration. The way of specifying a synchronizer is explained in chapter 2, section "Using </a:t>
            </a:r>
            <a:r>
              <a:rPr lang="en-US" sz="1200" b="0" i="0" kern="1200" dirty="0" err="1">
                <a:solidFill>
                  <a:schemeClr val="tx1"/>
                </a:solidFill>
                <a:effectLst/>
                <a:latin typeface="+mn-lt"/>
                <a:ea typeface="+mn-ea"/>
                <a:cs typeface="+mn-cs"/>
              </a:rPr>
              <a:t>Tcl</a:t>
            </a:r>
            <a:r>
              <a:rPr lang="en-US" sz="1200" b="0" i="0" kern="1200" dirty="0">
                <a:solidFill>
                  <a:schemeClr val="tx1"/>
                </a:solidFill>
                <a:effectLst/>
                <a:latin typeface="+mn-lt"/>
                <a:ea typeface="+mn-ea"/>
                <a:cs typeface="+mn-cs"/>
              </a:rPr>
              <a:t> Command '</a:t>
            </a:r>
            <a:r>
              <a:rPr lang="en-US" sz="1200" b="0" i="0" kern="1200" dirty="0" err="1">
                <a:solidFill>
                  <a:schemeClr val="tx1"/>
                </a:solidFill>
                <a:effectLst/>
                <a:latin typeface="+mn-lt"/>
                <a:ea typeface="+mn-ea"/>
                <a:cs typeface="+mn-cs"/>
              </a:rPr>
              <a:t>set_cdc_synchronizer</a:t>
            </a:r>
            <a:r>
              <a:rPr lang="en-US" sz="1200" b="0" i="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CBB1292E-6BBD-49AC-BF16-0E9DA694DAAA}" type="slidenum">
              <a:rPr lang="en-US" smtClean="0"/>
              <a:t>16</a:t>
            </a:fld>
            <a:endParaRPr lang="en-US"/>
          </a:p>
        </p:txBody>
      </p:sp>
    </p:spTree>
    <p:extLst>
      <p:ext uri="{BB962C8B-B14F-4D97-AF65-F5344CB8AC3E}">
        <p14:creationId xmlns:p14="http://schemas.microsoft.com/office/powerpoint/2010/main" val="13072934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most important task of any CDC structural analyzer is to find out all the signals (CDC) that cross clock boundaries. In Leda, rule NTL_CDC01 (For more information, see the section "CDC Ruleset" in chapter 2.) reports all the un-synchronized CDC paths. However a CDC path may be synchronized in the destination clock domain. Thus, identification of synchronization schemes is very important to avoid reporting false CDC reports. Automatic detection of synchronizers is very tough and may depend on the underlying design principle. Therefore, sometime, the designer needs to provide additional information for the underlying synchronization schemes.</a:t>
            </a:r>
          </a:p>
          <a:p>
            <a:r>
              <a:rPr lang="en-US" sz="1200" b="0" i="0" kern="1200" dirty="0">
                <a:solidFill>
                  <a:schemeClr val="tx1"/>
                </a:solidFill>
                <a:effectLst/>
                <a:latin typeface="+mn-lt"/>
                <a:ea typeface="+mn-ea"/>
                <a:cs typeface="+mn-cs"/>
              </a:rPr>
              <a:t>Once extraction of information for all the CDC paths (synchronized and un-synchronized) is over, you need to see whether there are structural defects before and after the synchronizers.</a:t>
            </a:r>
          </a:p>
          <a:p>
            <a:endParaRPr lang="en-US" dirty="0"/>
          </a:p>
          <a:p>
            <a:r>
              <a:rPr lang="en-US" dirty="0"/>
              <a:t>For example, it is important that glitches in the driving clock domain not be propagated into the receiving clock domain. Since the flip-flops in the receiving clock domain can sample the signals from the driving clock domain at any point, there is no way through static timing analysis to ensure that the glitch will not be propagated. Figure 11 shows an example of combinational logic (convergence) that could cause a glitch to pass from one clock domain to another. </a:t>
            </a:r>
          </a:p>
        </p:txBody>
      </p:sp>
      <p:sp>
        <p:nvSpPr>
          <p:cNvPr id="4" name="Slide Number Placeholder 3"/>
          <p:cNvSpPr>
            <a:spLocks noGrp="1"/>
          </p:cNvSpPr>
          <p:nvPr>
            <p:ph type="sldNum" sz="quarter" idx="5"/>
          </p:nvPr>
        </p:nvSpPr>
        <p:spPr/>
        <p:txBody>
          <a:bodyPr/>
          <a:lstStyle/>
          <a:p>
            <a:fld id="{CBB1292E-6BBD-49AC-BF16-0E9DA694DAAA}" type="slidenum">
              <a:rPr lang="en-US" smtClean="0"/>
              <a:t>17</a:t>
            </a:fld>
            <a:endParaRPr lang="en-US"/>
          </a:p>
        </p:txBody>
      </p:sp>
    </p:spTree>
    <p:extLst>
      <p:ext uri="{BB962C8B-B14F-4D97-AF65-F5344CB8AC3E}">
        <p14:creationId xmlns:p14="http://schemas.microsoft.com/office/powerpoint/2010/main" val="2691825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688278-4D5B-4B5E-A9F4-1713377860B3}"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987817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8278-4D5B-4B5E-A9F4-1713377860B3}"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899336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8278-4D5B-4B5E-A9F4-1713377860B3}"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4105691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2425" y="1657350"/>
            <a:ext cx="7772400" cy="1470025"/>
          </a:xfrm>
        </p:spPr>
        <p:txBody>
          <a:bodyPr/>
          <a:lstStyle>
            <a:lvl1pPr>
              <a:defRPr>
                <a:solidFill>
                  <a:srgbClr val="0000FF"/>
                </a:solidFill>
              </a:defRPr>
            </a:lvl1pPr>
          </a:lstStyle>
          <a:p>
            <a:r>
              <a:rPr lang="en-US" dirty="0"/>
              <a:t>Click to edit Master title style</a:t>
            </a:r>
          </a:p>
        </p:txBody>
      </p:sp>
      <p:sp>
        <p:nvSpPr>
          <p:cNvPr id="3" name="Subtitle 2"/>
          <p:cNvSpPr>
            <a:spLocks noGrp="1"/>
          </p:cNvSpPr>
          <p:nvPr>
            <p:ph type="subTitle" idx="1"/>
          </p:nvPr>
        </p:nvSpPr>
        <p:spPr>
          <a:xfrm>
            <a:off x="1447800" y="3600450"/>
            <a:ext cx="64008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extLst>
      <p:ext uri="{BB962C8B-B14F-4D97-AF65-F5344CB8AC3E}">
        <p14:creationId xmlns:p14="http://schemas.microsoft.com/office/powerpoint/2010/main" val="1051675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141288" y="803275"/>
            <a:ext cx="8845550" cy="0"/>
          </a:xfrm>
          <a:prstGeom prst="line">
            <a:avLst/>
          </a:prstGeom>
          <a:noFill/>
          <a:ln w="47625" cmpd="thinThick">
            <a:solidFill>
              <a:srgbClr val="FBBA0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3pPr>
              <a:defRPr>
                <a:solidFill>
                  <a:srgbClr val="A50021"/>
                </a:solidFill>
              </a:defRPr>
            </a:lvl3pPr>
            <a:lvl5pPr>
              <a:defRPr>
                <a:solidFill>
                  <a:srgbClr val="C0000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9"/>
          <p:cNvSpPr>
            <a:spLocks noGrp="1" noChangeArrowheads="1"/>
          </p:cNvSpPr>
          <p:nvPr>
            <p:ph type="sldNum" sz="quarter" idx="10"/>
          </p:nvPr>
        </p:nvSpPr>
        <p:spPr/>
        <p:txBody>
          <a:bodyPr/>
          <a:lstStyle>
            <a:lvl1pPr>
              <a:defRPr/>
            </a:lvl1pPr>
          </a:lstStyle>
          <a:p>
            <a:pPr>
              <a:defRPr/>
            </a:pPr>
            <a:fld id="{24F9A987-07AB-442C-B123-EF969832F051}" type="slidenum">
              <a:rPr lang="en-US" altLang="zh-CN"/>
              <a:pPr>
                <a:defRPr/>
              </a:pPr>
              <a:t>‹#›</a:t>
            </a:fld>
            <a:endParaRPr lang="en-US" altLang="zh-CN"/>
          </a:p>
        </p:txBody>
      </p:sp>
    </p:spTree>
    <p:extLst>
      <p:ext uri="{BB962C8B-B14F-4D97-AF65-F5344CB8AC3E}">
        <p14:creationId xmlns:p14="http://schemas.microsoft.com/office/powerpoint/2010/main" val="37433375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9"/>
          <p:cNvSpPr>
            <a:spLocks noGrp="1" noChangeArrowheads="1"/>
          </p:cNvSpPr>
          <p:nvPr>
            <p:ph type="sldNum" sz="quarter" idx="10"/>
          </p:nvPr>
        </p:nvSpPr>
        <p:spPr>
          <a:ln/>
        </p:spPr>
        <p:txBody>
          <a:bodyPr/>
          <a:lstStyle>
            <a:lvl1pPr>
              <a:defRPr/>
            </a:lvl1pPr>
          </a:lstStyle>
          <a:p>
            <a:pPr>
              <a:defRPr/>
            </a:pPr>
            <a:fld id="{CB98892D-E911-4394-946D-E66BC49C2217}" type="slidenum">
              <a:rPr lang="en-US" altLang="zh-CN"/>
              <a:pPr>
                <a:defRPr/>
              </a:pPr>
              <a:t>‹#›</a:t>
            </a:fld>
            <a:endParaRPr lang="en-US" altLang="zh-CN"/>
          </a:p>
        </p:txBody>
      </p:sp>
    </p:spTree>
    <p:extLst>
      <p:ext uri="{BB962C8B-B14F-4D97-AF65-F5344CB8AC3E}">
        <p14:creationId xmlns:p14="http://schemas.microsoft.com/office/powerpoint/2010/main" val="2912930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Line 10"/>
          <p:cNvSpPr>
            <a:spLocks noChangeShapeType="1"/>
          </p:cNvSpPr>
          <p:nvPr userDrawn="1"/>
        </p:nvSpPr>
        <p:spPr bwMode="auto">
          <a:xfrm>
            <a:off x="141288" y="803275"/>
            <a:ext cx="8845550" cy="0"/>
          </a:xfrm>
          <a:prstGeom prst="line">
            <a:avLst/>
          </a:prstGeom>
          <a:noFill/>
          <a:ln w="47625" cmpd="thinThick">
            <a:solidFill>
              <a:srgbClr val="FBBA0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1925" y="923925"/>
            <a:ext cx="4329113" cy="5810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923925"/>
            <a:ext cx="4329112" cy="58102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sldNum" sz="quarter" idx="10"/>
          </p:nvPr>
        </p:nvSpPr>
        <p:spPr/>
        <p:txBody>
          <a:bodyPr/>
          <a:lstStyle>
            <a:lvl1pPr>
              <a:defRPr/>
            </a:lvl1pPr>
          </a:lstStyle>
          <a:p>
            <a:pPr>
              <a:defRPr/>
            </a:pPr>
            <a:fld id="{6490B2C0-56D7-4B7D-A63B-9DE2943C86ED}" type="slidenum">
              <a:rPr lang="en-US" altLang="zh-CN"/>
              <a:pPr>
                <a:defRPr/>
              </a:pPr>
              <a:t>‹#›</a:t>
            </a:fld>
            <a:endParaRPr lang="en-US" altLang="zh-CN"/>
          </a:p>
        </p:txBody>
      </p:sp>
    </p:spTree>
    <p:extLst>
      <p:ext uri="{BB962C8B-B14F-4D97-AF65-F5344CB8AC3E}">
        <p14:creationId xmlns:p14="http://schemas.microsoft.com/office/powerpoint/2010/main" val="1622089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9"/>
          <p:cNvSpPr>
            <a:spLocks noGrp="1" noChangeArrowheads="1"/>
          </p:cNvSpPr>
          <p:nvPr>
            <p:ph type="sldNum" sz="quarter" idx="10"/>
          </p:nvPr>
        </p:nvSpPr>
        <p:spPr>
          <a:ln/>
        </p:spPr>
        <p:txBody>
          <a:bodyPr/>
          <a:lstStyle>
            <a:lvl1pPr>
              <a:defRPr/>
            </a:lvl1pPr>
          </a:lstStyle>
          <a:p>
            <a:pPr>
              <a:defRPr/>
            </a:pPr>
            <a:fld id="{5CF0164E-5FBB-4782-8604-5C241FBFB5AE}" type="slidenum">
              <a:rPr lang="en-US" altLang="zh-CN"/>
              <a:pPr>
                <a:defRPr/>
              </a:pPr>
              <a:t>‹#›</a:t>
            </a:fld>
            <a:endParaRPr lang="en-US" altLang="zh-CN"/>
          </a:p>
        </p:txBody>
      </p:sp>
    </p:spTree>
    <p:extLst>
      <p:ext uri="{BB962C8B-B14F-4D97-AF65-F5344CB8AC3E}">
        <p14:creationId xmlns:p14="http://schemas.microsoft.com/office/powerpoint/2010/main" val="2953281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10"/>
          <p:cNvSpPr>
            <a:spLocks noChangeShapeType="1"/>
          </p:cNvSpPr>
          <p:nvPr userDrawn="1"/>
        </p:nvSpPr>
        <p:spPr bwMode="auto">
          <a:xfrm>
            <a:off x="141288" y="803275"/>
            <a:ext cx="8845550" cy="0"/>
          </a:xfrm>
          <a:prstGeom prst="line">
            <a:avLst/>
          </a:prstGeom>
          <a:noFill/>
          <a:ln w="47625" cmpd="thinThick">
            <a:solidFill>
              <a:srgbClr val="FBBA0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4" name="Rectangle 9"/>
          <p:cNvSpPr>
            <a:spLocks noGrp="1" noChangeArrowheads="1"/>
          </p:cNvSpPr>
          <p:nvPr>
            <p:ph type="sldNum" sz="quarter" idx="10"/>
          </p:nvPr>
        </p:nvSpPr>
        <p:spPr/>
        <p:txBody>
          <a:bodyPr/>
          <a:lstStyle>
            <a:lvl1pPr>
              <a:defRPr/>
            </a:lvl1pPr>
          </a:lstStyle>
          <a:p>
            <a:pPr>
              <a:defRPr/>
            </a:pPr>
            <a:fld id="{4930562F-EC6B-40AB-9BDB-4C084AB1B913}" type="slidenum">
              <a:rPr lang="en-US" altLang="zh-CN"/>
              <a:pPr>
                <a:defRPr/>
              </a:pPr>
              <a:t>‹#›</a:t>
            </a:fld>
            <a:endParaRPr lang="en-US" altLang="zh-CN"/>
          </a:p>
        </p:txBody>
      </p:sp>
    </p:spTree>
    <p:extLst>
      <p:ext uri="{BB962C8B-B14F-4D97-AF65-F5344CB8AC3E}">
        <p14:creationId xmlns:p14="http://schemas.microsoft.com/office/powerpoint/2010/main" val="15585658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10"/>
          <p:cNvSpPr>
            <a:spLocks noChangeShapeType="1"/>
          </p:cNvSpPr>
          <p:nvPr userDrawn="1"/>
        </p:nvSpPr>
        <p:spPr bwMode="auto">
          <a:xfrm>
            <a:off x="141288" y="803275"/>
            <a:ext cx="8845550" cy="0"/>
          </a:xfrm>
          <a:prstGeom prst="line">
            <a:avLst/>
          </a:prstGeom>
          <a:noFill/>
          <a:ln w="47625" cmpd="thinThick">
            <a:solidFill>
              <a:srgbClr val="FBBA0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444563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731D0F66-72AE-479E-8D14-8C73AEC0AD57}" type="slidenum">
              <a:rPr lang="en-US" altLang="zh-CN"/>
              <a:pPr>
                <a:defRPr/>
              </a:pPr>
              <a:t>‹#›</a:t>
            </a:fld>
            <a:endParaRPr lang="en-US" altLang="zh-CN"/>
          </a:p>
        </p:txBody>
      </p:sp>
    </p:spTree>
    <p:extLst>
      <p:ext uri="{BB962C8B-B14F-4D97-AF65-F5344CB8AC3E}">
        <p14:creationId xmlns:p14="http://schemas.microsoft.com/office/powerpoint/2010/main" val="2298125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688278-4D5B-4B5E-A9F4-1713377860B3}"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3504435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9"/>
          <p:cNvSpPr>
            <a:spLocks noGrp="1" noChangeArrowheads="1"/>
          </p:cNvSpPr>
          <p:nvPr>
            <p:ph type="sldNum" sz="quarter" idx="10"/>
          </p:nvPr>
        </p:nvSpPr>
        <p:spPr>
          <a:ln/>
        </p:spPr>
        <p:txBody>
          <a:bodyPr/>
          <a:lstStyle>
            <a:lvl1pPr>
              <a:defRPr/>
            </a:lvl1pPr>
          </a:lstStyle>
          <a:p>
            <a:pPr>
              <a:defRPr/>
            </a:pPr>
            <a:fld id="{5B0AAFBE-B4CC-4D3B-B82C-A6804D7C8B52}" type="slidenum">
              <a:rPr lang="en-US" altLang="zh-CN"/>
              <a:pPr>
                <a:defRPr/>
              </a:pPr>
              <a:t>‹#›</a:t>
            </a:fld>
            <a:endParaRPr lang="en-US" altLang="zh-CN"/>
          </a:p>
        </p:txBody>
      </p:sp>
    </p:spTree>
    <p:extLst>
      <p:ext uri="{BB962C8B-B14F-4D97-AF65-F5344CB8AC3E}">
        <p14:creationId xmlns:p14="http://schemas.microsoft.com/office/powerpoint/2010/main" val="13356988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Line 10"/>
          <p:cNvSpPr>
            <a:spLocks noChangeShapeType="1"/>
          </p:cNvSpPr>
          <p:nvPr userDrawn="1"/>
        </p:nvSpPr>
        <p:spPr bwMode="auto">
          <a:xfrm>
            <a:off x="141288" y="803275"/>
            <a:ext cx="8845550" cy="0"/>
          </a:xfrm>
          <a:prstGeom prst="line">
            <a:avLst/>
          </a:prstGeom>
          <a:noFill/>
          <a:ln w="47625" cmpd="thinThick">
            <a:solidFill>
              <a:srgbClr val="FBBA0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9"/>
          <p:cNvSpPr>
            <a:spLocks noGrp="1" noChangeArrowheads="1"/>
          </p:cNvSpPr>
          <p:nvPr>
            <p:ph type="sldNum" sz="quarter" idx="10"/>
          </p:nvPr>
        </p:nvSpPr>
        <p:spPr/>
        <p:txBody>
          <a:bodyPr/>
          <a:lstStyle>
            <a:lvl1pPr>
              <a:defRPr/>
            </a:lvl1pPr>
          </a:lstStyle>
          <a:p>
            <a:pPr>
              <a:defRPr/>
            </a:pPr>
            <a:fld id="{E8AC6840-6D10-4EEF-9E4E-3EA50C36A2DA}" type="slidenum">
              <a:rPr lang="en-US" altLang="zh-CN"/>
              <a:pPr>
                <a:defRPr/>
              </a:pPr>
              <a:t>‹#›</a:t>
            </a:fld>
            <a:endParaRPr lang="en-US" altLang="zh-CN"/>
          </a:p>
        </p:txBody>
      </p:sp>
    </p:spTree>
    <p:extLst>
      <p:ext uri="{BB962C8B-B14F-4D97-AF65-F5344CB8AC3E}">
        <p14:creationId xmlns:p14="http://schemas.microsoft.com/office/powerpoint/2010/main" val="27822332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0688" y="123825"/>
            <a:ext cx="2201862" cy="6610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1925" y="123825"/>
            <a:ext cx="6456363" cy="66103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9"/>
          <p:cNvSpPr>
            <a:spLocks noGrp="1" noChangeArrowheads="1"/>
          </p:cNvSpPr>
          <p:nvPr>
            <p:ph type="sldNum" sz="quarter" idx="10"/>
          </p:nvPr>
        </p:nvSpPr>
        <p:spPr>
          <a:ln/>
        </p:spPr>
        <p:txBody>
          <a:bodyPr/>
          <a:lstStyle>
            <a:lvl1pPr>
              <a:defRPr/>
            </a:lvl1pPr>
          </a:lstStyle>
          <a:p>
            <a:pPr>
              <a:defRPr/>
            </a:pPr>
            <a:fld id="{BFDD4619-DCDF-423B-8F04-998B91544640}" type="slidenum">
              <a:rPr lang="en-US" altLang="zh-CN"/>
              <a:pPr>
                <a:defRPr/>
              </a:pPr>
              <a:t>‹#›</a:t>
            </a:fld>
            <a:endParaRPr lang="en-US" altLang="zh-CN"/>
          </a:p>
        </p:txBody>
      </p:sp>
    </p:spTree>
    <p:extLst>
      <p:ext uri="{BB962C8B-B14F-4D97-AF65-F5344CB8AC3E}">
        <p14:creationId xmlns:p14="http://schemas.microsoft.com/office/powerpoint/2010/main" val="37139988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5" name="Line 10"/>
          <p:cNvSpPr>
            <a:spLocks noChangeShapeType="1"/>
          </p:cNvSpPr>
          <p:nvPr userDrawn="1"/>
        </p:nvSpPr>
        <p:spPr bwMode="auto">
          <a:xfrm>
            <a:off x="141288" y="803275"/>
            <a:ext cx="8845550" cy="0"/>
          </a:xfrm>
          <a:prstGeom prst="line">
            <a:avLst/>
          </a:prstGeom>
          <a:noFill/>
          <a:ln w="47625" cmpd="thinThick">
            <a:solidFill>
              <a:srgbClr val="FBBA03"/>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a:xfrm>
            <a:off x="171450" y="123825"/>
            <a:ext cx="8801100" cy="609600"/>
          </a:xfrm>
        </p:spPr>
        <p:txBody>
          <a:bodyPr/>
          <a:lstStyle/>
          <a:p>
            <a:r>
              <a:rPr lang="en-US"/>
              <a:t>Click to edit Master title style</a:t>
            </a:r>
          </a:p>
        </p:txBody>
      </p:sp>
      <p:sp>
        <p:nvSpPr>
          <p:cNvPr id="3" name="Text Placeholder 2"/>
          <p:cNvSpPr>
            <a:spLocks noGrp="1"/>
          </p:cNvSpPr>
          <p:nvPr>
            <p:ph type="body" sz="half" idx="1"/>
          </p:nvPr>
        </p:nvSpPr>
        <p:spPr>
          <a:xfrm>
            <a:off x="161925" y="923925"/>
            <a:ext cx="4329113" cy="5810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3438" y="923925"/>
            <a:ext cx="4329112" cy="5810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9"/>
          <p:cNvSpPr>
            <a:spLocks noGrp="1" noChangeArrowheads="1"/>
          </p:cNvSpPr>
          <p:nvPr>
            <p:ph type="sldNum" sz="quarter" idx="10"/>
          </p:nvPr>
        </p:nvSpPr>
        <p:spPr/>
        <p:txBody>
          <a:bodyPr/>
          <a:lstStyle>
            <a:lvl1pPr>
              <a:defRPr/>
            </a:lvl1pPr>
          </a:lstStyle>
          <a:p>
            <a:pPr>
              <a:defRPr/>
            </a:pPr>
            <a:fld id="{CB424B4C-6EE0-42FE-93CA-02A00F1F5FD7}" type="slidenum">
              <a:rPr lang="en-US" altLang="zh-CN"/>
              <a:pPr>
                <a:defRPr/>
              </a:pPr>
              <a:t>‹#›</a:t>
            </a:fld>
            <a:endParaRPr lang="en-US" altLang="zh-CN"/>
          </a:p>
        </p:txBody>
      </p:sp>
    </p:spTree>
    <p:extLst>
      <p:ext uri="{BB962C8B-B14F-4D97-AF65-F5344CB8AC3E}">
        <p14:creationId xmlns:p14="http://schemas.microsoft.com/office/powerpoint/2010/main" val="247796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688278-4D5B-4B5E-A9F4-1713377860B3}" type="datetimeFigureOut">
              <a:rPr lang="en-US" smtClean="0"/>
              <a:t>11/20/2019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58005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688278-4D5B-4B5E-A9F4-1713377860B3}"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3270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688278-4D5B-4B5E-A9F4-1713377860B3}" type="datetimeFigureOut">
              <a:rPr lang="en-US" smtClean="0"/>
              <a:t>11/20/2019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76042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688278-4D5B-4B5E-A9F4-1713377860B3}" type="datetimeFigureOut">
              <a:rPr lang="en-US" smtClean="0"/>
              <a:t>11/20/2019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348276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688278-4D5B-4B5E-A9F4-1713377860B3}" type="datetimeFigureOut">
              <a:rPr lang="en-US" smtClean="0"/>
              <a:t>11/20/2019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418251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688278-4D5B-4B5E-A9F4-1713377860B3}"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640782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688278-4D5B-4B5E-A9F4-1713377860B3}" type="datetimeFigureOut">
              <a:rPr lang="en-US" smtClean="0"/>
              <a:t>11/20/2019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1941A6-8266-42BE-906D-74EEB2136F0E}" type="slidenum">
              <a:rPr lang="en-US" smtClean="0"/>
              <a:t>‹#›</a:t>
            </a:fld>
            <a:endParaRPr lang="en-US"/>
          </a:p>
        </p:txBody>
      </p:sp>
    </p:spTree>
    <p:extLst>
      <p:ext uri="{BB962C8B-B14F-4D97-AF65-F5344CB8AC3E}">
        <p14:creationId xmlns:p14="http://schemas.microsoft.com/office/powerpoint/2010/main" val="149765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88278-4D5B-4B5E-A9F4-1713377860B3}" type="datetimeFigureOut">
              <a:rPr lang="en-US" smtClean="0"/>
              <a:t>11/20/2019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941A6-8266-42BE-906D-74EEB2136F0E}" type="slidenum">
              <a:rPr lang="en-US" smtClean="0"/>
              <a:t>‹#›</a:t>
            </a:fld>
            <a:endParaRPr lang="en-US"/>
          </a:p>
        </p:txBody>
      </p:sp>
    </p:spTree>
    <p:extLst>
      <p:ext uri="{BB962C8B-B14F-4D97-AF65-F5344CB8AC3E}">
        <p14:creationId xmlns:p14="http://schemas.microsoft.com/office/powerpoint/2010/main" val="32655299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1450" y="123825"/>
            <a:ext cx="88011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Rectangle 3"/>
          <p:cNvSpPr>
            <a:spLocks noGrp="1" noChangeArrowheads="1"/>
          </p:cNvSpPr>
          <p:nvPr>
            <p:ph type="body" idx="1"/>
          </p:nvPr>
        </p:nvSpPr>
        <p:spPr bwMode="auto">
          <a:xfrm>
            <a:off x="161925" y="923925"/>
            <a:ext cx="8810625" cy="581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3" name="Rectangle 9"/>
          <p:cNvSpPr>
            <a:spLocks noGrp="1" noChangeArrowheads="1"/>
          </p:cNvSpPr>
          <p:nvPr>
            <p:ph type="sldNum" sz="quarter" idx="4"/>
          </p:nvPr>
        </p:nvSpPr>
        <p:spPr bwMode="auto">
          <a:xfrm>
            <a:off x="8772525" y="6534150"/>
            <a:ext cx="238125" cy="20955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bodyPr>
          <a:lstStyle>
            <a:lvl1pPr algn="ctr">
              <a:defRPr sz="1200">
                <a:solidFill>
                  <a:srgbClr val="800000"/>
                </a:solidFill>
                <a:latin typeface="Times New Roman" pitchFamily="18" charset="0"/>
                <a:ea typeface="SimSun" pitchFamily="2" charset="-122"/>
              </a:defRPr>
            </a:lvl1pPr>
          </a:lstStyle>
          <a:p>
            <a:pPr>
              <a:defRPr/>
            </a:pPr>
            <a:fld id="{D7BE8A41-C051-4ED6-BB81-4FE75D60FB5B}" type="slidenum">
              <a:rPr lang="en-US" altLang="zh-CN"/>
              <a:pPr>
                <a:defRPr/>
              </a:pPr>
              <a:t>‹#›</a:t>
            </a:fld>
            <a:endParaRPr lang="en-US" altLang="zh-CN"/>
          </a:p>
        </p:txBody>
      </p:sp>
    </p:spTree>
    <p:extLst>
      <p:ext uri="{BB962C8B-B14F-4D97-AF65-F5344CB8AC3E}">
        <p14:creationId xmlns:p14="http://schemas.microsoft.com/office/powerpoint/2010/main" val="116610897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hf hdr="0" ftr="0" dt="0"/>
  <p:txStyles>
    <p:titleStyle>
      <a:lvl1pPr algn="ctr" rtl="0" eaLnBrk="0" fontAlgn="base" hangingPunct="0">
        <a:spcBef>
          <a:spcPct val="0"/>
        </a:spcBef>
        <a:spcAft>
          <a:spcPct val="0"/>
        </a:spcAft>
        <a:defRPr sz="4000" b="1">
          <a:solidFill>
            <a:srgbClr val="0000FF"/>
          </a:solidFill>
          <a:latin typeface="+mj-lt"/>
          <a:ea typeface="ＭＳ Ｐゴシック" charset="-128"/>
          <a:cs typeface="ＭＳ Ｐゴシック" charset="-128"/>
        </a:defRPr>
      </a:lvl1pPr>
      <a:lvl2pPr algn="ctr" rtl="0" eaLnBrk="0" fontAlgn="base" hangingPunct="0">
        <a:spcBef>
          <a:spcPct val="0"/>
        </a:spcBef>
        <a:spcAft>
          <a:spcPct val="0"/>
        </a:spcAft>
        <a:defRPr sz="4000" b="1">
          <a:solidFill>
            <a:srgbClr val="0000FF"/>
          </a:solidFill>
          <a:latin typeface="Arial" charset="0"/>
          <a:ea typeface="ＭＳ Ｐゴシック" charset="-128"/>
          <a:cs typeface="ＭＳ Ｐゴシック" charset="-128"/>
        </a:defRPr>
      </a:lvl2pPr>
      <a:lvl3pPr algn="ctr" rtl="0" eaLnBrk="0" fontAlgn="base" hangingPunct="0">
        <a:spcBef>
          <a:spcPct val="0"/>
        </a:spcBef>
        <a:spcAft>
          <a:spcPct val="0"/>
        </a:spcAft>
        <a:defRPr sz="4000" b="1">
          <a:solidFill>
            <a:srgbClr val="0000FF"/>
          </a:solidFill>
          <a:latin typeface="Arial" charset="0"/>
          <a:ea typeface="ＭＳ Ｐゴシック" charset="-128"/>
          <a:cs typeface="ＭＳ Ｐゴシック" charset="-128"/>
        </a:defRPr>
      </a:lvl3pPr>
      <a:lvl4pPr algn="ctr" rtl="0" eaLnBrk="0" fontAlgn="base" hangingPunct="0">
        <a:spcBef>
          <a:spcPct val="0"/>
        </a:spcBef>
        <a:spcAft>
          <a:spcPct val="0"/>
        </a:spcAft>
        <a:defRPr sz="4000" b="1">
          <a:solidFill>
            <a:srgbClr val="0000FF"/>
          </a:solidFill>
          <a:latin typeface="Arial" charset="0"/>
          <a:ea typeface="ＭＳ Ｐゴシック" charset="-128"/>
          <a:cs typeface="ＭＳ Ｐゴシック" charset="-128"/>
        </a:defRPr>
      </a:lvl4pPr>
      <a:lvl5pPr algn="ctr" rtl="0" eaLnBrk="0" fontAlgn="base" hangingPunct="0">
        <a:spcBef>
          <a:spcPct val="0"/>
        </a:spcBef>
        <a:spcAft>
          <a:spcPct val="0"/>
        </a:spcAft>
        <a:defRPr sz="4000" b="1">
          <a:solidFill>
            <a:srgbClr val="0000FF"/>
          </a:solidFill>
          <a:latin typeface="Arial" charset="0"/>
          <a:ea typeface="ＭＳ Ｐゴシック" charset="-128"/>
          <a:cs typeface="ＭＳ Ｐゴシック" charset="-128"/>
        </a:defRPr>
      </a:lvl5pPr>
      <a:lvl6pPr marL="457200" algn="ctr" rtl="0" eaLnBrk="0" fontAlgn="base" hangingPunct="0">
        <a:spcBef>
          <a:spcPct val="0"/>
        </a:spcBef>
        <a:spcAft>
          <a:spcPct val="0"/>
        </a:spcAft>
        <a:defRPr sz="4000" b="1">
          <a:solidFill>
            <a:srgbClr val="0000FF"/>
          </a:solidFill>
          <a:latin typeface="Arial" charset="0"/>
        </a:defRPr>
      </a:lvl6pPr>
      <a:lvl7pPr marL="914400" algn="ctr" rtl="0" eaLnBrk="0" fontAlgn="base" hangingPunct="0">
        <a:spcBef>
          <a:spcPct val="0"/>
        </a:spcBef>
        <a:spcAft>
          <a:spcPct val="0"/>
        </a:spcAft>
        <a:defRPr sz="4000" b="1">
          <a:solidFill>
            <a:srgbClr val="0000FF"/>
          </a:solidFill>
          <a:latin typeface="Arial" charset="0"/>
        </a:defRPr>
      </a:lvl7pPr>
      <a:lvl8pPr marL="1371600" algn="ctr" rtl="0" eaLnBrk="0" fontAlgn="base" hangingPunct="0">
        <a:spcBef>
          <a:spcPct val="0"/>
        </a:spcBef>
        <a:spcAft>
          <a:spcPct val="0"/>
        </a:spcAft>
        <a:defRPr sz="4000" b="1">
          <a:solidFill>
            <a:srgbClr val="0000FF"/>
          </a:solidFill>
          <a:latin typeface="Arial" charset="0"/>
        </a:defRPr>
      </a:lvl8pPr>
      <a:lvl9pPr marL="1828800" algn="ctr" rtl="0" eaLnBrk="0" fontAlgn="base" hangingPunct="0">
        <a:spcBef>
          <a:spcPct val="0"/>
        </a:spcBef>
        <a:spcAft>
          <a:spcPct val="0"/>
        </a:spcAft>
        <a:defRPr sz="4000" b="1">
          <a:solidFill>
            <a:srgbClr val="0000FF"/>
          </a:solidFill>
          <a:latin typeface="Arial"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l"/>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rgbClr val="800000"/>
        </a:buClr>
        <a:buSzPct val="80000"/>
        <a:buFont typeface="Wingdings" pitchFamily="2" charset="2"/>
        <a:buChar char="u"/>
        <a:defRPr sz="2800">
          <a:solidFill>
            <a:srgbClr val="0000FF"/>
          </a:solidFill>
          <a:latin typeface="+mn-lt"/>
          <a:ea typeface="ＭＳ Ｐゴシック" charset="-128"/>
        </a:defRPr>
      </a:lvl2pPr>
      <a:lvl3pPr marL="1143000" indent="-228600" algn="l" rtl="0" eaLnBrk="0" fontAlgn="base" hangingPunct="0">
        <a:spcBef>
          <a:spcPct val="20000"/>
        </a:spcBef>
        <a:spcAft>
          <a:spcPct val="0"/>
        </a:spcAft>
        <a:buClr>
          <a:schemeClr val="tx1"/>
        </a:buClr>
        <a:buSzPct val="90000"/>
        <a:buFont typeface="Wingdings" pitchFamily="2" charset="2"/>
        <a:buChar char="q"/>
        <a:defRPr sz="2400">
          <a:solidFill>
            <a:srgbClr val="8000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800000"/>
          </a:solidFill>
          <a:latin typeface="+mn-lt"/>
          <a:ea typeface="ＭＳ Ｐゴシック" charset="-128"/>
        </a:defRPr>
      </a:lvl5pPr>
      <a:lvl6pPr marL="2514600" indent="-228600" algn="l" rtl="0" eaLnBrk="0" fontAlgn="base" hangingPunct="0">
        <a:spcBef>
          <a:spcPct val="20000"/>
        </a:spcBef>
        <a:spcAft>
          <a:spcPct val="0"/>
        </a:spcAft>
        <a:buChar char="»"/>
        <a:defRPr>
          <a:solidFill>
            <a:srgbClr val="800000"/>
          </a:solidFill>
          <a:latin typeface="+mn-lt"/>
        </a:defRPr>
      </a:lvl6pPr>
      <a:lvl7pPr marL="2971800" indent="-228600" algn="l" rtl="0" eaLnBrk="0" fontAlgn="base" hangingPunct="0">
        <a:spcBef>
          <a:spcPct val="20000"/>
        </a:spcBef>
        <a:spcAft>
          <a:spcPct val="0"/>
        </a:spcAft>
        <a:buChar char="»"/>
        <a:defRPr>
          <a:solidFill>
            <a:srgbClr val="800000"/>
          </a:solidFill>
          <a:latin typeface="+mn-lt"/>
        </a:defRPr>
      </a:lvl7pPr>
      <a:lvl8pPr marL="3429000" indent="-228600" algn="l" rtl="0" eaLnBrk="0" fontAlgn="base" hangingPunct="0">
        <a:spcBef>
          <a:spcPct val="20000"/>
        </a:spcBef>
        <a:spcAft>
          <a:spcPct val="0"/>
        </a:spcAft>
        <a:buChar char="»"/>
        <a:defRPr>
          <a:solidFill>
            <a:srgbClr val="800000"/>
          </a:solidFill>
          <a:latin typeface="+mn-lt"/>
        </a:defRPr>
      </a:lvl8pPr>
      <a:lvl9pPr marL="3886200" indent="-228600" algn="l" rtl="0" eaLnBrk="0" fontAlgn="base" hangingPunct="0">
        <a:spcBef>
          <a:spcPct val="20000"/>
        </a:spcBef>
        <a:spcAft>
          <a:spcPct val="0"/>
        </a:spcAft>
        <a:buChar char="»"/>
        <a:defRPr>
          <a:solidFill>
            <a:srgbClr val="8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31">
            <a:extLst>
              <a:ext uri="{FF2B5EF4-FFF2-40B4-BE49-F238E27FC236}">
                <a16:creationId xmlns:a16="http://schemas.microsoft.com/office/drawing/2014/main" id="{6D2EC39B-5C5E-45CC-8F74-67F0E034C48A}"/>
              </a:ext>
            </a:extLst>
          </p:cNvPr>
          <p:cNvSpPr txBox="1">
            <a:spLocks/>
          </p:cNvSpPr>
          <p:nvPr/>
        </p:nvSpPr>
        <p:spPr>
          <a:xfrm>
            <a:off x="163244" y="656813"/>
            <a:ext cx="8980756" cy="1622681"/>
          </a:xfrm>
          <a:prstGeom prst="rect">
            <a:avLst/>
          </a:prstGeom>
          <a:ln w="12700">
            <a:miter lim="400000"/>
          </a:ln>
          <a:extLst>
            <a:ext uri="{C572A759-6A51-4108-AA02-DFA0A04FC94B}">
              <ma14:wrappingTextBoxFlag xmlns:ma14="http://schemas.microsoft.com/office/mac/drawingml/2011/main" xmlns="" val="1"/>
            </a:ext>
          </a:extLst>
        </p:spPr>
        <p:txBody>
          <a:bodyPr lIns="45719" rIns="45719" anchor="t">
            <a:normAutofit/>
          </a:bodyPr>
          <a:lstStyle>
            <a:lvl1pPr marL="0" marR="0" indent="0" algn="ctr" defTabSz="436276" rtl="0" latinLnBrk="0">
              <a:lnSpc>
                <a:spcPct val="100000"/>
              </a:lnSpc>
              <a:spcBef>
                <a:spcPts val="0"/>
              </a:spcBef>
              <a:spcAft>
                <a:spcPts val="0"/>
              </a:spcAft>
              <a:buClrTx/>
              <a:buSzTx/>
              <a:buFontTx/>
              <a:buNone/>
              <a:tabLst/>
              <a:defRPr sz="3640" b="1" i="0" u="none" strike="noStrike" cap="none" spc="0" baseline="0">
                <a:ln>
                  <a:noFill/>
                </a:ln>
                <a:solidFill>
                  <a:srgbClr val="800000"/>
                </a:solidFill>
                <a:uFillTx/>
                <a:latin typeface="Arial"/>
                <a:ea typeface="Arial"/>
                <a:cs typeface="Arial"/>
                <a:sym typeface="Arial"/>
              </a:defRPr>
            </a:lvl1pPr>
            <a:lvl2pPr marL="0" marR="0" indent="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2pPr>
            <a:lvl3pPr marL="0" marR="0" indent="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3pPr>
            <a:lvl4pPr marL="0" marR="0" indent="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4pPr>
            <a:lvl5pPr marL="0" marR="0" indent="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5pPr>
            <a:lvl6pPr marL="0" marR="0" indent="45720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6pPr>
            <a:lvl7pPr marL="0" marR="0" indent="91440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7pPr>
            <a:lvl8pPr marL="0" marR="0" indent="137160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8pPr>
            <a:lvl9pPr marL="0" marR="0" indent="1828800" algn="l" defTabSz="479425" rtl="0" latinLnBrk="0">
              <a:lnSpc>
                <a:spcPct val="87000"/>
              </a:lnSpc>
              <a:spcBef>
                <a:spcPts val="0"/>
              </a:spcBef>
              <a:spcAft>
                <a:spcPts val="0"/>
              </a:spcAft>
              <a:buClrTx/>
              <a:buSzTx/>
              <a:buFontTx/>
              <a:buNone/>
              <a:tabLst/>
              <a:defRPr sz="4000" b="1" i="0" u="none" strike="noStrike" cap="none" spc="0" baseline="0">
                <a:ln>
                  <a:noFill/>
                </a:ln>
                <a:solidFill>
                  <a:srgbClr val="0000FF"/>
                </a:solidFill>
                <a:uFillTx/>
                <a:latin typeface="Arial"/>
                <a:ea typeface="Arial"/>
                <a:cs typeface="Arial"/>
                <a:sym typeface="Arial"/>
              </a:defRPr>
            </a:lvl9pPr>
          </a:lstStyle>
          <a:p>
            <a:r>
              <a:rPr lang="en-US" altLang="en-US" sz="5400" dirty="0"/>
              <a:t>EEL4712 Digital Design</a:t>
            </a:r>
          </a:p>
          <a:p>
            <a:r>
              <a:rPr kumimoji="0" lang="en-US" sz="4400" i="0" u="none" strike="noStrike" kern="0" cap="none" spc="0" normalizeH="0" baseline="0" noProof="0" dirty="0">
                <a:ln>
                  <a:noFill/>
                </a:ln>
                <a:solidFill>
                  <a:srgbClr val="800000"/>
                </a:solidFill>
                <a:effectLst/>
                <a:uLnTx/>
                <a:uFillTx/>
                <a:latin typeface="Arial"/>
                <a:cs typeface="Arial"/>
                <a:sym typeface="Arial"/>
              </a:rPr>
              <a:t>(</a:t>
            </a:r>
            <a:r>
              <a:rPr lang="en-US" altLang="en-US" sz="4000" dirty="0">
                <a:ea typeface="ＭＳ Ｐゴシック" panose="020B0600070205080204" pitchFamily="34" charset="-128"/>
              </a:rPr>
              <a:t>Clock </a:t>
            </a:r>
            <a:r>
              <a:rPr lang="en-US" altLang="en-US" sz="4000">
                <a:ea typeface="ＭＳ Ｐゴシック" panose="020B0600070205080204" pitchFamily="34" charset="-128"/>
              </a:rPr>
              <a:t>Domain Crossing</a:t>
            </a:r>
            <a:r>
              <a:rPr kumimoji="0" lang="en-US" sz="4400" i="0" u="none" strike="noStrike" kern="0" cap="none" spc="0" normalizeH="0" baseline="0" noProof="0">
                <a:ln>
                  <a:noFill/>
                </a:ln>
                <a:solidFill>
                  <a:srgbClr val="800000"/>
                </a:solidFill>
                <a:effectLst/>
                <a:uLnTx/>
                <a:uFillTx/>
                <a:latin typeface="Arial"/>
                <a:cs typeface="Arial"/>
                <a:sym typeface="Arial"/>
              </a:rPr>
              <a:t>)</a:t>
            </a:r>
            <a:endParaRPr kumimoji="0" lang="en-US" sz="4400" i="0" u="none" strike="noStrike" kern="0" cap="none" spc="0" normalizeH="0" baseline="0" noProof="0" dirty="0">
              <a:ln>
                <a:noFill/>
              </a:ln>
              <a:solidFill>
                <a:srgbClr val="800000"/>
              </a:solidFill>
              <a:effectLst/>
              <a:uLnTx/>
              <a:uFillTx/>
              <a:latin typeface="Arial"/>
              <a:cs typeface="Arial"/>
              <a:sym typeface="Arial"/>
            </a:endParaRPr>
          </a:p>
        </p:txBody>
      </p:sp>
      <p:sp>
        <p:nvSpPr>
          <p:cNvPr id="10" name="Shape 132">
            <a:extLst>
              <a:ext uri="{FF2B5EF4-FFF2-40B4-BE49-F238E27FC236}">
                <a16:creationId xmlns:a16="http://schemas.microsoft.com/office/drawing/2014/main" id="{02D74C40-2EF0-44FA-98E9-7B79B389FEC2}"/>
              </a:ext>
            </a:extLst>
          </p:cNvPr>
          <p:cNvSpPr txBox="1">
            <a:spLocks/>
          </p:cNvSpPr>
          <p:nvPr/>
        </p:nvSpPr>
        <p:spPr>
          <a:xfrm>
            <a:off x="0" y="3303300"/>
            <a:ext cx="9144000" cy="3117600"/>
          </a:xfrm>
          <a:prstGeom prst="rect">
            <a:avLst/>
          </a:prstGeom>
          <a:ln w="12700">
            <a:miter lim="400000"/>
          </a:ln>
          <a:extLst>
            <a:ext uri="{C572A759-6A51-4108-AA02-DFA0A04FC94B}">
              <ma14:wrappingTextBoxFlag xmlns:ma14="http://schemas.microsoft.com/office/mac/drawingml/2011/main" xmlns="" val="1"/>
            </a:ext>
          </a:extLst>
        </p:spPr>
        <p:txBody>
          <a:bodyPr lIns="36512" tIns="36512" rIns="36512" bIns="36512">
            <a:normAutofit/>
          </a:bodyPr>
          <a:lstStyle>
            <a:lvl1pPr marL="0" marR="0" indent="0" algn="ctr" defTabSz="479425" rtl="0" latinLnBrk="0">
              <a:lnSpc>
                <a:spcPct val="90000"/>
              </a:lnSpc>
              <a:spcBef>
                <a:spcPts val="800"/>
              </a:spcBef>
              <a:spcAft>
                <a:spcPts val="0"/>
              </a:spcAft>
              <a:buClrTx/>
              <a:buSzTx/>
              <a:buFontTx/>
              <a:buNone/>
              <a:tabLst/>
              <a:defRPr sz="2400" b="1" i="0" u="none" strike="noStrike" cap="none" spc="0" baseline="0">
                <a:ln>
                  <a:noFill/>
                </a:ln>
                <a:solidFill>
                  <a:srgbClr val="000000"/>
                </a:solidFill>
                <a:uFillTx/>
                <a:latin typeface="Arial"/>
                <a:ea typeface="Arial"/>
                <a:cs typeface="Arial"/>
                <a:sym typeface="Arial"/>
              </a:defRPr>
            </a:lvl1pPr>
            <a:lvl2pPr marL="1052512" marR="0" indent="-379412" algn="ctr" defTabSz="479425" rtl="0" latinLnBrk="0">
              <a:lnSpc>
                <a:spcPct val="90000"/>
              </a:lnSpc>
              <a:spcBef>
                <a:spcPts val="8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2pPr>
            <a:lvl3pPr marL="1439862" marR="0" indent="-196850" algn="ctr" defTabSz="479425" rtl="0" latinLnBrk="0">
              <a:lnSpc>
                <a:spcPct val="90000"/>
              </a:lnSpc>
              <a:spcBef>
                <a:spcPts val="8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3pPr>
            <a:lvl4pPr marL="1812396" marR="0" indent="-182033" algn="ctr" defTabSz="479425" rtl="0" latinLnBrk="0">
              <a:lnSpc>
                <a:spcPct val="90000"/>
              </a:lnSpc>
              <a:spcBef>
                <a:spcPts val="8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4pPr>
            <a:lvl5pPr marL="2197894" marR="0" indent="-240507" algn="ctr" defTabSz="479425" rtl="0" latinLnBrk="0">
              <a:lnSpc>
                <a:spcPct val="90000"/>
              </a:lnSpc>
              <a:spcBef>
                <a:spcPts val="800"/>
              </a:spcBef>
              <a:spcAft>
                <a:spcPts val="0"/>
              </a:spcAft>
              <a:buClrTx/>
              <a:buSzPct val="100000"/>
              <a:buFontTx/>
              <a:buChar char="–"/>
              <a:tabLst/>
              <a:defRPr sz="2400" b="1" i="0" u="none" strike="noStrike" cap="none" spc="0" baseline="0">
                <a:ln>
                  <a:noFill/>
                </a:ln>
                <a:solidFill>
                  <a:srgbClr val="000000"/>
                </a:solidFill>
                <a:uFillTx/>
                <a:latin typeface="Arial"/>
                <a:ea typeface="Arial"/>
                <a:cs typeface="Arial"/>
                <a:sym typeface="Arial"/>
              </a:defRPr>
            </a:lvl5pPr>
            <a:lvl6pPr marL="2655094" marR="0" indent="-240507" algn="l" defTabSz="479425" rtl="0" latinLnBrk="0">
              <a:lnSpc>
                <a:spcPct val="90000"/>
              </a:lnSpc>
              <a:spcBef>
                <a:spcPts val="800"/>
              </a:spcBef>
              <a:spcAft>
                <a:spcPts val="0"/>
              </a:spcAft>
              <a:buClr>
                <a:schemeClr val="accent1"/>
              </a:buClr>
              <a:buSzPct val="100000"/>
              <a:buFontTx/>
              <a:buChar char="–"/>
              <a:tabLst/>
              <a:defRPr sz="2400" b="1" i="0" u="none" strike="noStrike" cap="none" spc="0" baseline="0">
                <a:ln>
                  <a:noFill/>
                </a:ln>
                <a:solidFill>
                  <a:srgbClr val="000000"/>
                </a:solidFill>
                <a:uFillTx/>
                <a:latin typeface="Arial"/>
                <a:ea typeface="Arial"/>
                <a:cs typeface="Arial"/>
                <a:sym typeface="Arial"/>
              </a:defRPr>
            </a:lvl6pPr>
            <a:lvl7pPr marL="3112294" marR="0" indent="-240507" algn="l" defTabSz="479425" rtl="0" latinLnBrk="0">
              <a:lnSpc>
                <a:spcPct val="90000"/>
              </a:lnSpc>
              <a:spcBef>
                <a:spcPts val="800"/>
              </a:spcBef>
              <a:spcAft>
                <a:spcPts val="0"/>
              </a:spcAft>
              <a:buClr>
                <a:schemeClr val="accent1"/>
              </a:buClr>
              <a:buSzPct val="100000"/>
              <a:buFontTx/>
              <a:buChar char="–"/>
              <a:tabLst/>
              <a:defRPr sz="2400" b="1" i="0" u="none" strike="noStrike" cap="none" spc="0" baseline="0">
                <a:ln>
                  <a:noFill/>
                </a:ln>
                <a:solidFill>
                  <a:srgbClr val="000000"/>
                </a:solidFill>
                <a:uFillTx/>
                <a:latin typeface="Arial"/>
                <a:ea typeface="Arial"/>
                <a:cs typeface="Arial"/>
                <a:sym typeface="Arial"/>
              </a:defRPr>
            </a:lvl7pPr>
            <a:lvl8pPr marL="3569493" marR="0" indent="-240506" algn="l" defTabSz="479425" rtl="0" latinLnBrk="0">
              <a:lnSpc>
                <a:spcPct val="90000"/>
              </a:lnSpc>
              <a:spcBef>
                <a:spcPts val="800"/>
              </a:spcBef>
              <a:spcAft>
                <a:spcPts val="0"/>
              </a:spcAft>
              <a:buClr>
                <a:schemeClr val="accent1"/>
              </a:buClr>
              <a:buSzPct val="100000"/>
              <a:buFontTx/>
              <a:buChar char="–"/>
              <a:tabLst/>
              <a:defRPr sz="2400" b="1" i="0" u="none" strike="noStrike" cap="none" spc="0" baseline="0">
                <a:ln>
                  <a:noFill/>
                </a:ln>
                <a:solidFill>
                  <a:srgbClr val="000000"/>
                </a:solidFill>
                <a:uFillTx/>
                <a:latin typeface="Arial"/>
                <a:ea typeface="Arial"/>
                <a:cs typeface="Arial"/>
                <a:sym typeface="Arial"/>
              </a:defRPr>
            </a:lvl8pPr>
            <a:lvl9pPr marL="4026693" marR="0" indent="-240506" algn="l" defTabSz="479425" rtl="0" latinLnBrk="0">
              <a:lnSpc>
                <a:spcPct val="90000"/>
              </a:lnSpc>
              <a:spcBef>
                <a:spcPts val="800"/>
              </a:spcBef>
              <a:spcAft>
                <a:spcPts val="0"/>
              </a:spcAft>
              <a:buClr>
                <a:schemeClr val="accent1"/>
              </a:buClr>
              <a:buSzPct val="100000"/>
              <a:buFontTx/>
              <a:buChar char="–"/>
              <a:tabLst/>
              <a:defRPr sz="2400" b="1" i="0" u="none" strike="noStrike" cap="none" spc="0" baseline="0">
                <a:ln>
                  <a:noFill/>
                </a:ln>
                <a:solidFill>
                  <a:srgbClr val="000000"/>
                </a:solidFill>
                <a:uFillTx/>
                <a:latin typeface="Arial"/>
                <a:ea typeface="Arial"/>
                <a:cs typeface="Arial"/>
                <a:sym typeface="Arial"/>
              </a:defRPr>
            </a:lvl9pPr>
          </a:lstStyle>
          <a:p>
            <a:pPr marL="0" marR="0" lvl="0" indent="0" algn="ctr" defTabSz="407511" rtl="0" eaLnBrk="1" fontAlgn="auto" latinLnBrk="0" hangingPunct="1">
              <a:lnSpc>
                <a:spcPct val="90000"/>
              </a:lnSpc>
              <a:spcBef>
                <a:spcPts val="700"/>
              </a:spcBef>
              <a:spcAft>
                <a:spcPts val="0"/>
              </a:spcAft>
              <a:buClrTx/>
              <a:buSzTx/>
              <a:buFontTx/>
              <a:buNone/>
              <a:tabLst/>
              <a:defRPr sz="2040">
                <a:solidFill>
                  <a:srgbClr val="0000FF"/>
                </a:solidFill>
              </a:defRPr>
            </a:pPr>
            <a:endParaRPr kumimoji="0" lang="en-US" sz="1800" b="1" i="0" u="none" strike="noStrike" kern="0" cap="none" spc="0" normalizeH="0" baseline="0" noProof="0" dirty="0">
              <a:ln>
                <a:noFill/>
              </a:ln>
              <a:solidFill>
                <a:srgbClr val="0000FF"/>
              </a:solidFill>
              <a:effectLst/>
              <a:uLnTx/>
              <a:uFillTx/>
              <a:latin typeface="Arial"/>
              <a:cs typeface="Arial"/>
              <a:sym typeface="Arial"/>
            </a:endParaRPr>
          </a:p>
        </p:txBody>
      </p:sp>
      <p:pic>
        <p:nvPicPr>
          <p:cNvPr id="8" name="Picture 4" descr="UF">
            <a:extLst>
              <a:ext uri="{FF2B5EF4-FFF2-40B4-BE49-F238E27FC236}">
                <a16:creationId xmlns:a16="http://schemas.microsoft.com/office/drawing/2014/main" id="{E99B395C-7400-4BE0-9774-C3392FA7E4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396" y="4125123"/>
            <a:ext cx="6745189" cy="126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5476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260E9-D6BA-484F-95DA-9B9C427C116F}"/>
              </a:ext>
            </a:extLst>
          </p:cNvPr>
          <p:cNvSpPr>
            <a:spLocks noGrp="1"/>
          </p:cNvSpPr>
          <p:nvPr>
            <p:ph type="title"/>
          </p:nvPr>
        </p:nvSpPr>
        <p:spPr/>
        <p:txBody>
          <a:bodyPr/>
          <a:lstStyle/>
          <a:p>
            <a:br>
              <a:rPr lang="en-US" sz="3200" dirty="0"/>
            </a:br>
            <a:r>
              <a:rPr lang="en-US" sz="3200" dirty="0"/>
              <a:t>Gray Encoding to Avoid Data Incoherence</a:t>
            </a:r>
            <a:br>
              <a:rPr lang="en-US" sz="2800" dirty="0"/>
            </a:br>
            <a:endParaRPr lang="en-US" sz="2800" dirty="0"/>
          </a:p>
        </p:txBody>
      </p:sp>
      <p:pic>
        <p:nvPicPr>
          <p:cNvPr id="5" name="Content Placeholder 4">
            <a:extLst>
              <a:ext uri="{FF2B5EF4-FFF2-40B4-BE49-F238E27FC236}">
                <a16:creationId xmlns:a16="http://schemas.microsoft.com/office/drawing/2014/main" id="{0DA95421-1D46-4421-9732-7C596A6E3252}"/>
              </a:ext>
            </a:extLst>
          </p:cNvPr>
          <p:cNvPicPr>
            <a:picLocks noGrp="1" noChangeAspect="1"/>
          </p:cNvPicPr>
          <p:nvPr>
            <p:ph idx="1"/>
          </p:nvPr>
        </p:nvPicPr>
        <p:blipFill>
          <a:blip r:embed="rId3"/>
          <a:stretch>
            <a:fillRect/>
          </a:stretch>
        </p:blipFill>
        <p:spPr>
          <a:xfrm>
            <a:off x="840611" y="2516206"/>
            <a:ext cx="7120343" cy="3858314"/>
          </a:xfrm>
          <a:prstGeom prst="rect">
            <a:avLst/>
          </a:prstGeom>
        </p:spPr>
      </p:pic>
      <p:sp>
        <p:nvSpPr>
          <p:cNvPr id="4" name="Slide Number Placeholder 3">
            <a:extLst>
              <a:ext uri="{FF2B5EF4-FFF2-40B4-BE49-F238E27FC236}">
                <a16:creationId xmlns:a16="http://schemas.microsoft.com/office/drawing/2014/main" id="{A27B5DFF-FC4C-415D-97FA-D2EF31CA22BF}"/>
              </a:ext>
            </a:extLst>
          </p:cNvPr>
          <p:cNvSpPr>
            <a:spLocks noGrp="1"/>
          </p:cNvSpPr>
          <p:nvPr>
            <p:ph type="sldNum" sz="quarter" idx="10"/>
          </p:nvPr>
        </p:nvSpPr>
        <p:spPr/>
        <p:txBody>
          <a:bodyPr/>
          <a:lstStyle/>
          <a:p>
            <a:pPr>
              <a:defRPr/>
            </a:pPr>
            <a:fld id="{24F9A987-07AB-442C-B123-EF969832F051}" type="slidenum">
              <a:rPr lang="en-US" altLang="zh-CN" smtClean="0"/>
              <a:pPr>
                <a:defRPr/>
              </a:pPr>
              <a:t>10</a:t>
            </a:fld>
            <a:endParaRPr lang="en-US" altLang="zh-CN"/>
          </a:p>
        </p:txBody>
      </p:sp>
      <p:sp>
        <p:nvSpPr>
          <p:cNvPr id="6" name="Rectangle 5">
            <a:extLst>
              <a:ext uri="{FF2B5EF4-FFF2-40B4-BE49-F238E27FC236}">
                <a16:creationId xmlns:a16="http://schemas.microsoft.com/office/drawing/2014/main" id="{C5AFD09B-0A81-4FAA-A77C-88CDC44A3339}"/>
              </a:ext>
            </a:extLst>
          </p:cNvPr>
          <p:cNvSpPr/>
          <p:nvPr/>
        </p:nvSpPr>
        <p:spPr>
          <a:xfrm>
            <a:off x="457199" y="933935"/>
            <a:ext cx="8279177" cy="1200329"/>
          </a:xfrm>
          <a:prstGeom prst="rect">
            <a:avLst/>
          </a:prstGeom>
        </p:spPr>
        <p:txBody>
          <a:bodyPr wrap="square">
            <a:spAutoFit/>
          </a:bodyPr>
          <a:lstStyle/>
          <a:p>
            <a:r>
              <a:rPr lang="en-US" sz="2400" dirty="0"/>
              <a:t>the natural way to transfer a vector control signal is to model each bit of the vector to be separately synchronized by a FF synchronizer. </a:t>
            </a:r>
          </a:p>
        </p:txBody>
      </p:sp>
      <p:sp>
        <p:nvSpPr>
          <p:cNvPr id="7" name="Rectangle 6">
            <a:extLst>
              <a:ext uri="{FF2B5EF4-FFF2-40B4-BE49-F238E27FC236}">
                <a16:creationId xmlns:a16="http://schemas.microsoft.com/office/drawing/2014/main" id="{12AF4F5F-2F4F-4472-91CC-72F75C0D1529}"/>
              </a:ext>
            </a:extLst>
          </p:cNvPr>
          <p:cNvSpPr/>
          <p:nvPr/>
        </p:nvSpPr>
        <p:spPr>
          <a:xfrm>
            <a:off x="133350" y="6240473"/>
            <a:ext cx="8393705" cy="646331"/>
          </a:xfrm>
          <a:prstGeom prst="rect">
            <a:avLst/>
          </a:prstGeom>
        </p:spPr>
        <p:txBody>
          <a:bodyPr wrap="square">
            <a:spAutoFit/>
          </a:bodyPr>
          <a:lstStyle/>
          <a:p>
            <a:r>
              <a:rPr lang="en-US" dirty="0"/>
              <a:t>Sig wants to change its value from "000" to "101" (both indicate valid states). However, it ends up in invalid state “100”. </a:t>
            </a:r>
          </a:p>
        </p:txBody>
      </p:sp>
    </p:spTree>
    <p:extLst>
      <p:ext uri="{BB962C8B-B14F-4D97-AF65-F5344CB8AC3E}">
        <p14:creationId xmlns:p14="http://schemas.microsoft.com/office/powerpoint/2010/main" val="3645561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A0B51-0692-4CC9-AA3A-DF01693757B0}"/>
              </a:ext>
            </a:extLst>
          </p:cNvPr>
          <p:cNvSpPr>
            <a:spLocks noGrp="1"/>
          </p:cNvSpPr>
          <p:nvPr>
            <p:ph type="title"/>
          </p:nvPr>
        </p:nvSpPr>
        <p:spPr/>
        <p:txBody>
          <a:bodyPr/>
          <a:lstStyle/>
          <a:p>
            <a:r>
              <a:rPr lang="en-US" sz="3200" dirty="0"/>
              <a:t>Gray Encoding to Avoid Data Incoherence</a:t>
            </a:r>
          </a:p>
        </p:txBody>
      </p:sp>
      <p:sp>
        <p:nvSpPr>
          <p:cNvPr id="3" name="Content Placeholder 2">
            <a:extLst>
              <a:ext uri="{FF2B5EF4-FFF2-40B4-BE49-F238E27FC236}">
                <a16:creationId xmlns:a16="http://schemas.microsoft.com/office/drawing/2014/main" id="{B4AF78C6-E3A4-474C-864E-B14230364FF6}"/>
              </a:ext>
            </a:extLst>
          </p:cNvPr>
          <p:cNvSpPr>
            <a:spLocks noGrp="1"/>
          </p:cNvSpPr>
          <p:nvPr>
            <p:ph idx="1"/>
          </p:nvPr>
        </p:nvSpPr>
        <p:spPr/>
        <p:txBody>
          <a:bodyPr/>
          <a:lstStyle/>
          <a:p>
            <a:r>
              <a:rPr lang="en-US" kern="1200" dirty="0"/>
              <a:t>Use Gray code when crossing a clock domain boundary. </a:t>
            </a:r>
          </a:p>
          <a:p>
            <a:r>
              <a:rPr lang="en-US" kern="1200" dirty="0"/>
              <a:t>A Gray code ensures that only a single bit changes as the bus counts up or down.</a:t>
            </a:r>
          </a:p>
          <a:p>
            <a:r>
              <a:rPr lang="en-US" kern="1200" dirty="0"/>
              <a:t>The presence of gray coding on vector control signal can be checked by using assertions. For more information, see the section "Gray Code Encoding for Vector Control Signals".</a:t>
            </a:r>
          </a:p>
          <a:p>
            <a:endParaRPr lang="en-US" dirty="0"/>
          </a:p>
        </p:txBody>
      </p:sp>
      <p:sp>
        <p:nvSpPr>
          <p:cNvPr id="4" name="Slide Number Placeholder 3">
            <a:extLst>
              <a:ext uri="{FF2B5EF4-FFF2-40B4-BE49-F238E27FC236}">
                <a16:creationId xmlns:a16="http://schemas.microsoft.com/office/drawing/2014/main" id="{345F3E94-1A71-4161-8621-3AABB64432E1}"/>
              </a:ext>
            </a:extLst>
          </p:cNvPr>
          <p:cNvSpPr>
            <a:spLocks noGrp="1"/>
          </p:cNvSpPr>
          <p:nvPr>
            <p:ph type="sldNum" sz="quarter" idx="10"/>
          </p:nvPr>
        </p:nvSpPr>
        <p:spPr/>
        <p:txBody>
          <a:bodyPr/>
          <a:lstStyle/>
          <a:p>
            <a:pPr>
              <a:defRPr/>
            </a:pPr>
            <a:fld id="{24F9A987-07AB-442C-B123-EF969832F051}" type="slidenum">
              <a:rPr lang="en-US" altLang="zh-CN" smtClean="0"/>
              <a:pPr>
                <a:defRPr/>
              </a:pPr>
              <a:t>11</a:t>
            </a:fld>
            <a:endParaRPr lang="en-US" altLang="zh-CN"/>
          </a:p>
        </p:txBody>
      </p:sp>
    </p:spTree>
    <p:extLst>
      <p:ext uri="{BB962C8B-B14F-4D97-AF65-F5344CB8AC3E}">
        <p14:creationId xmlns:p14="http://schemas.microsoft.com/office/powerpoint/2010/main" val="3411078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EFE3E-5FB1-4D21-AB78-54E220B566C9}"/>
              </a:ext>
            </a:extLst>
          </p:cNvPr>
          <p:cNvSpPr>
            <a:spLocks noGrp="1"/>
          </p:cNvSpPr>
          <p:nvPr>
            <p:ph type="title"/>
          </p:nvPr>
        </p:nvSpPr>
        <p:spPr/>
        <p:txBody>
          <a:bodyPr/>
          <a:lstStyle/>
          <a:p>
            <a:r>
              <a:rPr lang="en-US" sz="3600" dirty="0"/>
              <a:t>Synchronization of CDC Data Signals</a:t>
            </a:r>
            <a:endParaRPr lang="en-US" dirty="0"/>
          </a:p>
        </p:txBody>
      </p:sp>
      <p:sp>
        <p:nvSpPr>
          <p:cNvPr id="3" name="Content Placeholder 2">
            <a:extLst>
              <a:ext uri="{FF2B5EF4-FFF2-40B4-BE49-F238E27FC236}">
                <a16:creationId xmlns:a16="http://schemas.microsoft.com/office/drawing/2014/main" id="{A2579836-81F4-44DD-87F5-6E03ED9932B8}"/>
              </a:ext>
            </a:extLst>
          </p:cNvPr>
          <p:cNvSpPr>
            <a:spLocks noGrp="1"/>
          </p:cNvSpPr>
          <p:nvPr>
            <p:ph idx="1"/>
          </p:nvPr>
        </p:nvSpPr>
        <p:spPr/>
        <p:txBody>
          <a:bodyPr/>
          <a:lstStyle/>
          <a:p>
            <a:r>
              <a:rPr lang="en-US" sz="2800" dirty="0"/>
              <a:t>It is challenging to ensure transfer of data buses from one clock domain to another. </a:t>
            </a:r>
          </a:p>
          <a:p>
            <a:r>
              <a:rPr lang="en-US" sz="2800" dirty="0"/>
              <a:t>The individual bits of a data bus can change randomly while changing clock boundaries.</a:t>
            </a:r>
          </a:p>
          <a:p>
            <a:r>
              <a:rPr lang="en-US" sz="2800" dirty="0"/>
              <a:t> Using synchronizers/gray code to handle the passing of data bus is generally unacceptable.</a:t>
            </a:r>
          </a:p>
          <a:p>
            <a:r>
              <a:rPr lang="en-US" sz="2800" dirty="0"/>
              <a:t>Three common methods</a:t>
            </a:r>
          </a:p>
          <a:p>
            <a:pPr lvl="1"/>
            <a:r>
              <a:rPr lang="en-US" sz="2400" dirty="0"/>
              <a:t>Using MUX based synchronizers.</a:t>
            </a:r>
          </a:p>
          <a:p>
            <a:pPr lvl="1"/>
            <a:r>
              <a:rPr lang="en-US" sz="2400" dirty="0"/>
              <a:t>Using Handshake signals.</a:t>
            </a:r>
          </a:p>
          <a:p>
            <a:pPr lvl="1"/>
            <a:r>
              <a:rPr lang="en-US" sz="2400" dirty="0"/>
              <a:t>Using FIFOs (First In First Out memories) to store data with one clock domain and to retrieve data with another clock domain.</a:t>
            </a:r>
          </a:p>
          <a:p>
            <a:endParaRPr lang="en-US" sz="2800" dirty="0"/>
          </a:p>
        </p:txBody>
      </p:sp>
      <p:sp>
        <p:nvSpPr>
          <p:cNvPr id="4" name="Slide Number Placeholder 3">
            <a:extLst>
              <a:ext uri="{FF2B5EF4-FFF2-40B4-BE49-F238E27FC236}">
                <a16:creationId xmlns:a16="http://schemas.microsoft.com/office/drawing/2014/main" id="{11CC099C-82A1-4B91-884C-35C8E58D9D9E}"/>
              </a:ext>
            </a:extLst>
          </p:cNvPr>
          <p:cNvSpPr>
            <a:spLocks noGrp="1"/>
          </p:cNvSpPr>
          <p:nvPr>
            <p:ph type="sldNum" sz="quarter" idx="10"/>
          </p:nvPr>
        </p:nvSpPr>
        <p:spPr/>
        <p:txBody>
          <a:bodyPr/>
          <a:lstStyle/>
          <a:p>
            <a:pPr>
              <a:defRPr/>
            </a:pPr>
            <a:fld id="{24F9A987-07AB-442C-B123-EF969832F051}" type="slidenum">
              <a:rPr lang="en-US" altLang="zh-CN" smtClean="0"/>
              <a:pPr>
                <a:defRPr/>
              </a:pPr>
              <a:t>12</a:t>
            </a:fld>
            <a:endParaRPr lang="en-US" altLang="zh-CN"/>
          </a:p>
        </p:txBody>
      </p:sp>
    </p:spTree>
    <p:extLst>
      <p:ext uri="{BB962C8B-B14F-4D97-AF65-F5344CB8AC3E}">
        <p14:creationId xmlns:p14="http://schemas.microsoft.com/office/powerpoint/2010/main" val="2621355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AAB28-619F-42BD-A943-14CA7AEEC04A}"/>
              </a:ext>
            </a:extLst>
          </p:cNvPr>
          <p:cNvSpPr>
            <a:spLocks noGrp="1"/>
          </p:cNvSpPr>
          <p:nvPr>
            <p:ph type="title"/>
          </p:nvPr>
        </p:nvSpPr>
        <p:spPr/>
        <p:txBody>
          <a:bodyPr/>
          <a:lstStyle/>
          <a:p>
            <a:r>
              <a:rPr lang="en-US" dirty="0"/>
              <a:t>Using MUX based synchronizers</a:t>
            </a:r>
          </a:p>
        </p:txBody>
      </p:sp>
      <p:sp>
        <p:nvSpPr>
          <p:cNvPr id="4" name="Slide Number Placeholder 3">
            <a:extLst>
              <a:ext uri="{FF2B5EF4-FFF2-40B4-BE49-F238E27FC236}">
                <a16:creationId xmlns:a16="http://schemas.microsoft.com/office/drawing/2014/main" id="{30A30D39-F545-47C8-ADB8-F36B1073743E}"/>
              </a:ext>
            </a:extLst>
          </p:cNvPr>
          <p:cNvSpPr>
            <a:spLocks noGrp="1"/>
          </p:cNvSpPr>
          <p:nvPr>
            <p:ph type="sldNum" sz="quarter" idx="10"/>
          </p:nvPr>
        </p:nvSpPr>
        <p:spPr/>
        <p:txBody>
          <a:bodyPr/>
          <a:lstStyle/>
          <a:p>
            <a:pPr>
              <a:defRPr/>
            </a:pPr>
            <a:fld id="{24F9A987-07AB-442C-B123-EF969832F051}" type="slidenum">
              <a:rPr lang="en-US" altLang="zh-CN" smtClean="0"/>
              <a:pPr>
                <a:defRPr/>
              </a:pPr>
              <a:t>13</a:t>
            </a:fld>
            <a:endParaRPr lang="en-US" altLang="zh-CN"/>
          </a:p>
        </p:txBody>
      </p:sp>
      <p:pic>
        <p:nvPicPr>
          <p:cNvPr id="5" name="Picture 4">
            <a:extLst>
              <a:ext uri="{FF2B5EF4-FFF2-40B4-BE49-F238E27FC236}">
                <a16:creationId xmlns:a16="http://schemas.microsoft.com/office/drawing/2014/main" id="{ADC8317E-3530-450A-A9F7-AAB78EA3C434}"/>
              </a:ext>
            </a:extLst>
          </p:cNvPr>
          <p:cNvPicPr>
            <a:picLocks noChangeAspect="1"/>
          </p:cNvPicPr>
          <p:nvPr/>
        </p:nvPicPr>
        <p:blipFill>
          <a:blip r:embed="rId2"/>
          <a:stretch>
            <a:fillRect/>
          </a:stretch>
        </p:blipFill>
        <p:spPr>
          <a:xfrm>
            <a:off x="171450" y="1740665"/>
            <a:ext cx="8006672" cy="3945129"/>
          </a:xfrm>
          <a:prstGeom prst="rect">
            <a:avLst/>
          </a:prstGeom>
        </p:spPr>
      </p:pic>
    </p:spTree>
    <p:extLst>
      <p:ext uri="{BB962C8B-B14F-4D97-AF65-F5344CB8AC3E}">
        <p14:creationId xmlns:p14="http://schemas.microsoft.com/office/powerpoint/2010/main" val="1356409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2FAD-4EC4-4F29-891F-32CBB90EF70C}"/>
              </a:ext>
            </a:extLst>
          </p:cNvPr>
          <p:cNvSpPr>
            <a:spLocks noGrp="1"/>
          </p:cNvSpPr>
          <p:nvPr>
            <p:ph type="title"/>
          </p:nvPr>
        </p:nvSpPr>
        <p:spPr/>
        <p:txBody>
          <a:bodyPr/>
          <a:lstStyle/>
          <a:p>
            <a:r>
              <a:rPr lang="en-US" sz="3200" dirty="0"/>
              <a:t>Handshaking Data between Clock Domains</a:t>
            </a:r>
            <a:endParaRPr lang="en-US" dirty="0"/>
          </a:p>
        </p:txBody>
      </p:sp>
      <p:sp>
        <p:nvSpPr>
          <p:cNvPr id="3" name="Content Placeholder 2">
            <a:extLst>
              <a:ext uri="{FF2B5EF4-FFF2-40B4-BE49-F238E27FC236}">
                <a16:creationId xmlns:a16="http://schemas.microsoft.com/office/drawing/2014/main" id="{7335C1F7-180E-4B57-86D1-4B97CFF23FC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40666EC-D912-459A-812F-8E19C93D3924}"/>
              </a:ext>
            </a:extLst>
          </p:cNvPr>
          <p:cNvSpPr>
            <a:spLocks noGrp="1"/>
          </p:cNvSpPr>
          <p:nvPr>
            <p:ph type="sldNum" sz="quarter" idx="10"/>
          </p:nvPr>
        </p:nvSpPr>
        <p:spPr/>
        <p:txBody>
          <a:bodyPr/>
          <a:lstStyle/>
          <a:p>
            <a:pPr>
              <a:defRPr/>
            </a:pPr>
            <a:fld id="{24F9A987-07AB-442C-B123-EF969832F051}" type="slidenum">
              <a:rPr lang="en-US" altLang="zh-CN" smtClean="0"/>
              <a:pPr>
                <a:defRPr/>
              </a:pPr>
              <a:t>14</a:t>
            </a:fld>
            <a:endParaRPr lang="en-US" altLang="zh-CN"/>
          </a:p>
        </p:txBody>
      </p:sp>
      <p:pic>
        <p:nvPicPr>
          <p:cNvPr id="5" name="Picture 4">
            <a:extLst>
              <a:ext uri="{FF2B5EF4-FFF2-40B4-BE49-F238E27FC236}">
                <a16:creationId xmlns:a16="http://schemas.microsoft.com/office/drawing/2014/main" id="{E85638BA-8837-40F0-B010-50DED1EA928D}"/>
              </a:ext>
            </a:extLst>
          </p:cNvPr>
          <p:cNvPicPr>
            <a:picLocks noChangeAspect="1"/>
          </p:cNvPicPr>
          <p:nvPr/>
        </p:nvPicPr>
        <p:blipFill>
          <a:blip r:embed="rId3"/>
          <a:stretch>
            <a:fillRect/>
          </a:stretch>
        </p:blipFill>
        <p:spPr>
          <a:xfrm>
            <a:off x="430115" y="1454227"/>
            <a:ext cx="7885201" cy="4346555"/>
          </a:xfrm>
          <a:prstGeom prst="rect">
            <a:avLst/>
          </a:prstGeom>
        </p:spPr>
      </p:pic>
    </p:spTree>
    <p:extLst>
      <p:ext uri="{BB962C8B-B14F-4D97-AF65-F5344CB8AC3E}">
        <p14:creationId xmlns:p14="http://schemas.microsoft.com/office/powerpoint/2010/main" val="3665340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A4D18-E017-455D-9810-86FB7B9361B9}"/>
              </a:ext>
            </a:extLst>
          </p:cNvPr>
          <p:cNvSpPr>
            <a:spLocks noGrp="1"/>
          </p:cNvSpPr>
          <p:nvPr>
            <p:ph type="title"/>
          </p:nvPr>
        </p:nvSpPr>
        <p:spPr/>
        <p:txBody>
          <a:bodyPr/>
          <a:lstStyle/>
          <a:p>
            <a:r>
              <a:rPr lang="en-US" sz="2800" dirty="0"/>
              <a:t>Passing Data by FIFO between Clock Domains</a:t>
            </a:r>
          </a:p>
        </p:txBody>
      </p:sp>
      <p:pic>
        <p:nvPicPr>
          <p:cNvPr id="5" name="Content Placeholder 4">
            <a:extLst>
              <a:ext uri="{FF2B5EF4-FFF2-40B4-BE49-F238E27FC236}">
                <a16:creationId xmlns:a16="http://schemas.microsoft.com/office/drawing/2014/main" id="{208FC8A5-CFFB-49E9-BA77-6E738D665511}"/>
              </a:ext>
            </a:extLst>
          </p:cNvPr>
          <p:cNvPicPr>
            <a:picLocks noGrp="1" noChangeAspect="1"/>
          </p:cNvPicPr>
          <p:nvPr>
            <p:ph idx="1"/>
          </p:nvPr>
        </p:nvPicPr>
        <p:blipFill>
          <a:blip r:embed="rId2"/>
          <a:stretch>
            <a:fillRect/>
          </a:stretch>
        </p:blipFill>
        <p:spPr>
          <a:xfrm>
            <a:off x="1101428" y="1829095"/>
            <a:ext cx="6941144" cy="3598519"/>
          </a:xfrm>
          <a:prstGeom prst="rect">
            <a:avLst/>
          </a:prstGeom>
        </p:spPr>
      </p:pic>
      <p:sp>
        <p:nvSpPr>
          <p:cNvPr id="4" name="Slide Number Placeholder 3">
            <a:extLst>
              <a:ext uri="{FF2B5EF4-FFF2-40B4-BE49-F238E27FC236}">
                <a16:creationId xmlns:a16="http://schemas.microsoft.com/office/drawing/2014/main" id="{1C6CFCCF-D23D-470A-9E65-417EB0488174}"/>
              </a:ext>
            </a:extLst>
          </p:cNvPr>
          <p:cNvSpPr>
            <a:spLocks noGrp="1"/>
          </p:cNvSpPr>
          <p:nvPr>
            <p:ph type="sldNum" sz="quarter" idx="10"/>
          </p:nvPr>
        </p:nvSpPr>
        <p:spPr/>
        <p:txBody>
          <a:bodyPr/>
          <a:lstStyle/>
          <a:p>
            <a:pPr>
              <a:defRPr/>
            </a:pPr>
            <a:fld id="{24F9A987-07AB-442C-B123-EF969832F051}" type="slidenum">
              <a:rPr lang="en-US" altLang="zh-CN" smtClean="0"/>
              <a:pPr>
                <a:defRPr/>
              </a:pPr>
              <a:t>15</a:t>
            </a:fld>
            <a:endParaRPr lang="en-US" altLang="zh-CN"/>
          </a:p>
        </p:txBody>
      </p:sp>
    </p:spTree>
    <p:extLst>
      <p:ext uri="{BB962C8B-B14F-4D97-AF65-F5344CB8AC3E}">
        <p14:creationId xmlns:p14="http://schemas.microsoft.com/office/powerpoint/2010/main" val="4159268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2DDD5-E5EC-4E6B-8BDE-3A1CD530730B}"/>
              </a:ext>
            </a:extLst>
          </p:cNvPr>
          <p:cNvSpPr>
            <a:spLocks noGrp="1"/>
          </p:cNvSpPr>
          <p:nvPr>
            <p:ph type="title"/>
          </p:nvPr>
        </p:nvSpPr>
        <p:spPr/>
        <p:txBody>
          <a:bodyPr/>
          <a:lstStyle/>
          <a:p>
            <a:r>
              <a:rPr lang="en-US" dirty="0"/>
              <a:t>User-defined Synchronizers</a:t>
            </a:r>
          </a:p>
        </p:txBody>
      </p:sp>
      <p:sp>
        <p:nvSpPr>
          <p:cNvPr id="3" name="Content Placeholder 2">
            <a:extLst>
              <a:ext uri="{FF2B5EF4-FFF2-40B4-BE49-F238E27FC236}">
                <a16:creationId xmlns:a16="http://schemas.microsoft.com/office/drawing/2014/main" id="{109E0DEB-2795-4F2D-A36B-3CE2DC6A0F53}"/>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21FEF7C-0FE4-40A2-86F9-4711B78EB1F0}"/>
              </a:ext>
            </a:extLst>
          </p:cNvPr>
          <p:cNvSpPr>
            <a:spLocks noGrp="1"/>
          </p:cNvSpPr>
          <p:nvPr>
            <p:ph type="sldNum" sz="quarter" idx="10"/>
          </p:nvPr>
        </p:nvSpPr>
        <p:spPr/>
        <p:txBody>
          <a:bodyPr/>
          <a:lstStyle/>
          <a:p>
            <a:pPr>
              <a:defRPr/>
            </a:pPr>
            <a:fld id="{24F9A987-07AB-442C-B123-EF969832F051}" type="slidenum">
              <a:rPr lang="en-US" altLang="zh-CN" smtClean="0"/>
              <a:pPr>
                <a:defRPr/>
              </a:pPr>
              <a:t>16</a:t>
            </a:fld>
            <a:endParaRPr lang="en-US" altLang="zh-CN"/>
          </a:p>
        </p:txBody>
      </p:sp>
      <p:pic>
        <p:nvPicPr>
          <p:cNvPr id="3074" name="Picture 2" descr="https://filebox.ece.vt.edu/~athanas/4514/ledadoc/html/images/pol_cdc14.gif">
            <a:extLst>
              <a:ext uri="{FF2B5EF4-FFF2-40B4-BE49-F238E27FC236}">
                <a16:creationId xmlns:a16="http://schemas.microsoft.com/office/drawing/2014/main" id="{E708D85E-A34D-4C67-AE54-0319E6A47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3051" y="2265134"/>
            <a:ext cx="6427060" cy="346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1469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5E9A4-22B6-459E-A389-16DB72BBA4E6}"/>
              </a:ext>
            </a:extLst>
          </p:cNvPr>
          <p:cNvSpPr>
            <a:spLocks noGrp="1"/>
          </p:cNvSpPr>
          <p:nvPr>
            <p:ph type="title"/>
          </p:nvPr>
        </p:nvSpPr>
        <p:spPr/>
        <p:txBody>
          <a:bodyPr/>
          <a:lstStyle/>
          <a:p>
            <a:r>
              <a:rPr lang="en-US" sz="3200" dirty="0"/>
              <a:t>Structural Analysis to Identify CDC Signals</a:t>
            </a:r>
            <a:endParaRPr lang="en-US" dirty="0"/>
          </a:p>
        </p:txBody>
      </p:sp>
      <p:sp>
        <p:nvSpPr>
          <p:cNvPr id="3" name="Content Placeholder 2">
            <a:extLst>
              <a:ext uri="{FF2B5EF4-FFF2-40B4-BE49-F238E27FC236}">
                <a16:creationId xmlns:a16="http://schemas.microsoft.com/office/drawing/2014/main" id="{F4CBF3FB-0D2B-4953-9E5B-21D396A1DCAF}"/>
              </a:ext>
            </a:extLst>
          </p:cNvPr>
          <p:cNvSpPr>
            <a:spLocks noGrp="1"/>
          </p:cNvSpPr>
          <p:nvPr>
            <p:ph idx="1"/>
          </p:nvPr>
        </p:nvSpPr>
        <p:spPr/>
        <p:txBody>
          <a:bodyPr/>
          <a:lstStyle/>
          <a:p>
            <a:r>
              <a:rPr lang="en-US" kern="1200" dirty="0"/>
              <a:t>The most important task of any CDC structural analyzer is to find out all the signals (CDC) that cross clock boundaries.</a:t>
            </a:r>
          </a:p>
          <a:p>
            <a:endParaRPr lang="en-US" kern="1200" dirty="0"/>
          </a:p>
        </p:txBody>
      </p:sp>
      <p:sp>
        <p:nvSpPr>
          <p:cNvPr id="4" name="Slide Number Placeholder 3">
            <a:extLst>
              <a:ext uri="{FF2B5EF4-FFF2-40B4-BE49-F238E27FC236}">
                <a16:creationId xmlns:a16="http://schemas.microsoft.com/office/drawing/2014/main" id="{E9BCDB58-5165-4104-9DBB-6A590C89125A}"/>
              </a:ext>
            </a:extLst>
          </p:cNvPr>
          <p:cNvSpPr>
            <a:spLocks noGrp="1"/>
          </p:cNvSpPr>
          <p:nvPr>
            <p:ph type="sldNum" sz="quarter" idx="10"/>
          </p:nvPr>
        </p:nvSpPr>
        <p:spPr/>
        <p:txBody>
          <a:bodyPr/>
          <a:lstStyle/>
          <a:p>
            <a:pPr>
              <a:defRPr/>
            </a:pPr>
            <a:fld id="{24F9A987-07AB-442C-B123-EF969832F051}" type="slidenum">
              <a:rPr lang="en-US" altLang="zh-CN" smtClean="0"/>
              <a:pPr>
                <a:defRPr/>
              </a:pPr>
              <a:t>17</a:t>
            </a:fld>
            <a:endParaRPr lang="en-US" altLang="zh-CN"/>
          </a:p>
        </p:txBody>
      </p:sp>
    </p:spTree>
    <p:extLst>
      <p:ext uri="{BB962C8B-B14F-4D97-AF65-F5344CB8AC3E}">
        <p14:creationId xmlns:p14="http://schemas.microsoft.com/office/powerpoint/2010/main" val="4294367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E64F4-DC47-49E6-A324-25DC8E0770AB}"/>
              </a:ext>
            </a:extLst>
          </p:cNvPr>
          <p:cNvSpPr>
            <a:spLocks noGrp="1"/>
          </p:cNvSpPr>
          <p:nvPr>
            <p:ph type="title"/>
          </p:nvPr>
        </p:nvSpPr>
        <p:spPr/>
        <p:txBody>
          <a:bodyPr/>
          <a:lstStyle/>
          <a:p>
            <a:r>
              <a:rPr lang="en-US" dirty="0"/>
              <a:t>Convergence in the Crossover Path</a:t>
            </a:r>
          </a:p>
        </p:txBody>
      </p:sp>
      <p:sp>
        <p:nvSpPr>
          <p:cNvPr id="4" name="Slide Number Placeholder 3">
            <a:extLst>
              <a:ext uri="{FF2B5EF4-FFF2-40B4-BE49-F238E27FC236}">
                <a16:creationId xmlns:a16="http://schemas.microsoft.com/office/drawing/2014/main" id="{98D8E768-BDD8-481B-9586-001398500C45}"/>
              </a:ext>
            </a:extLst>
          </p:cNvPr>
          <p:cNvSpPr>
            <a:spLocks noGrp="1"/>
          </p:cNvSpPr>
          <p:nvPr>
            <p:ph type="sldNum" sz="quarter" idx="10"/>
          </p:nvPr>
        </p:nvSpPr>
        <p:spPr/>
        <p:txBody>
          <a:bodyPr/>
          <a:lstStyle/>
          <a:p>
            <a:pPr>
              <a:defRPr/>
            </a:pPr>
            <a:fld id="{24F9A987-07AB-442C-B123-EF969832F051}" type="slidenum">
              <a:rPr lang="en-US" altLang="zh-CN" smtClean="0"/>
              <a:pPr>
                <a:defRPr/>
              </a:pPr>
              <a:t>18</a:t>
            </a:fld>
            <a:endParaRPr lang="en-US" altLang="zh-CN"/>
          </a:p>
        </p:txBody>
      </p:sp>
      <p:pic>
        <p:nvPicPr>
          <p:cNvPr id="5" name="Content Placeholder 4">
            <a:extLst>
              <a:ext uri="{FF2B5EF4-FFF2-40B4-BE49-F238E27FC236}">
                <a16:creationId xmlns:a16="http://schemas.microsoft.com/office/drawing/2014/main" id="{00B071A1-B13A-4A11-ACAF-C957F13C24E4}"/>
              </a:ext>
            </a:extLst>
          </p:cNvPr>
          <p:cNvPicPr>
            <a:picLocks noGrp="1" noChangeAspect="1"/>
          </p:cNvPicPr>
          <p:nvPr>
            <p:ph idx="1"/>
          </p:nvPr>
        </p:nvPicPr>
        <p:blipFill>
          <a:blip r:embed="rId2"/>
          <a:stretch>
            <a:fillRect/>
          </a:stretch>
        </p:blipFill>
        <p:spPr>
          <a:xfrm>
            <a:off x="1536394" y="1023650"/>
            <a:ext cx="5400675" cy="2019300"/>
          </a:xfrm>
          <a:prstGeom prst="rect">
            <a:avLst/>
          </a:prstGeom>
        </p:spPr>
      </p:pic>
      <p:pic>
        <p:nvPicPr>
          <p:cNvPr id="6" name="Picture 5">
            <a:extLst>
              <a:ext uri="{FF2B5EF4-FFF2-40B4-BE49-F238E27FC236}">
                <a16:creationId xmlns:a16="http://schemas.microsoft.com/office/drawing/2014/main" id="{F4206EC9-6D71-4744-A027-66C74D4BD42A}"/>
              </a:ext>
            </a:extLst>
          </p:cNvPr>
          <p:cNvPicPr>
            <a:picLocks noChangeAspect="1"/>
          </p:cNvPicPr>
          <p:nvPr/>
        </p:nvPicPr>
        <p:blipFill>
          <a:blip r:embed="rId3"/>
          <a:stretch>
            <a:fillRect/>
          </a:stretch>
        </p:blipFill>
        <p:spPr>
          <a:xfrm>
            <a:off x="1438217" y="3429000"/>
            <a:ext cx="5915025" cy="3267075"/>
          </a:xfrm>
          <a:prstGeom prst="rect">
            <a:avLst/>
          </a:prstGeom>
        </p:spPr>
      </p:pic>
    </p:spTree>
    <p:extLst>
      <p:ext uri="{BB962C8B-B14F-4D97-AF65-F5344CB8AC3E}">
        <p14:creationId xmlns:p14="http://schemas.microsoft.com/office/powerpoint/2010/main" val="2190336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8E3F8-B901-4819-9C8A-BB26FEAB0454}"/>
              </a:ext>
            </a:extLst>
          </p:cNvPr>
          <p:cNvSpPr>
            <a:spLocks noGrp="1"/>
          </p:cNvSpPr>
          <p:nvPr>
            <p:ph type="title"/>
          </p:nvPr>
        </p:nvSpPr>
        <p:spPr/>
        <p:txBody>
          <a:bodyPr/>
          <a:lstStyle/>
          <a:p>
            <a:r>
              <a:rPr lang="en-US" dirty="0"/>
              <a:t>Divergence in the Crossover Path</a:t>
            </a:r>
          </a:p>
        </p:txBody>
      </p:sp>
      <p:sp>
        <p:nvSpPr>
          <p:cNvPr id="3" name="Content Placeholder 2">
            <a:extLst>
              <a:ext uri="{FF2B5EF4-FFF2-40B4-BE49-F238E27FC236}">
                <a16:creationId xmlns:a16="http://schemas.microsoft.com/office/drawing/2014/main" id="{92350972-3C48-4BA5-810F-90722451AF73}"/>
              </a:ext>
            </a:extLst>
          </p:cNvPr>
          <p:cNvSpPr>
            <a:spLocks noGrp="1"/>
          </p:cNvSpPr>
          <p:nvPr>
            <p:ph idx="1"/>
          </p:nvPr>
        </p:nvSpPr>
        <p:spPr/>
        <p:txBody>
          <a:bodyPr/>
          <a:lstStyle/>
          <a:p>
            <a:r>
              <a:rPr lang="en-US" kern="1200" dirty="0"/>
              <a:t>Design styles which allow divergent logic on a CDC signal to multiple synchronization paths, may cause functional errors. </a:t>
            </a:r>
            <a:endParaRPr lang="en-US" dirty="0"/>
          </a:p>
        </p:txBody>
      </p:sp>
      <p:sp>
        <p:nvSpPr>
          <p:cNvPr id="4" name="Slide Number Placeholder 3">
            <a:extLst>
              <a:ext uri="{FF2B5EF4-FFF2-40B4-BE49-F238E27FC236}">
                <a16:creationId xmlns:a16="http://schemas.microsoft.com/office/drawing/2014/main" id="{781E05F1-EB91-4174-9AA9-DBA879483033}"/>
              </a:ext>
            </a:extLst>
          </p:cNvPr>
          <p:cNvSpPr>
            <a:spLocks noGrp="1"/>
          </p:cNvSpPr>
          <p:nvPr>
            <p:ph type="sldNum" sz="quarter" idx="10"/>
          </p:nvPr>
        </p:nvSpPr>
        <p:spPr/>
        <p:txBody>
          <a:bodyPr/>
          <a:lstStyle/>
          <a:p>
            <a:pPr>
              <a:defRPr/>
            </a:pPr>
            <a:fld id="{24F9A987-07AB-442C-B123-EF969832F051}" type="slidenum">
              <a:rPr lang="en-US" altLang="zh-CN" smtClean="0"/>
              <a:pPr>
                <a:defRPr/>
              </a:pPr>
              <a:t>19</a:t>
            </a:fld>
            <a:endParaRPr lang="en-US" altLang="zh-CN"/>
          </a:p>
        </p:txBody>
      </p:sp>
      <p:pic>
        <p:nvPicPr>
          <p:cNvPr id="5" name="Picture 4">
            <a:extLst>
              <a:ext uri="{FF2B5EF4-FFF2-40B4-BE49-F238E27FC236}">
                <a16:creationId xmlns:a16="http://schemas.microsoft.com/office/drawing/2014/main" id="{82F4D9FE-9AE6-450B-8569-FF80B4D4CBA3}"/>
              </a:ext>
            </a:extLst>
          </p:cNvPr>
          <p:cNvPicPr>
            <a:picLocks noChangeAspect="1"/>
          </p:cNvPicPr>
          <p:nvPr/>
        </p:nvPicPr>
        <p:blipFill>
          <a:blip r:embed="rId3"/>
          <a:stretch>
            <a:fillRect/>
          </a:stretch>
        </p:blipFill>
        <p:spPr>
          <a:xfrm>
            <a:off x="1371887" y="2810715"/>
            <a:ext cx="5987380" cy="3123360"/>
          </a:xfrm>
          <a:prstGeom prst="rect">
            <a:avLst/>
          </a:prstGeom>
        </p:spPr>
      </p:pic>
    </p:spTree>
    <p:extLst>
      <p:ext uri="{BB962C8B-B14F-4D97-AF65-F5344CB8AC3E}">
        <p14:creationId xmlns:p14="http://schemas.microsoft.com/office/powerpoint/2010/main" val="218373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CD7D5-3E51-4E9E-A890-7278C7B4BA42}"/>
              </a:ext>
            </a:extLst>
          </p:cNvPr>
          <p:cNvSpPr>
            <a:spLocks noGrp="1"/>
          </p:cNvSpPr>
          <p:nvPr>
            <p:ph type="title"/>
          </p:nvPr>
        </p:nvSpPr>
        <p:spPr/>
        <p:txBody>
          <a:bodyPr/>
          <a:lstStyle/>
          <a:p>
            <a:r>
              <a:rPr lang="en-US" dirty="0"/>
              <a:t>CDC Overview</a:t>
            </a:r>
          </a:p>
        </p:txBody>
      </p:sp>
      <p:sp>
        <p:nvSpPr>
          <p:cNvPr id="3" name="Content Placeholder 2">
            <a:extLst>
              <a:ext uri="{FF2B5EF4-FFF2-40B4-BE49-F238E27FC236}">
                <a16:creationId xmlns:a16="http://schemas.microsoft.com/office/drawing/2014/main" id="{47989541-1F21-4581-918B-D067AE39E174}"/>
              </a:ext>
            </a:extLst>
          </p:cNvPr>
          <p:cNvSpPr>
            <a:spLocks noGrp="1"/>
          </p:cNvSpPr>
          <p:nvPr>
            <p:ph idx="1"/>
          </p:nvPr>
        </p:nvSpPr>
        <p:spPr/>
        <p:txBody>
          <a:bodyPr/>
          <a:lstStyle/>
          <a:p>
            <a:r>
              <a:rPr lang="en-US" b="1" dirty="0"/>
              <a:t>As modern System-on-Chip (SoC) designs continue to face increasing size and complexity challenges</a:t>
            </a:r>
          </a:p>
          <a:p>
            <a:pPr lvl="1"/>
            <a:r>
              <a:rPr lang="en-US" b="1" dirty="0"/>
              <a:t> Multiple asynchronous clock domains have been employed for different I/O interfaces. </a:t>
            </a:r>
          </a:p>
          <a:p>
            <a:endParaRPr lang="en-US" b="1" dirty="0"/>
          </a:p>
          <a:p>
            <a:r>
              <a:rPr lang="en-US" b="1" dirty="0"/>
              <a:t>A CDC-based (Clock Domain Crossing) design is a design that has one clock </a:t>
            </a:r>
            <a:r>
              <a:rPr lang="en-US" b="1" dirty="0">
                <a:solidFill>
                  <a:srgbClr val="FF0000"/>
                </a:solidFill>
              </a:rPr>
              <a:t>asynchronous</a:t>
            </a:r>
            <a:r>
              <a:rPr lang="en-US" b="1" dirty="0"/>
              <a:t> to, or has </a:t>
            </a:r>
            <a:r>
              <a:rPr lang="en-US" b="1" dirty="0">
                <a:solidFill>
                  <a:srgbClr val="FF0000"/>
                </a:solidFill>
              </a:rPr>
              <a:t>a variable phase relation</a:t>
            </a:r>
            <a:r>
              <a:rPr lang="en-US" b="1" dirty="0"/>
              <a:t> with, another clock. </a:t>
            </a:r>
            <a:endParaRPr lang="en-US" dirty="0"/>
          </a:p>
        </p:txBody>
      </p:sp>
      <p:sp>
        <p:nvSpPr>
          <p:cNvPr id="4" name="Slide Number Placeholder 3">
            <a:extLst>
              <a:ext uri="{FF2B5EF4-FFF2-40B4-BE49-F238E27FC236}">
                <a16:creationId xmlns:a16="http://schemas.microsoft.com/office/drawing/2014/main" id="{15AD8145-2303-42DB-8093-1E63EECF1DF8}"/>
              </a:ext>
            </a:extLst>
          </p:cNvPr>
          <p:cNvSpPr>
            <a:spLocks noGrp="1"/>
          </p:cNvSpPr>
          <p:nvPr>
            <p:ph type="sldNum" sz="quarter" idx="10"/>
          </p:nvPr>
        </p:nvSpPr>
        <p:spPr/>
        <p:txBody>
          <a:bodyPr/>
          <a:lstStyle/>
          <a:p>
            <a:pPr>
              <a:defRPr/>
            </a:pPr>
            <a:fld id="{24F9A987-07AB-442C-B123-EF969832F051}" type="slidenum">
              <a:rPr lang="en-US" altLang="zh-CN" smtClean="0"/>
              <a:pPr>
                <a:defRPr/>
              </a:pPr>
              <a:t>2</a:t>
            </a:fld>
            <a:endParaRPr lang="en-US" altLang="zh-CN"/>
          </a:p>
        </p:txBody>
      </p:sp>
    </p:spTree>
    <p:extLst>
      <p:ext uri="{BB962C8B-B14F-4D97-AF65-F5344CB8AC3E}">
        <p14:creationId xmlns:p14="http://schemas.microsoft.com/office/powerpoint/2010/main" val="2653318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2C1B7-3FE5-4CD2-B72A-ADA9ACC26205}"/>
              </a:ext>
            </a:extLst>
          </p:cNvPr>
          <p:cNvSpPr>
            <a:spLocks noGrp="1"/>
          </p:cNvSpPr>
          <p:nvPr>
            <p:ph type="title"/>
          </p:nvPr>
        </p:nvSpPr>
        <p:spPr/>
        <p:txBody>
          <a:bodyPr/>
          <a:lstStyle/>
          <a:p>
            <a:r>
              <a:rPr lang="en-US" dirty="0"/>
              <a:t>Divergence of Meta-stable Signal</a:t>
            </a:r>
          </a:p>
        </p:txBody>
      </p:sp>
      <p:sp>
        <p:nvSpPr>
          <p:cNvPr id="3" name="Content Placeholder 2">
            <a:extLst>
              <a:ext uri="{FF2B5EF4-FFF2-40B4-BE49-F238E27FC236}">
                <a16:creationId xmlns:a16="http://schemas.microsoft.com/office/drawing/2014/main" id="{FBCFF543-E3E7-436D-9ECD-B7C2481C23A9}"/>
              </a:ext>
            </a:extLst>
          </p:cNvPr>
          <p:cNvSpPr>
            <a:spLocks noGrp="1"/>
          </p:cNvSpPr>
          <p:nvPr>
            <p:ph idx="1"/>
          </p:nvPr>
        </p:nvSpPr>
        <p:spPr>
          <a:xfrm>
            <a:off x="171450" y="923925"/>
            <a:ext cx="8810625" cy="5810250"/>
          </a:xfrm>
        </p:spPr>
        <p:txBody>
          <a:bodyPr/>
          <a:lstStyle/>
          <a:p>
            <a:r>
              <a:rPr lang="en-US" dirty="0"/>
              <a:t>Using a meta-stable signal in a design can be erroneous. Therefore multiple fan-out of the output of the first FF of a FF synchronizer can cause functional errors. </a:t>
            </a:r>
          </a:p>
        </p:txBody>
      </p:sp>
      <p:sp>
        <p:nvSpPr>
          <p:cNvPr id="4" name="Slide Number Placeholder 3">
            <a:extLst>
              <a:ext uri="{FF2B5EF4-FFF2-40B4-BE49-F238E27FC236}">
                <a16:creationId xmlns:a16="http://schemas.microsoft.com/office/drawing/2014/main" id="{7E059A0E-CA96-4152-B65D-4A7798AFEA58}"/>
              </a:ext>
            </a:extLst>
          </p:cNvPr>
          <p:cNvSpPr>
            <a:spLocks noGrp="1"/>
          </p:cNvSpPr>
          <p:nvPr>
            <p:ph type="sldNum" sz="quarter" idx="10"/>
          </p:nvPr>
        </p:nvSpPr>
        <p:spPr/>
        <p:txBody>
          <a:bodyPr/>
          <a:lstStyle/>
          <a:p>
            <a:pPr>
              <a:defRPr/>
            </a:pPr>
            <a:fld id="{24F9A987-07AB-442C-B123-EF969832F051}" type="slidenum">
              <a:rPr lang="en-US" altLang="zh-CN" smtClean="0"/>
              <a:pPr>
                <a:defRPr/>
              </a:pPr>
              <a:t>20</a:t>
            </a:fld>
            <a:endParaRPr lang="en-US" altLang="zh-CN"/>
          </a:p>
        </p:txBody>
      </p:sp>
      <p:pic>
        <p:nvPicPr>
          <p:cNvPr id="7" name="Picture 2" descr="https://filebox.ece.vt.edu/~athanas/4514/ledadoc/html/images/pol_cdc16.gif">
            <a:extLst>
              <a:ext uri="{FF2B5EF4-FFF2-40B4-BE49-F238E27FC236}">
                <a16:creationId xmlns:a16="http://schemas.microsoft.com/office/drawing/2014/main" id="{22BD4881-02E5-475B-AF90-A080DD1CB9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3413" y="3495674"/>
            <a:ext cx="6164366" cy="243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99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914E8-E52C-4FE5-A1A2-E9BCC623352E}"/>
              </a:ext>
            </a:extLst>
          </p:cNvPr>
          <p:cNvSpPr>
            <a:spLocks noGrp="1"/>
          </p:cNvSpPr>
          <p:nvPr>
            <p:ph type="title"/>
          </p:nvPr>
        </p:nvSpPr>
        <p:spPr/>
        <p:txBody>
          <a:bodyPr/>
          <a:lstStyle/>
          <a:p>
            <a:r>
              <a:rPr lang="en-US" sz="3600" dirty="0"/>
              <a:t>convergence of Synchronized Signals</a:t>
            </a:r>
            <a:endParaRPr lang="en-US" dirty="0"/>
          </a:p>
        </p:txBody>
      </p:sp>
      <p:sp>
        <p:nvSpPr>
          <p:cNvPr id="3" name="Content Placeholder 2">
            <a:extLst>
              <a:ext uri="{FF2B5EF4-FFF2-40B4-BE49-F238E27FC236}">
                <a16:creationId xmlns:a16="http://schemas.microsoft.com/office/drawing/2014/main" id="{2A91CCBB-85A3-4F91-B23C-7FA42C737CA6}"/>
              </a:ext>
            </a:extLst>
          </p:cNvPr>
          <p:cNvSpPr>
            <a:spLocks noGrp="1"/>
          </p:cNvSpPr>
          <p:nvPr>
            <p:ph idx="1"/>
          </p:nvPr>
        </p:nvSpPr>
        <p:spPr/>
        <p:txBody>
          <a:bodyPr/>
          <a:lstStyle/>
          <a:p>
            <a:r>
              <a:rPr lang="en-US" kern="1200" dirty="0"/>
              <a:t>When a signal goes meta-stable, a synchronizer settles it down, but cannot guarantee the precise number of cycles before the valid signal is available in the receiving clock domain. </a:t>
            </a:r>
            <a:endParaRPr lang="en-US" dirty="0"/>
          </a:p>
        </p:txBody>
      </p:sp>
      <p:sp>
        <p:nvSpPr>
          <p:cNvPr id="4" name="Slide Number Placeholder 3">
            <a:extLst>
              <a:ext uri="{FF2B5EF4-FFF2-40B4-BE49-F238E27FC236}">
                <a16:creationId xmlns:a16="http://schemas.microsoft.com/office/drawing/2014/main" id="{1DD505EB-024D-472F-BFD1-58CE470B8B2A}"/>
              </a:ext>
            </a:extLst>
          </p:cNvPr>
          <p:cNvSpPr>
            <a:spLocks noGrp="1"/>
          </p:cNvSpPr>
          <p:nvPr>
            <p:ph type="sldNum" sz="quarter" idx="10"/>
          </p:nvPr>
        </p:nvSpPr>
        <p:spPr/>
        <p:txBody>
          <a:bodyPr/>
          <a:lstStyle/>
          <a:p>
            <a:pPr>
              <a:defRPr/>
            </a:pPr>
            <a:fld id="{24F9A987-07AB-442C-B123-EF969832F051}" type="slidenum">
              <a:rPr lang="en-US" altLang="zh-CN" smtClean="0"/>
              <a:pPr>
                <a:defRPr/>
              </a:pPr>
              <a:t>21</a:t>
            </a:fld>
            <a:endParaRPr lang="en-US" altLang="zh-CN"/>
          </a:p>
        </p:txBody>
      </p:sp>
      <p:pic>
        <p:nvPicPr>
          <p:cNvPr id="5" name="Picture 4">
            <a:extLst>
              <a:ext uri="{FF2B5EF4-FFF2-40B4-BE49-F238E27FC236}">
                <a16:creationId xmlns:a16="http://schemas.microsoft.com/office/drawing/2014/main" id="{CAB51B17-3923-4CEA-9271-557BF79FDDBF}"/>
              </a:ext>
            </a:extLst>
          </p:cNvPr>
          <p:cNvPicPr>
            <a:picLocks noChangeAspect="1"/>
          </p:cNvPicPr>
          <p:nvPr/>
        </p:nvPicPr>
        <p:blipFill>
          <a:blip r:embed="rId3"/>
          <a:stretch>
            <a:fillRect/>
          </a:stretch>
        </p:blipFill>
        <p:spPr>
          <a:xfrm>
            <a:off x="1266509" y="3516095"/>
            <a:ext cx="6401432" cy="3218080"/>
          </a:xfrm>
          <a:prstGeom prst="rect">
            <a:avLst/>
          </a:prstGeom>
        </p:spPr>
      </p:pic>
    </p:spTree>
    <p:extLst>
      <p:ext uri="{BB962C8B-B14F-4D97-AF65-F5344CB8AC3E}">
        <p14:creationId xmlns:p14="http://schemas.microsoft.com/office/powerpoint/2010/main" val="20245384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0360A-0950-4A5A-BC6A-87A6DFA0FE1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05479D2F-9101-4FE4-B106-62283140337C}"/>
              </a:ext>
            </a:extLst>
          </p:cNvPr>
          <p:cNvSpPr>
            <a:spLocks noGrp="1"/>
          </p:cNvSpPr>
          <p:nvPr>
            <p:ph idx="1"/>
          </p:nvPr>
        </p:nvSpPr>
        <p:spPr/>
        <p:txBody>
          <a:bodyPr/>
          <a:lstStyle/>
          <a:p>
            <a:r>
              <a:rPr lang="en-US" dirty="0"/>
              <a:t>A CDC signal is a signal latched by a flip-flop (FF) in one clock domain and sampled in another asynchronous clock domain.</a:t>
            </a:r>
          </a:p>
          <a:p>
            <a:r>
              <a:rPr lang="en-US" dirty="0"/>
              <a:t> Transferring signals between asynchronous clock domains may lead to setup or hold timing violations of flip-flops. </a:t>
            </a:r>
          </a:p>
          <a:p>
            <a:r>
              <a:rPr lang="en-US" dirty="0"/>
              <a:t>These violations may cause signals to be meta-stable.</a:t>
            </a:r>
          </a:p>
        </p:txBody>
      </p:sp>
      <p:sp>
        <p:nvSpPr>
          <p:cNvPr id="4" name="Slide Number Placeholder 3">
            <a:extLst>
              <a:ext uri="{FF2B5EF4-FFF2-40B4-BE49-F238E27FC236}">
                <a16:creationId xmlns:a16="http://schemas.microsoft.com/office/drawing/2014/main" id="{4FC08EDC-661C-4519-822F-50AD782097B9}"/>
              </a:ext>
            </a:extLst>
          </p:cNvPr>
          <p:cNvSpPr>
            <a:spLocks noGrp="1"/>
          </p:cNvSpPr>
          <p:nvPr>
            <p:ph type="sldNum" sz="quarter" idx="10"/>
          </p:nvPr>
        </p:nvSpPr>
        <p:spPr/>
        <p:txBody>
          <a:bodyPr/>
          <a:lstStyle/>
          <a:p>
            <a:pPr>
              <a:defRPr/>
            </a:pPr>
            <a:fld id="{24F9A987-07AB-442C-B123-EF969832F051}" type="slidenum">
              <a:rPr lang="en-US" altLang="zh-CN" smtClean="0"/>
              <a:pPr>
                <a:defRPr/>
              </a:pPr>
              <a:t>22</a:t>
            </a:fld>
            <a:endParaRPr lang="en-US" altLang="zh-CN"/>
          </a:p>
        </p:txBody>
      </p:sp>
    </p:spTree>
    <p:extLst>
      <p:ext uri="{BB962C8B-B14F-4D97-AF65-F5344CB8AC3E}">
        <p14:creationId xmlns:p14="http://schemas.microsoft.com/office/powerpoint/2010/main" val="3069840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DA20-D85A-4E36-904B-45F8E28424D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06F6BC8-5443-4626-933C-93EDCF6EAE37}"/>
              </a:ext>
            </a:extLst>
          </p:cNvPr>
          <p:cNvSpPr>
            <a:spLocks noGrp="1"/>
          </p:cNvSpPr>
          <p:nvPr>
            <p:ph idx="1"/>
          </p:nvPr>
        </p:nvSpPr>
        <p:spPr/>
        <p:txBody>
          <a:bodyPr/>
          <a:lstStyle/>
          <a:p>
            <a:r>
              <a:rPr lang="en-US" sz="2800" dirty="0"/>
              <a:t> Even if synchronizers could eliminate the meta-stability, incorrect use, such as convergence of synchronized signals or improper synchronization protocols, may also result in functional CDC errors.</a:t>
            </a:r>
          </a:p>
          <a:p>
            <a:endParaRPr lang="en-US" sz="2800" dirty="0"/>
          </a:p>
          <a:p>
            <a:r>
              <a:rPr lang="en-US" sz="2800" dirty="0"/>
              <a:t> Functional validation of such SoC designs is one of the most complex and expensive tasks. </a:t>
            </a:r>
          </a:p>
          <a:p>
            <a:endParaRPr lang="en-US" sz="2800" dirty="0"/>
          </a:p>
          <a:p>
            <a:r>
              <a:rPr lang="en-US" sz="2800" dirty="0"/>
              <a:t>Simulation on register transfer level (RTL) is still the most widely used method. However, standard RTL simulation can not model the effect of meta-stability.</a:t>
            </a:r>
          </a:p>
          <a:p>
            <a:endParaRPr lang="en-US" dirty="0"/>
          </a:p>
        </p:txBody>
      </p:sp>
      <p:sp>
        <p:nvSpPr>
          <p:cNvPr id="4" name="Slide Number Placeholder 3">
            <a:extLst>
              <a:ext uri="{FF2B5EF4-FFF2-40B4-BE49-F238E27FC236}">
                <a16:creationId xmlns:a16="http://schemas.microsoft.com/office/drawing/2014/main" id="{803C5C23-46DD-40EB-A5E2-2E6E2231F0C9}"/>
              </a:ext>
            </a:extLst>
          </p:cNvPr>
          <p:cNvSpPr>
            <a:spLocks noGrp="1"/>
          </p:cNvSpPr>
          <p:nvPr>
            <p:ph type="sldNum" sz="quarter" idx="10"/>
          </p:nvPr>
        </p:nvSpPr>
        <p:spPr/>
        <p:txBody>
          <a:bodyPr/>
          <a:lstStyle/>
          <a:p>
            <a:pPr>
              <a:defRPr/>
            </a:pPr>
            <a:fld id="{24F9A987-07AB-442C-B123-EF969832F051}" type="slidenum">
              <a:rPr lang="en-US" altLang="zh-CN" smtClean="0"/>
              <a:pPr>
                <a:defRPr/>
              </a:pPr>
              <a:t>23</a:t>
            </a:fld>
            <a:endParaRPr lang="en-US" altLang="zh-CN"/>
          </a:p>
        </p:txBody>
      </p:sp>
    </p:spTree>
    <p:extLst>
      <p:ext uri="{BB962C8B-B14F-4D97-AF65-F5344CB8AC3E}">
        <p14:creationId xmlns:p14="http://schemas.microsoft.com/office/powerpoint/2010/main" val="2882086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8617D-E666-4370-A55A-6B1E1A57A8AF}"/>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706667FA-3F53-4F5F-82F2-A98A5E356897}"/>
              </a:ext>
            </a:extLst>
          </p:cNvPr>
          <p:cNvSpPr>
            <a:spLocks noGrp="1"/>
          </p:cNvSpPr>
          <p:nvPr>
            <p:ph idx="1"/>
          </p:nvPr>
        </p:nvSpPr>
        <p:spPr/>
        <p:txBody>
          <a:bodyPr/>
          <a:lstStyle/>
          <a:p>
            <a:r>
              <a:rPr lang="en-US" dirty="0"/>
              <a:t>https://filebox.ece.vt.edu/~athanas/4514/ledadoc/html/pol_cdc.html</a:t>
            </a:r>
          </a:p>
        </p:txBody>
      </p:sp>
      <p:sp>
        <p:nvSpPr>
          <p:cNvPr id="4" name="Slide Number Placeholder 3">
            <a:extLst>
              <a:ext uri="{FF2B5EF4-FFF2-40B4-BE49-F238E27FC236}">
                <a16:creationId xmlns:a16="http://schemas.microsoft.com/office/drawing/2014/main" id="{6F504D24-0D9D-40D8-8ECE-20217C2E4126}"/>
              </a:ext>
            </a:extLst>
          </p:cNvPr>
          <p:cNvSpPr>
            <a:spLocks noGrp="1"/>
          </p:cNvSpPr>
          <p:nvPr>
            <p:ph type="sldNum" sz="quarter" idx="10"/>
          </p:nvPr>
        </p:nvSpPr>
        <p:spPr/>
        <p:txBody>
          <a:bodyPr/>
          <a:lstStyle/>
          <a:p>
            <a:pPr>
              <a:defRPr/>
            </a:pPr>
            <a:fld id="{24F9A987-07AB-442C-B123-EF969832F051}" type="slidenum">
              <a:rPr lang="en-US" altLang="zh-CN" smtClean="0"/>
              <a:pPr>
                <a:defRPr/>
              </a:pPr>
              <a:t>24</a:t>
            </a:fld>
            <a:endParaRPr lang="en-US" altLang="zh-CN"/>
          </a:p>
        </p:txBody>
      </p:sp>
    </p:spTree>
    <p:extLst>
      <p:ext uri="{BB962C8B-B14F-4D97-AF65-F5344CB8AC3E}">
        <p14:creationId xmlns:p14="http://schemas.microsoft.com/office/powerpoint/2010/main" val="2428881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2" name="Rectangle 8">
            <a:extLst>
              <a:ext uri="{FF2B5EF4-FFF2-40B4-BE49-F238E27FC236}">
                <a16:creationId xmlns:a16="http://schemas.microsoft.com/office/drawing/2014/main" id="{2A8AA5BC-4F7A-4226-8F99-6D824B226A9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3" name="Rectangle 10">
            <a:extLst>
              <a:ext uri="{FF2B5EF4-FFF2-40B4-BE49-F238E27FC236}">
                <a16:creationId xmlns:a16="http://schemas.microsoft.com/office/drawing/2014/main" id="{3E5445C6-DD42-4979-86FF-03730E8C6DB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300" y="321733"/>
            <a:ext cx="8680116"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cxnSp>
        <p:nvCxnSpPr>
          <p:cNvPr id="34" name="Straight Connector 12">
            <a:extLst>
              <a:ext uri="{FF2B5EF4-FFF2-40B4-BE49-F238E27FC236}">
                <a16:creationId xmlns:a16="http://schemas.microsoft.com/office/drawing/2014/main" id="{45000665-DFC7-417E-8FD7-516A0F15C975}"/>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43300" y="4109417"/>
            <a:ext cx="20574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C0FCE3A-2535-4396-A223-BDAEC81D617D}"/>
              </a:ext>
            </a:extLst>
          </p:cNvPr>
          <p:cNvSpPr>
            <a:spLocks noGrp="1"/>
          </p:cNvSpPr>
          <p:nvPr>
            <p:ph type="title"/>
          </p:nvPr>
        </p:nvSpPr>
        <p:spPr>
          <a:xfrm>
            <a:off x="1143000" y="1122362"/>
            <a:ext cx="6858000" cy="2840037"/>
          </a:xfrm>
        </p:spPr>
        <p:txBody>
          <a:bodyPr vert="horz" lIns="91440" tIns="45720" rIns="91440" bIns="45720" rtlCol="0" anchor="b">
            <a:normAutofit/>
          </a:bodyPr>
          <a:lstStyle/>
          <a:p>
            <a:pPr eaLnBrk="1" hangingPunct="1">
              <a:lnSpc>
                <a:spcPct val="90000"/>
              </a:lnSpc>
            </a:pPr>
            <a:r>
              <a:rPr lang="en-US" sz="5000" kern="1200" dirty="0">
                <a:solidFill>
                  <a:schemeClr val="tx1"/>
                </a:solidFill>
                <a:latin typeface="+mj-lt"/>
                <a:ea typeface="+mj-ea"/>
                <a:cs typeface="+mj-cs"/>
              </a:rPr>
              <a:t>Questions?</a:t>
            </a:r>
          </a:p>
        </p:txBody>
      </p:sp>
    </p:spTree>
    <p:extLst>
      <p:ext uri="{BB962C8B-B14F-4D97-AF65-F5344CB8AC3E}">
        <p14:creationId xmlns:p14="http://schemas.microsoft.com/office/powerpoint/2010/main" val="402295831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98E5D-F2E9-4A7A-9CB2-2E09A11BEDA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7EE02B4-AEF0-4B3A-B15D-5C6583D17D8D}"/>
              </a:ext>
            </a:extLst>
          </p:cNvPr>
          <p:cNvSpPr>
            <a:spLocks noGrp="1"/>
          </p:cNvSpPr>
          <p:nvPr>
            <p:ph idx="1"/>
          </p:nvPr>
        </p:nvSpPr>
        <p:spPr/>
        <p:txBody>
          <a:bodyPr/>
          <a:lstStyle/>
          <a:p>
            <a:r>
              <a:rPr lang="en-US" dirty="0"/>
              <a:t>For example, a clock and its derived clock (via a clock divider) are in the same clock domain because they have a constant phase relationship. </a:t>
            </a:r>
          </a:p>
          <a:p>
            <a:endParaRPr lang="en-US" dirty="0"/>
          </a:p>
          <a:p>
            <a:pPr marL="0" indent="0">
              <a:buNone/>
            </a:pPr>
            <a:endParaRPr lang="en-US" dirty="0"/>
          </a:p>
          <a:p>
            <a:r>
              <a:rPr lang="en-US" dirty="0"/>
              <a:t>CLK, its inversion, and D1 (derived from CLK) are synchronous to each other.</a:t>
            </a:r>
          </a:p>
          <a:p>
            <a:r>
              <a:rPr lang="en-US" dirty="0"/>
              <a:t>But, 50MHz and 37MHz clocks (whose phase relationship changes over time) define two separate clock domains. </a:t>
            </a:r>
          </a:p>
        </p:txBody>
      </p:sp>
      <p:sp>
        <p:nvSpPr>
          <p:cNvPr id="4" name="Slide Number Placeholder 3">
            <a:extLst>
              <a:ext uri="{FF2B5EF4-FFF2-40B4-BE49-F238E27FC236}">
                <a16:creationId xmlns:a16="http://schemas.microsoft.com/office/drawing/2014/main" id="{08B671C7-C246-4EC3-BD5D-17DE1DD1C132}"/>
              </a:ext>
            </a:extLst>
          </p:cNvPr>
          <p:cNvSpPr>
            <a:spLocks noGrp="1"/>
          </p:cNvSpPr>
          <p:nvPr>
            <p:ph type="sldNum" sz="quarter" idx="10"/>
          </p:nvPr>
        </p:nvSpPr>
        <p:spPr/>
        <p:txBody>
          <a:bodyPr/>
          <a:lstStyle/>
          <a:p>
            <a:pPr>
              <a:defRPr/>
            </a:pPr>
            <a:fld id="{24F9A987-07AB-442C-B123-EF969832F051}" type="slidenum">
              <a:rPr lang="en-US" altLang="zh-CN" smtClean="0"/>
              <a:pPr>
                <a:defRPr/>
              </a:pPr>
              <a:t>3</a:t>
            </a:fld>
            <a:endParaRPr lang="en-US" altLang="zh-CN"/>
          </a:p>
        </p:txBody>
      </p:sp>
      <p:pic>
        <p:nvPicPr>
          <p:cNvPr id="5" name="Picture 4">
            <a:extLst>
              <a:ext uri="{FF2B5EF4-FFF2-40B4-BE49-F238E27FC236}">
                <a16:creationId xmlns:a16="http://schemas.microsoft.com/office/drawing/2014/main" id="{E393FF09-0C32-4628-8DF7-6098D7E76FE4}"/>
              </a:ext>
            </a:extLst>
          </p:cNvPr>
          <p:cNvPicPr>
            <a:picLocks noChangeAspect="1"/>
          </p:cNvPicPr>
          <p:nvPr/>
        </p:nvPicPr>
        <p:blipFill>
          <a:blip r:embed="rId2"/>
          <a:stretch>
            <a:fillRect/>
          </a:stretch>
        </p:blipFill>
        <p:spPr>
          <a:xfrm>
            <a:off x="1269489" y="2929098"/>
            <a:ext cx="6124575" cy="1247775"/>
          </a:xfrm>
          <a:prstGeom prst="rect">
            <a:avLst/>
          </a:prstGeom>
        </p:spPr>
      </p:pic>
    </p:spTree>
    <p:extLst>
      <p:ext uri="{BB962C8B-B14F-4D97-AF65-F5344CB8AC3E}">
        <p14:creationId xmlns:p14="http://schemas.microsoft.com/office/powerpoint/2010/main" val="3408529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30EE3-6FE8-4A2F-9A9B-3F0A5EA11E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E444BC-046B-44A2-A154-C9CEE8EBF754}"/>
              </a:ext>
            </a:extLst>
          </p:cNvPr>
          <p:cNvSpPr>
            <a:spLocks noGrp="1"/>
          </p:cNvSpPr>
          <p:nvPr>
            <p:ph idx="1"/>
          </p:nvPr>
        </p:nvSpPr>
        <p:spPr/>
        <p:txBody>
          <a:bodyPr/>
          <a:lstStyle/>
          <a:p>
            <a:r>
              <a:rPr lang="en-US" dirty="0"/>
              <a:t>A clock domain crossing signal is a signal from one clock domain that is sampled by a register in another clock domain. </a:t>
            </a:r>
          </a:p>
          <a:p>
            <a:endParaRPr lang="en-US" dirty="0"/>
          </a:p>
          <a:p>
            <a:r>
              <a:rPr lang="en-US" dirty="0"/>
              <a:t>Within one clock domain, proper static timing analysis (STA) can guarantee that data does not change within clock setup and hold times. When signals pass from one clock domain to another asynchronous domain, there is no way to avoid meta-stability since data can change at any time.</a:t>
            </a:r>
          </a:p>
        </p:txBody>
      </p:sp>
      <p:sp>
        <p:nvSpPr>
          <p:cNvPr id="4" name="Slide Number Placeholder 3">
            <a:extLst>
              <a:ext uri="{FF2B5EF4-FFF2-40B4-BE49-F238E27FC236}">
                <a16:creationId xmlns:a16="http://schemas.microsoft.com/office/drawing/2014/main" id="{1A5BE5FF-1B38-4A48-BD1F-3623464A1748}"/>
              </a:ext>
            </a:extLst>
          </p:cNvPr>
          <p:cNvSpPr>
            <a:spLocks noGrp="1"/>
          </p:cNvSpPr>
          <p:nvPr>
            <p:ph type="sldNum" sz="quarter" idx="10"/>
          </p:nvPr>
        </p:nvSpPr>
        <p:spPr/>
        <p:txBody>
          <a:bodyPr/>
          <a:lstStyle/>
          <a:p>
            <a:pPr>
              <a:defRPr/>
            </a:pPr>
            <a:fld id="{24F9A987-07AB-442C-B123-EF969832F051}" type="slidenum">
              <a:rPr lang="en-US" altLang="zh-CN" smtClean="0"/>
              <a:pPr>
                <a:defRPr/>
              </a:pPr>
              <a:t>4</a:t>
            </a:fld>
            <a:endParaRPr lang="en-US" altLang="zh-CN"/>
          </a:p>
        </p:txBody>
      </p:sp>
    </p:spTree>
    <p:extLst>
      <p:ext uri="{BB962C8B-B14F-4D97-AF65-F5344CB8AC3E}">
        <p14:creationId xmlns:p14="http://schemas.microsoft.com/office/powerpoint/2010/main" val="544151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31DCD-BAD5-49AE-AA83-C2EDD0AAE9E8}"/>
              </a:ext>
            </a:extLst>
          </p:cNvPr>
          <p:cNvSpPr>
            <a:spLocks noGrp="1"/>
          </p:cNvSpPr>
          <p:nvPr>
            <p:ph type="title"/>
          </p:nvPr>
        </p:nvSpPr>
        <p:spPr/>
        <p:txBody>
          <a:bodyPr/>
          <a:lstStyle/>
          <a:p>
            <a:r>
              <a:rPr lang="en-US" dirty="0"/>
              <a:t>Meta-stability</a:t>
            </a:r>
          </a:p>
        </p:txBody>
      </p:sp>
      <p:sp>
        <p:nvSpPr>
          <p:cNvPr id="3" name="Content Placeholder 2">
            <a:extLst>
              <a:ext uri="{FF2B5EF4-FFF2-40B4-BE49-F238E27FC236}">
                <a16:creationId xmlns:a16="http://schemas.microsoft.com/office/drawing/2014/main" id="{8FC55613-624F-49C5-BA99-3A4AEA32F8D6}"/>
              </a:ext>
            </a:extLst>
          </p:cNvPr>
          <p:cNvSpPr>
            <a:spLocks noGrp="1"/>
          </p:cNvSpPr>
          <p:nvPr>
            <p:ph idx="1"/>
          </p:nvPr>
        </p:nvSpPr>
        <p:spPr/>
        <p:txBody>
          <a:bodyPr/>
          <a:lstStyle/>
          <a:p>
            <a:r>
              <a:rPr lang="en-US" dirty="0"/>
              <a:t>Every flip-flop (FF) that is used in any design has a specified setup and hold time, or the time in which the data input is not legally permitted to change before and after a sampling clock edge. </a:t>
            </a:r>
          </a:p>
          <a:p>
            <a:endParaRPr lang="en-US" dirty="0"/>
          </a:p>
        </p:txBody>
      </p:sp>
      <p:sp>
        <p:nvSpPr>
          <p:cNvPr id="4" name="Slide Number Placeholder 3">
            <a:extLst>
              <a:ext uri="{FF2B5EF4-FFF2-40B4-BE49-F238E27FC236}">
                <a16:creationId xmlns:a16="http://schemas.microsoft.com/office/drawing/2014/main" id="{1CE2D7E1-F625-43E7-9385-0471C355D51F}"/>
              </a:ext>
            </a:extLst>
          </p:cNvPr>
          <p:cNvSpPr>
            <a:spLocks noGrp="1"/>
          </p:cNvSpPr>
          <p:nvPr>
            <p:ph type="sldNum" sz="quarter" idx="10"/>
          </p:nvPr>
        </p:nvSpPr>
        <p:spPr/>
        <p:txBody>
          <a:bodyPr/>
          <a:lstStyle/>
          <a:p>
            <a:pPr>
              <a:defRPr/>
            </a:pPr>
            <a:fld id="{24F9A987-07AB-442C-B123-EF969832F051}" type="slidenum">
              <a:rPr lang="en-US" altLang="zh-CN" smtClean="0"/>
              <a:pPr>
                <a:defRPr/>
              </a:pPr>
              <a:t>5</a:t>
            </a:fld>
            <a:endParaRPr lang="en-US" altLang="zh-CN"/>
          </a:p>
        </p:txBody>
      </p:sp>
      <p:pic>
        <p:nvPicPr>
          <p:cNvPr id="5" name="Picture 4">
            <a:extLst>
              <a:ext uri="{FF2B5EF4-FFF2-40B4-BE49-F238E27FC236}">
                <a16:creationId xmlns:a16="http://schemas.microsoft.com/office/drawing/2014/main" id="{830F32BD-1368-43F9-BA2B-3ABD3EC6E6A7}"/>
              </a:ext>
            </a:extLst>
          </p:cNvPr>
          <p:cNvPicPr>
            <a:picLocks noChangeAspect="1"/>
          </p:cNvPicPr>
          <p:nvPr/>
        </p:nvPicPr>
        <p:blipFill>
          <a:blip r:embed="rId3"/>
          <a:stretch>
            <a:fillRect/>
          </a:stretch>
        </p:blipFill>
        <p:spPr>
          <a:xfrm>
            <a:off x="1855051" y="3725611"/>
            <a:ext cx="5424372" cy="2913314"/>
          </a:xfrm>
          <a:prstGeom prst="rect">
            <a:avLst/>
          </a:prstGeom>
        </p:spPr>
      </p:pic>
    </p:spTree>
    <p:extLst>
      <p:ext uri="{BB962C8B-B14F-4D97-AF65-F5344CB8AC3E}">
        <p14:creationId xmlns:p14="http://schemas.microsoft.com/office/powerpoint/2010/main" val="327415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3FF3E-57EF-4C83-A132-A565F84DD545}"/>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E9957C05-B9BF-48E1-A749-426E915913AB}"/>
              </a:ext>
            </a:extLst>
          </p:cNvPr>
          <p:cNvPicPr>
            <a:picLocks noGrp="1" noChangeAspect="1"/>
          </p:cNvPicPr>
          <p:nvPr>
            <p:ph idx="1"/>
          </p:nvPr>
        </p:nvPicPr>
        <p:blipFill>
          <a:blip r:embed="rId3"/>
          <a:stretch>
            <a:fillRect/>
          </a:stretch>
        </p:blipFill>
        <p:spPr>
          <a:xfrm>
            <a:off x="1232453" y="1806766"/>
            <a:ext cx="6877521" cy="3596605"/>
          </a:xfrm>
          <a:prstGeom prst="rect">
            <a:avLst/>
          </a:prstGeom>
        </p:spPr>
      </p:pic>
      <p:sp>
        <p:nvSpPr>
          <p:cNvPr id="4" name="Slide Number Placeholder 3">
            <a:extLst>
              <a:ext uri="{FF2B5EF4-FFF2-40B4-BE49-F238E27FC236}">
                <a16:creationId xmlns:a16="http://schemas.microsoft.com/office/drawing/2014/main" id="{E76EC3E7-9BB1-4C08-998D-52691FC4C792}"/>
              </a:ext>
            </a:extLst>
          </p:cNvPr>
          <p:cNvSpPr>
            <a:spLocks noGrp="1"/>
          </p:cNvSpPr>
          <p:nvPr>
            <p:ph type="sldNum" sz="quarter" idx="10"/>
          </p:nvPr>
        </p:nvSpPr>
        <p:spPr/>
        <p:txBody>
          <a:bodyPr/>
          <a:lstStyle/>
          <a:p>
            <a:pPr>
              <a:defRPr/>
            </a:pPr>
            <a:fld id="{24F9A987-07AB-442C-B123-EF969832F051}" type="slidenum">
              <a:rPr lang="en-US" altLang="zh-CN" smtClean="0"/>
              <a:pPr>
                <a:defRPr/>
              </a:pPr>
              <a:t>6</a:t>
            </a:fld>
            <a:endParaRPr lang="en-US" altLang="zh-CN"/>
          </a:p>
        </p:txBody>
      </p:sp>
    </p:spTree>
    <p:extLst>
      <p:ext uri="{BB962C8B-B14F-4D97-AF65-F5344CB8AC3E}">
        <p14:creationId xmlns:p14="http://schemas.microsoft.com/office/powerpoint/2010/main" val="3149874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B3E59-DD27-4C0E-BF60-07BB51A181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9521BBC-6B22-4E06-8F84-9C40455B3A54}"/>
              </a:ext>
            </a:extLst>
          </p:cNvPr>
          <p:cNvSpPr>
            <a:spLocks noGrp="1"/>
          </p:cNvSpPr>
          <p:nvPr>
            <p:ph idx="1"/>
          </p:nvPr>
        </p:nvSpPr>
        <p:spPr/>
        <p:txBody>
          <a:bodyPr/>
          <a:lstStyle/>
          <a:p>
            <a:r>
              <a:rPr lang="en-US" kern="1200" dirty="0"/>
              <a:t>In a multi-clock design, meta-stability is inevitable, but there are certain design techniques that help to avoid the chance of getting meta-stable. </a:t>
            </a:r>
          </a:p>
          <a:p>
            <a:endParaRPr lang="en-US" kern="1200" dirty="0"/>
          </a:p>
          <a:p>
            <a:r>
              <a:rPr lang="en-US" dirty="0"/>
              <a:t>The main responsibility of a synchronizer is to allow sufficient time such that any meta-sable output can settle down to a stable value in the destination clock domain. </a:t>
            </a:r>
            <a:endParaRPr lang="en-US" kern="1200" dirty="0"/>
          </a:p>
          <a:p>
            <a:endParaRPr lang="en-US" kern="1200" dirty="0"/>
          </a:p>
          <a:p>
            <a:endParaRPr lang="en-US" dirty="0"/>
          </a:p>
        </p:txBody>
      </p:sp>
      <p:sp>
        <p:nvSpPr>
          <p:cNvPr id="4" name="Slide Number Placeholder 3">
            <a:extLst>
              <a:ext uri="{FF2B5EF4-FFF2-40B4-BE49-F238E27FC236}">
                <a16:creationId xmlns:a16="http://schemas.microsoft.com/office/drawing/2014/main" id="{5A7B8CBF-4817-471D-943E-DE4F3FC67628}"/>
              </a:ext>
            </a:extLst>
          </p:cNvPr>
          <p:cNvSpPr>
            <a:spLocks noGrp="1"/>
          </p:cNvSpPr>
          <p:nvPr>
            <p:ph type="sldNum" sz="quarter" idx="10"/>
          </p:nvPr>
        </p:nvSpPr>
        <p:spPr/>
        <p:txBody>
          <a:bodyPr/>
          <a:lstStyle/>
          <a:p>
            <a:pPr>
              <a:defRPr/>
            </a:pPr>
            <a:fld id="{24F9A987-07AB-442C-B123-EF969832F051}" type="slidenum">
              <a:rPr lang="en-US" altLang="zh-CN" smtClean="0"/>
              <a:pPr>
                <a:defRPr/>
              </a:pPr>
              <a:t>7</a:t>
            </a:fld>
            <a:endParaRPr lang="en-US" altLang="zh-CN"/>
          </a:p>
        </p:txBody>
      </p:sp>
    </p:spTree>
    <p:extLst>
      <p:ext uri="{BB962C8B-B14F-4D97-AF65-F5344CB8AC3E}">
        <p14:creationId xmlns:p14="http://schemas.microsoft.com/office/powerpoint/2010/main" val="1361736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9640C-4A55-4A18-95F7-7C127B089C6F}"/>
              </a:ext>
            </a:extLst>
          </p:cNvPr>
          <p:cNvSpPr>
            <a:spLocks noGrp="1"/>
          </p:cNvSpPr>
          <p:nvPr>
            <p:ph type="title"/>
          </p:nvPr>
        </p:nvSpPr>
        <p:spPr/>
        <p:txBody>
          <a:bodyPr/>
          <a:lstStyle/>
          <a:p>
            <a:r>
              <a:rPr lang="en-US" sz="3200" dirty="0"/>
              <a:t>Synchronization of Control Signals with 2-FF Synchronizers</a:t>
            </a:r>
            <a:endParaRPr lang="en-US" sz="5400" dirty="0"/>
          </a:p>
        </p:txBody>
      </p:sp>
      <p:sp>
        <p:nvSpPr>
          <p:cNvPr id="3" name="Content Placeholder 2">
            <a:extLst>
              <a:ext uri="{FF2B5EF4-FFF2-40B4-BE49-F238E27FC236}">
                <a16:creationId xmlns:a16="http://schemas.microsoft.com/office/drawing/2014/main" id="{6B849B93-9347-4E53-A33F-A20F9915373D}"/>
              </a:ext>
            </a:extLst>
          </p:cNvPr>
          <p:cNvSpPr>
            <a:spLocks noGrp="1"/>
          </p:cNvSpPr>
          <p:nvPr>
            <p:ph idx="1"/>
          </p:nvPr>
        </p:nvSpPr>
        <p:spPr/>
        <p:txBody>
          <a:bodyPr/>
          <a:lstStyle/>
          <a:p>
            <a:r>
              <a:rPr lang="en-US" sz="2800" dirty="0"/>
              <a:t>The most common synchronizer used by designers is two-flip-flop (2-FF) synchronizers. Usually the control signals in a design are synchronized by 2-FF synchronizers.</a:t>
            </a:r>
          </a:p>
          <a:p>
            <a:endParaRPr lang="en-US" dirty="0"/>
          </a:p>
          <a:p>
            <a:endParaRPr lang="en-US" dirty="0"/>
          </a:p>
          <a:p>
            <a:pPr marL="0" indent="0">
              <a:buNone/>
            </a:pPr>
            <a:endParaRPr lang="en-US" dirty="0"/>
          </a:p>
          <a:p>
            <a:endParaRPr lang="en-US" sz="2800" kern="1200" dirty="0"/>
          </a:p>
          <a:p>
            <a:r>
              <a:rPr lang="en-US" sz="2800" kern="1200" dirty="0"/>
              <a:t>Even if a 2-FF synchronizer helps to prevent propagation of meta-stable values, for the correct operation of the design, some other issues needs to be tackled. </a:t>
            </a:r>
            <a:endParaRPr lang="en-US" sz="2800" dirty="0"/>
          </a:p>
        </p:txBody>
      </p:sp>
      <p:sp>
        <p:nvSpPr>
          <p:cNvPr id="4" name="Slide Number Placeholder 3">
            <a:extLst>
              <a:ext uri="{FF2B5EF4-FFF2-40B4-BE49-F238E27FC236}">
                <a16:creationId xmlns:a16="http://schemas.microsoft.com/office/drawing/2014/main" id="{80C4DC29-BBD0-4099-B14F-A91CBFC7389A}"/>
              </a:ext>
            </a:extLst>
          </p:cNvPr>
          <p:cNvSpPr>
            <a:spLocks noGrp="1"/>
          </p:cNvSpPr>
          <p:nvPr>
            <p:ph type="sldNum" sz="quarter" idx="10"/>
          </p:nvPr>
        </p:nvSpPr>
        <p:spPr/>
        <p:txBody>
          <a:bodyPr/>
          <a:lstStyle/>
          <a:p>
            <a:pPr>
              <a:defRPr/>
            </a:pPr>
            <a:fld id="{24F9A987-07AB-442C-B123-EF969832F051}" type="slidenum">
              <a:rPr lang="en-US" altLang="zh-CN" smtClean="0"/>
              <a:pPr>
                <a:defRPr/>
              </a:pPr>
              <a:t>8</a:t>
            </a:fld>
            <a:endParaRPr lang="en-US" altLang="zh-CN"/>
          </a:p>
        </p:txBody>
      </p:sp>
      <p:pic>
        <p:nvPicPr>
          <p:cNvPr id="5" name="Content Placeholder 4">
            <a:extLst>
              <a:ext uri="{FF2B5EF4-FFF2-40B4-BE49-F238E27FC236}">
                <a16:creationId xmlns:a16="http://schemas.microsoft.com/office/drawing/2014/main" id="{A0967093-8DF9-4535-AAB7-CD68726A0ABA}"/>
              </a:ext>
            </a:extLst>
          </p:cNvPr>
          <p:cNvPicPr>
            <a:picLocks noChangeAspect="1"/>
          </p:cNvPicPr>
          <p:nvPr/>
        </p:nvPicPr>
        <p:blipFill>
          <a:blip r:embed="rId3"/>
          <a:stretch>
            <a:fillRect/>
          </a:stretch>
        </p:blipFill>
        <p:spPr bwMode="auto">
          <a:xfrm>
            <a:off x="1445962" y="2798284"/>
            <a:ext cx="6681313" cy="1994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7147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A19E7-69EE-4E13-8B81-732659312D69}"/>
              </a:ext>
            </a:extLst>
          </p:cNvPr>
          <p:cNvSpPr>
            <a:spLocks noGrp="1"/>
          </p:cNvSpPr>
          <p:nvPr>
            <p:ph type="title"/>
          </p:nvPr>
        </p:nvSpPr>
        <p:spPr/>
        <p:txBody>
          <a:bodyPr/>
          <a:lstStyle/>
          <a:p>
            <a:r>
              <a:rPr lang="en-US" sz="3600" dirty="0"/>
              <a:t>Input Data Stability to Avoid Data Loss</a:t>
            </a:r>
            <a:endParaRPr lang="en-US" dirty="0"/>
          </a:p>
        </p:txBody>
      </p:sp>
      <p:sp>
        <p:nvSpPr>
          <p:cNvPr id="3" name="Content Placeholder 2">
            <a:extLst>
              <a:ext uri="{FF2B5EF4-FFF2-40B4-BE49-F238E27FC236}">
                <a16:creationId xmlns:a16="http://schemas.microsoft.com/office/drawing/2014/main" id="{7EBF55F2-07C4-4247-987D-6E06326333E1}"/>
              </a:ext>
            </a:extLst>
          </p:cNvPr>
          <p:cNvSpPr>
            <a:spLocks noGrp="1"/>
          </p:cNvSpPr>
          <p:nvPr>
            <p:ph idx="1"/>
          </p:nvPr>
        </p:nvSpPr>
        <p:spPr>
          <a:xfrm>
            <a:off x="161925" y="923925"/>
            <a:ext cx="8810625" cy="2505075"/>
          </a:xfrm>
        </p:spPr>
        <p:txBody>
          <a:bodyPr/>
          <a:lstStyle/>
          <a:p>
            <a:r>
              <a:rPr lang="en-US" sz="2800" kern="1200" dirty="0"/>
              <a:t>Every transition on the input signal needs to be correctly propagated to the destination domain. </a:t>
            </a:r>
          </a:p>
          <a:p>
            <a:r>
              <a:rPr lang="en-US" sz="2800" kern="1200" dirty="0"/>
              <a:t>The input signal needs to hold its value a minimum amount of time such that there is at least a single destination sampling clock edge, which samples the input value correctly (No setup/hold violation) </a:t>
            </a:r>
            <a:endParaRPr lang="en-US" sz="2800" dirty="0"/>
          </a:p>
          <a:p>
            <a:endParaRPr lang="en-US" sz="2800" dirty="0"/>
          </a:p>
        </p:txBody>
      </p:sp>
      <p:sp>
        <p:nvSpPr>
          <p:cNvPr id="4" name="Slide Number Placeholder 3">
            <a:extLst>
              <a:ext uri="{FF2B5EF4-FFF2-40B4-BE49-F238E27FC236}">
                <a16:creationId xmlns:a16="http://schemas.microsoft.com/office/drawing/2014/main" id="{97B3A6D2-A81B-424A-AD85-6DDEE35C4913}"/>
              </a:ext>
            </a:extLst>
          </p:cNvPr>
          <p:cNvSpPr>
            <a:spLocks noGrp="1"/>
          </p:cNvSpPr>
          <p:nvPr>
            <p:ph type="sldNum" sz="quarter" idx="10"/>
          </p:nvPr>
        </p:nvSpPr>
        <p:spPr/>
        <p:txBody>
          <a:bodyPr/>
          <a:lstStyle/>
          <a:p>
            <a:pPr>
              <a:defRPr/>
            </a:pPr>
            <a:fld id="{24F9A987-07AB-442C-B123-EF969832F051}" type="slidenum">
              <a:rPr lang="en-US" altLang="zh-CN" smtClean="0"/>
              <a:pPr>
                <a:defRPr/>
              </a:pPr>
              <a:t>9</a:t>
            </a:fld>
            <a:endParaRPr lang="en-US" altLang="zh-CN"/>
          </a:p>
        </p:txBody>
      </p:sp>
      <p:pic>
        <p:nvPicPr>
          <p:cNvPr id="6" name="Picture 5">
            <a:extLst>
              <a:ext uri="{FF2B5EF4-FFF2-40B4-BE49-F238E27FC236}">
                <a16:creationId xmlns:a16="http://schemas.microsoft.com/office/drawing/2014/main" id="{5C056B57-EBD9-4579-83DA-E6E06C5AA9DA}"/>
              </a:ext>
            </a:extLst>
          </p:cNvPr>
          <p:cNvPicPr>
            <a:picLocks noChangeAspect="1"/>
          </p:cNvPicPr>
          <p:nvPr/>
        </p:nvPicPr>
        <p:blipFill>
          <a:blip r:embed="rId3"/>
          <a:stretch>
            <a:fillRect/>
          </a:stretch>
        </p:blipFill>
        <p:spPr>
          <a:xfrm>
            <a:off x="736065" y="4234035"/>
            <a:ext cx="7869338" cy="2114550"/>
          </a:xfrm>
          <a:prstGeom prst="rect">
            <a:avLst/>
          </a:prstGeom>
        </p:spPr>
      </p:pic>
    </p:spTree>
    <p:extLst>
      <p:ext uri="{BB962C8B-B14F-4D97-AF65-F5344CB8AC3E}">
        <p14:creationId xmlns:p14="http://schemas.microsoft.com/office/powerpoint/2010/main" val="30299914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triangl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4301</TotalTime>
  <Words>2962</Words>
  <Application>Microsoft Office PowerPoint</Application>
  <PresentationFormat>On-screen Show (4:3)</PresentationFormat>
  <Paragraphs>138</Paragraphs>
  <Slides>25</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Calibri Light</vt:lpstr>
      <vt:lpstr>Times New Roman</vt:lpstr>
      <vt:lpstr>Wingdings</vt:lpstr>
      <vt:lpstr>Office Theme</vt:lpstr>
      <vt:lpstr>1_Default Design</vt:lpstr>
      <vt:lpstr>PowerPoint Presentation</vt:lpstr>
      <vt:lpstr>CDC Overview</vt:lpstr>
      <vt:lpstr>PowerPoint Presentation</vt:lpstr>
      <vt:lpstr>PowerPoint Presentation</vt:lpstr>
      <vt:lpstr>Meta-stability</vt:lpstr>
      <vt:lpstr>PowerPoint Presentation</vt:lpstr>
      <vt:lpstr>PowerPoint Presentation</vt:lpstr>
      <vt:lpstr>Synchronization of Control Signals with 2-FF Synchronizers</vt:lpstr>
      <vt:lpstr>Input Data Stability to Avoid Data Loss</vt:lpstr>
      <vt:lpstr> Gray Encoding to Avoid Data Incoherence </vt:lpstr>
      <vt:lpstr>Gray Encoding to Avoid Data Incoherence</vt:lpstr>
      <vt:lpstr>Synchronization of CDC Data Signals</vt:lpstr>
      <vt:lpstr>Using MUX based synchronizers</vt:lpstr>
      <vt:lpstr>Handshaking Data between Clock Domains</vt:lpstr>
      <vt:lpstr>Passing Data by FIFO between Clock Domains</vt:lpstr>
      <vt:lpstr>User-defined Synchronizers</vt:lpstr>
      <vt:lpstr>Structural Analysis to Identify CDC Signals</vt:lpstr>
      <vt:lpstr>Convergence in the Crossover Path</vt:lpstr>
      <vt:lpstr>Divergence in the Crossover Path</vt:lpstr>
      <vt:lpstr>Divergence of Meta-stable Signal</vt:lpstr>
      <vt:lpstr>convergence of Synchronized Signals</vt:lpstr>
      <vt:lpstr>Conclusion</vt:lpstr>
      <vt:lpstr>Conclusion</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Alif Ahmed</dc:creator>
  <cp:lastModifiedBy>Farahmandi,Farimah</cp:lastModifiedBy>
  <cp:revision>245</cp:revision>
  <dcterms:created xsi:type="dcterms:W3CDTF">2018-07-19T06:50:39Z</dcterms:created>
  <dcterms:modified xsi:type="dcterms:W3CDTF">2019-11-20T15:41:09Z</dcterms:modified>
</cp:coreProperties>
</file>