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85" r:id="rId2"/>
  </p:sldMasterIdLst>
  <p:notesMasterIdLst>
    <p:notesMasterId r:id="rId20"/>
  </p:notesMasterIdLst>
  <p:sldIdLst>
    <p:sldId id="340" r:id="rId3"/>
    <p:sldId id="715" r:id="rId4"/>
    <p:sldId id="716" r:id="rId5"/>
    <p:sldId id="717" r:id="rId6"/>
    <p:sldId id="718" r:id="rId7"/>
    <p:sldId id="730" r:id="rId8"/>
    <p:sldId id="636" r:id="rId9"/>
    <p:sldId id="642" r:id="rId10"/>
    <p:sldId id="747" r:id="rId11"/>
    <p:sldId id="741" r:id="rId12"/>
    <p:sldId id="742" r:id="rId13"/>
    <p:sldId id="743" r:id="rId14"/>
    <p:sldId id="744" r:id="rId15"/>
    <p:sldId id="745" r:id="rId16"/>
    <p:sldId id="746" r:id="rId17"/>
    <p:sldId id="740" r:id="rId18"/>
    <p:sldId id="28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arahmandi,Farimah" initials="F" lastIdx="1" clrIdx="0">
    <p:extLst>
      <p:ext uri="{19B8F6BF-5375-455C-9EA6-DF929625EA0E}">
        <p15:presenceInfo xmlns:p15="http://schemas.microsoft.com/office/powerpoint/2012/main" userId="S::ffarahmandi@ufl.edu::29c315a7-b1fe-4210-ab1a-ce8ad17ee42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CC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23" autoAdjust="0"/>
    <p:restoredTop sz="93537" autoAdjust="0"/>
  </p:normalViewPr>
  <p:slideViewPr>
    <p:cSldViewPr snapToGrid="0">
      <p:cViewPr varScale="1">
        <p:scale>
          <a:sx n="75" d="100"/>
          <a:sy n="75" d="100"/>
        </p:scale>
        <p:origin x="846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201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73707-FFED-4B69-85CE-B5C192337574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B1292E-6BBD-49AC-BF16-0E9DA694D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466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8278-4D5B-4B5E-A9F4-1713377860B3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41A6-8266-42BE-906D-74EEB213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817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8278-4D5B-4B5E-A9F4-1713377860B3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41A6-8266-42BE-906D-74EEB213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336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8278-4D5B-4B5E-A9F4-1713377860B3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41A6-8266-42BE-906D-74EEB213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6912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2425" y="1657350"/>
            <a:ext cx="7772400" cy="1470025"/>
          </a:xfrm>
        </p:spPr>
        <p:txBody>
          <a:bodyPr/>
          <a:lstStyle>
            <a:lvl1pPr>
              <a:defRPr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60045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516751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41288" y="803275"/>
            <a:ext cx="8845550" cy="0"/>
          </a:xfrm>
          <a:prstGeom prst="line">
            <a:avLst/>
          </a:prstGeom>
          <a:noFill/>
          <a:ln w="47625" cmpd="thinThick">
            <a:solidFill>
              <a:srgbClr val="FBBA0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>
                <a:solidFill>
                  <a:srgbClr val="A50021"/>
                </a:solidFill>
              </a:defRPr>
            </a:lvl3pPr>
            <a:lvl5pPr>
              <a:defRPr>
                <a:solidFill>
                  <a:srgbClr val="C0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9A987-07AB-442C-B123-EF969832F05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433375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8892D-E911-4394-946D-E66BC49C221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129308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10"/>
          <p:cNvSpPr>
            <a:spLocks noChangeShapeType="1"/>
          </p:cNvSpPr>
          <p:nvPr userDrawn="1"/>
        </p:nvSpPr>
        <p:spPr bwMode="auto">
          <a:xfrm>
            <a:off x="141288" y="803275"/>
            <a:ext cx="8845550" cy="0"/>
          </a:xfrm>
          <a:prstGeom prst="line">
            <a:avLst/>
          </a:prstGeom>
          <a:noFill/>
          <a:ln w="47625" cmpd="thinThick">
            <a:solidFill>
              <a:srgbClr val="FBBA0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1925" y="923925"/>
            <a:ext cx="4329113" cy="5810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923925"/>
            <a:ext cx="4329112" cy="5810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0B2C0-56D7-4B7D-A63B-9DE2943C86E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220890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0164E-5FBB-4782-8604-5C241FBFB5A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532818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 userDrawn="1"/>
        </p:nvSpPr>
        <p:spPr bwMode="auto">
          <a:xfrm>
            <a:off x="141288" y="803275"/>
            <a:ext cx="8845550" cy="0"/>
          </a:xfrm>
          <a:prstGeom prst="line">
            <a:avLst/>
          </a:prstGeom>
          <a:noFill/>
          <a:ln w="47625" cmpd="thinThick">
            <a:solidFill>
              <a:srgbClr val="FBBA0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0562F-EC6B-40AB-9BDB-4C084AB1B91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585658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10"/>
          <p:cNvSpPr>
            <a:spLocks noChangeShapeType="1"/>
          </p:cNvSpPr>
          <p:nvPr userDrawn="1"/>
        </p:nvSpPr>
        <p:spPr bwMode="auto">
          <a:xfrm>
            <a:off x="141288" y="803275"/>
            <a:ext cx="8845550" cy="0"/>
          </a:xfrm>
          <a:prstGeom prst="line">
            <a:avLst/>
          </a:prstGeom>
          <a:noFill/>
          <a:ln w="47625" cmpd="thinThick">
            <a:solidFill>
              <a:srgbClr val="FBBA0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5636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1D0F66-72AE-479E-8D14-8C73AEC0AD5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98125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8278-4D5B-4B5E-A9F4-1713377860B3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41A6-8266-42BE-906D-74EEB213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4357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0AAFBE-B4CC-4D3B-B82C-A6804D7C8B5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356988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41288" y="803275"/>
            <a:ext cx="8845550" cy="0"/>
          </a:xfrm>
          <a:prstGeom prst="line">
            <a:avLst/>
          </a:prstGeom>
          <a:noFill/>
          <a:ln w="47625" cmpd="thinThick">
            <a:solidFill>
              <a:srgbClr val="FBBA0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C6840-6D10-4EEF-9E4E-3EA50C36A2D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822332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0688" y="123825"/>
            <a:ext cx="2201862" cy="66103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1925" y="123825"/>
            <a:ext cx="6456363" cy="66103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D4619-DCDF-423B-8F04-998B9154464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139988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10"/>
          <p:cNvSpPr>
            <a:spLocks noChangeShapeType="1"/>
          </p:cNvSpPr>
          <p:nvPr userDrawn="1"/>
        </p:nvSpPr>
        <p:spPr bwMode="auto">
          <a:xfrm>
            <a:off x="141288" y="803275"/>
            <a:ext cx="8845550" cy="0"/>
          </a:xfrm>
          <a:prstGeom prst="line">
            <a:avLst/>
          </a:prstGeom>
          <a:noFill/>
          <a:ln w="47625" cmpd="thinThick">
            <a:solidFill>
              <a:srgbClr val="FBBA0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" y="123825"/>
            <a:ext cx="88011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61925" y="923925"/>
            <a:ext cx="4329113" cy="5810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923925"/>
            <a:ext cx="4329112" cy="5810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24B4C-6EE0-42FE-93CA-02A00F1F5FD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77969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8278-4D5B-4B5E-A9F4-1713377860B3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41A6-8266-42BE-906D-74EEB213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05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8278-4D5B-4B5E-A9F4-1713377860B3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41A6-8266-42BE-906D-74EEB213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00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8278-4D5B-4B5E-A9F4-1713377860B3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41A6-8266-42BE-906D-74EEB213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42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8278-4D5B-4B5E-A9F4-1713377860B3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41A6-8266-42BE-906D-74EEB213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276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8278-4D5B-4B5E-A9F4-1713377860B3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41A6-8266-42BE-906D-74EEB213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251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8278-4D5B-4B5E-A9F4-1713377860B3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41A6-8266-42BE-906D-74EEB213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782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8278-4D5B-4B5E-A9F4-1713377860B3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41A6-8266-42BE-906D-74EEB213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658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88278-4D5B-4B5E-A9F4-1713377860B3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941A6-8266-42BE-906D-74EEB213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52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1450" y="123825"/>
            <a:ext cx="88011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1925" y="923925"/>
            <a:ext cx="8810625" cy="581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72525" y="6534150"/>
            <a:ext cx="23812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00000"/>
                </a:solidFill>
                <a:latin typeface="Times New Roman" pitchFamily="18" charset="0"/>
                <a:ea typeface="SimSun" pitchFamily="2" charset="-122"/>
              </a:defRPr>
            </a:lvl1pPr>
          </a:lstStyle>
          <a:p>
            <a:pPr>
              <a:defRPr/>
            </a:pPr>
            <a:fld id="{D7BE8A41-C051-4ED6-BB81-4FE75D60FB5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66108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SzPct val="80000"/>
        <a:buFont typeface="Wingdings" pitchFamily="2" charset="2"/>
        <a:buChar char="u"/>
        <a:defRPr sz="2800">
          <a:solidFill>
            <a:srgbClr val="0000FF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Font typeface="Wingdings" pitchFamily="2" charset="2"/>
        <a:buChar char="q"/>
        <a:defRPr sz="2400">
          <a:solidFill>
            <a:srgbClr val="8000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800000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800000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800000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800000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8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Bus_(computing)#/media/File:Computer_system_bus.svg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131">
            <a:extLst>
              <a:ext uri="{FF2B5EF4-FFF2-40B4-BE49-F238E27FC236}">
                <a16:creationId xmlns:a16="http://schemas.microsoft.com/office/drawing/2014/main" id="{6D2EC39B-5C5E-45CC-8F74-67F0E034C48A}"/>
              </a:ext>
            </a:extLst>
          </p:cNvPr>
          <p:cNvSpPr txBox="1">
            <a:spLocks/>
          </p:cNvSpPr>
          <p:nvPr/>
        </p:nvSpPr>
        <p:spPr>
          <a:xfrm>
            <a:off x="163244" y="656813"/>
            <a:ext cx="8980756" cy="16226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t">
            <a:normAutofit/>
          </a:bodyPr>
          <a:lstStyle>
            <a:lvl1pPr marL="0" marR="0" indent="0" algn="ctr" defTabSz="436276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40" b="1" i="0" u="none" strike="noStrike" cap="none" spc="0" baseline="0">
                <a:ln>
                  <a:noFill/>
                </a:ln>
                <a:solidFill>
                  <a:srgbClr val="8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defTabSz="479425" rtl="0" latinLnBrk="0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 u="none" strike="noStrike" cap="none" spc="0" baseline="0">
                <a:ln>
                  <a:noFill/>
                </a:ln>
                <a:solidFill>
                  <a:srgbClr val="0000FF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defTabSz="479425" rtl="0" latinLnBrk="0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 u="none" strike="noStrike" cap="none" spc="0" baseline="0">
                <a:ln>
                  <a:noFill/>
                </a:ln>
                <a:solidFill>
                  <a:srgbClr val="0000FF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0" algn="l" defTabSz="479425" rtl="0" latinLnBrk="0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 u="none" strike="noStrike" cap="none" spc="0" baseline="0">
                <a:ln>
                  <a:noFill/>
                </a:ln>
                <a:solidFill>
                  <a:srgbClr val="0000FF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0" algn="l" defTabSz="479425" rtl="0" latinLnBrk="0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 u="none" strike="noStrike" cap="none" spc="0" baseline="0">
                <a:ln>
                  <a:noFill/>
                </a:ln>
                <a:solidFill>
                  <a:srgbClr val="0000FF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457200" algn="l" defTabSz="479425" rtl="0" latinLnBrk="0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 u="none" strike="noStrike" cap="none" spc="0" baseline="0">
                <a:ln>
                  <a:noFill/>
                </a:ln>
                <a:solidFill>
                  <a:srgbClr val="0000FF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914400" algn="l" defTabSz="479425" rtl="0" latinLnBrk="0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 u="none" strike="noStrike" cap="none" spc="0" baseline="0">
                <a:ln>
                  <a:noFill/>
                </a:ln>
                <a:solidFill>
                  <a:srgbClr val="0000FF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1371600" algn="l" defTabSz="479425" rtl="0" latinLnBrk="0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 u="none" strike="noStrike" cap="none" spc="0" baseline="0">
                <a:ln>
                  <a:noFill/>
                </a:ln>
                <a:solidFill>
                  <a:srgbClr val="0000FF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1828800" algn="l" defTabSz="479425" rtl="0" latinLnBrk="0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 u="none" strike="noStrike" cap="none" spc="0" baseline="0">
                <a:ln>
                  <a:noFill/>
                </a:ln>
                <a:solidFill>
                  <a:srgbClr val="0000FF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en-US" sz="5400" dirty="0"/>
              <a:t>EEL4712 Digital Design</a:t>
            </a:r>
          </a:p>
          <a:p>
            <a:r>
              <a:rPr kumimoji="0" lang="en-US" sz="4400" i="0" u="none" strike="noStrike" kern="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(</a:t>
            </a:r>
            <a:r>
              <a:rPr lang="en-US" altLang="en-US" sz="4000" dirty="0">
                <a:ea typeface="ＭＳ Ｐゴシック" panose="020B0600070205080204" pitchFamily="34" charset="-128"/>
              </a:rPr>
              <a:t>Bus and Arbiter</a:t>
            </a:r>
            <a:r>
              <a:rPr kumimoji="0" lang="en-US" sz="4400" i="0" u="none" strike="noStrike" kern="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)</a:t>
            </a:r>
          </a:p>
        </p:txBody>
      </p:sp>
      <p:sp>
        <p:nvSpPr>
          <p:cNvPr id="10" name="Shape 132">
            <a:extLst>
              <a:ext uri="{FF2B5EF4-FFF2-40B4-BE49-F238E27FC236}">
                <a16:creationId xmlns:a16="http://schemas.microsoft.com/office/drawing/2014/main" id="{02D74C40-2EF0-44FA-98E9-7B79B389FEC2}"/>
              </a:ext>
            </a:extLst>
          </p:cNvPr>
          <p:cNvSpPr txBox="1">
            <a:spLocks/>
          </p:cNvSpPr>
          <p:nvPr/>
        </p:nvSpPr>
        <p:spPr>
          <a:xfrm>
            <a:off x="0" y="3303300"/>
            <a:ext cx="9144000" cy="3117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6512" tIns="36512" rIns="36512" bIns="36512">
            <a:normAutofit/>
          </a:bodyPr>
          <a:lstStyle>
            <a:lvl1pPr marL="0" marR="0" indent="0" algn="ctr" defTabSz="479425" rtl="0" latinLnBrk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1052512" marR="0" indent="-379412" algn="ctr" defTabSz="479425" rtl="0" latinLnBrk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24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1439862" marR="0" indent="-196850" algn="ctr" defTabSz="479425" rtl="0" latinLnBrk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Tx/>
              <a:buSzPct val="100000"/>
              <a:buFontTx/>
              <a:buChar char="–"/>
              <a:tabLst/>
              <a:defRPr sz="24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1812396" marR="0" indent="-182033" algn="ctr" defTabSz="479425" rtl="0" latinLnBrk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24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2197894" marR="0" indent="-240507" algn="ctr" defTabSz="479425" rtl="0" latinLnBrk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Tx/>
              <a:buSzPct val="100000"/>
              <a:buFontTx/>
              <a:buChar char="–"/>
              <a:tabLst/>
              <a:defRPr sz="24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2655094" marR="0" indent="-240507" algn="l" defTabSz="479425" rtl="0" latinLnBrk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100000"/>
              <a:buFontTx/>
              <a:buChar char="–"/>
              <a:tabLst/>
              <a:defRPr sz="24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3112294" marR="0" indent="-240507" algn="l" defTabSz="479425" rtl="0" latinLnBrk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100000"/>
              <a:buFontTx/>
              <a:buChar char="–"/>
              <a:tabLst/>
              <a:defRPr sz="24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3569493" marR="0" indent="-240506" algn="l" defTabSz="479425" rtl="0" latinLnBrk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100000"/>
              <a:buFontTx/>
              <a:buChar char="–"/>
              <a:tabLst/>
              <a:defRPr sz="24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4026693" marR="0" indent="-240506" algn="l" defTabSz="479425" rtl="0" latinLnBrk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100000"/>
              <a:buFontTx/>
              <a:buChar char="–"/>
              <a:tabLst/>
              <a:defRPr sz="24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407511" rtl="0" eaLnBrk="1" fontAlgn="auto" latinLnBrk="0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40">
                <a:solidFill>
                  <a:srgbClr val="0000FF"/>
                </a:solidFill>
              </a:defRPr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pic>
        <p:nvPicPr>
          <p:cNvPr id="8" name="Picture 4" descr="UF">
            <a:extLst>
              <a:ext uri="{FF2B5EF4-FFF2-40B4-BE49-F238E27FC236}">
                <a16:creationId xmlns:a16="http://schemas.microsoft.com/office/drawing/2014/main" id="{E99B395C-7400-4BE0-9774-C3392FA7E4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396" y="4125123"/>
            <a:ext cx="6745189" cy="1264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5476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4680B-C7CD-4857-A317-7E5ECD184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Arbiter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85E1EA-F5C2-4F4A-B0F8-058E88CD2F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7FFE50-AF39-4760-99FD-BF1A06F12C8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F9A987-07AB-442C-B123-EF969832F051}" type="slidenum">
              <a:rPr lang="en-US" altLang="zh-CN" smtClean="0"/>
              <a:pPr>
                <a:defRPr/>
              </a:pPr>
              <a:t>10</a:t>
            </a:fld>
            <a:endParaRPr lang="en-US" altLang="zh-CN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47774BB-F678-4BAA-9CBE-B46217B1B4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3231" y="2100263"/>
            <a:ext cx="3048000" cy="2590800"/>
          </a:xfrm>
          <a:prstGeom prst="rect">
            <a:avLst/>
          </a:prstGeom>
          <a:solidFill>
            <a:srgbClr val="CC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endParaRPr lang="en-US" altLang="en-US"/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42EB7DC4-90B1-4889-B390-71DDBD60CB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1431" y="3167063"/>
            <a:ext cx="13509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2800" b="1"/>
              <a:t>Arbiter</a:t>
            </a:r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5AF0BD0F-68B5-4102-AECE-466E48F1811B}"/>
              </a:ext>
            </a:extLst>
          </p:cNvPr>
          <p:cNvSpPr>
            <a:spLocks noChangeShapeType="1"/>
          </p:cNvSpPr>
          <p:nvPr/>
        </p:nvSpPr>
        <p:spPr bwMode="auto">
          <a:xfrm>
            <a:off x="1774031" y="2763838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" name="Line 6">
            <a:extLst>
              <a:ext uri="{FF2B5EF4-FFF2-40B4-BE49-F238E27FC236}">
                <a16:creationId xmlns:a16="http://schemas.microsoft.com/office/drawing/2014/main" id="{2B1ED368-13DB-4647-A030-B5A3E6B48709}"/>
              </a:ext>
            </a:extLst>
          </p:cNvPr>
          <p:cNvSpPr>
            <a:spLocks noChangeShapeType="1"/>
          </p:cNvSpPr>
          <p:nvPr/>
        </p:nvSpPr>
        <p:spPr bwMode="auto">
          <a:xfrm>
            <a:off x="1774031" y="3449638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" name="Line 7">
            <a:extLst>
              <a:ext uri="{FF2B5EF4-FFF2-40B4-BE49-F238E27FC236}">
                <a16:creationId xmlns:a16="http://schemas.microsoft.com/office/drawing/2014/main" id="{70CCA7BB-53BB-4142-98CC-0B0086895FB6}"/>
              </a:ext>
            </a:extLst>
          </p:cNvPr>
          <p:cNvSpPr>
            <a:spLocks noChangeShapeType="1"/>
          </p:cNvSpPr>
          <p:nvPr/>
        </p:nvSpPr>
        <p:spPr bwMode="auto">
          <a:xfrm>
            <a:off x="1774031" y="4135438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" name="Line 8">
            <a:extLst>
              <a:ext uri="{FF2B5EF4-FFF2-40B4-BE49-F238E27FC236}">
                <a16:creationId xmlns:a16="http://schemas.microsoft.com/office/drawing/2014/main" id="{1D97B46B-19A8-40DF-8471-E6CAF80B59F6}"/>
              </a:ext>
            </a:extLst>
          </p:cNvPr>
          <p:cNvSpPr>
            <a:spLocks noChangeShapeType="1"/>
          </p:cNvSpPr>
          <p:nvPr/>
        </p:nvSpPr>
        <p:spPr bwMode="auto">
          <a:xfrm>
            <a:off x="6074569" y="2779713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" name="Line 9">
            <a:extLst>
              <a:ext uri="{FF2B5EF4-FFF2-40B4-BE49-F238E27FC236}">
                <a16:creationId xmlns:a16="http://schemas.microsoft.com/office/drawing/2014/main" id="{1DB17E9F-04DC-48D5-ACDE-5908A3440040}"/>
              </a:ext>
            </a:extLst>
          </p:cNvPr>
          <p:cNvSpPr>
            <a:spLocks noChangeShapeType="1"/>
          </p:cNvSpPr>
          <p:nvPr/>
        </p:nvSpPr>
        <p:spPr bwMode="auto">
          <a:xfrm>
            <a:off x="6074569" y="3465513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" name="Line 10">
            <a:extLst>
              <a:ext uri="{FF2B5EF4-FFF2-40B4-BE49-F238E27FC236}">
                <a16:creationId xmlns:a16="http://schemas.microsoft.com/office/drawing/2014/main" id="{3251AAA2-32B4-4B9B-8FEB-F19B7FD08D39}"/>
              </a:ext>
            </a:extLst>
          </p:cNvPr>
          <p:cNvSpPr>
            <a:spLocks noChangeShapeType="1"/>
          </p:cNvSpPr>
          <p:nvPr/>
        </p:nvSpPr>
        <p:spPr bwMode="auto">
          <a:xfrm>
            <a:off x="6074569" y="4151313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3" name="Line 11">
            <a:extLst>
              <a:ext uri="{FF2B5EF4-FFF2-40B4-BE49-F238E27FC236}">
                <a16:creationId xmlns:a16="http://schemas.microsoft.com/office/drawing/2014/main" id="{E0904F6E-FFEB-4984-A13D-313A4308EC3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37869" y="158115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4" name="Text Box 12">
            <a:extLst>
              <a:ext uri="{FF2B5EF4-FFF2-40B4-BE49-F238E27FC236}">
                <a16:creationId xmlns:a16="http://schemas.microsoft.com/office/drawing/2014/main" id="{CEC7DDAE-5F0D-47F3-B924-53E381B401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6231" y="1109663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2400" b="1"/>
              <a:t>reset</a:t>
            </a:r>
          </a:p>
        </p:txBody>
      </p:sp>
      <p:sp>
        <p:nvSpPr>
          <p:cNvPr id="15" name="Text Box 13">
            <a:extLst>
              <a:ext uri="{FF2B5EF4-FFF2-40B4-BE49-F238E27FC236}">
                <a16:creationId xmlns:a16="http://schemas.microsoft.com/office/drawing/2014/main" id="{EFB0F3E2-D11D-406B-A779-67E32826E0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1419" y="2535238"/>
            <a:ext cx="473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2400" b="1"/>
              <a:t>r1</a:t>
            </a:r>
          </a:p>
        </p:txBody>
      </p:sp>
      <p:sp>
        <p:nvSpPr>
          <p:cNvPr id="16" name="Text Box 14">
            <a:extLst>
              <a:ext uri="{FF2B5EF4-FFF2-40B4-BE49-F238E27FC236}">
                <a16:creationId xmlns:a16="http://schemas.microsoft.com/office/drawing/2014/main" id="{6931AFF9-2A4D-4934-98BE-33ADF756E9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1419" y="3186113"/>
            <a:ext cx="473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2400" b="1"/>
              <a:t>r2</a:t>
            </a:r>
          </a:p>
        </p:txBody>
      </p:sp>
      <p:sp>
        <p:nvSpPr>
          <p:cNvPr id="17" name="Text Box 15">
            <a:extLst>
              <a:ext uri="{FF2B5EF4-FFF2-40B4-BE49-F238E27FC236}">
                <a16:creationId xmlns:a16="http://schemas.microsoft.com/office/drawing/2014/main" id="{FF2C5A20-FB8E-46AF-9D63-FCFB3D3070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1419" y="3898900"/>
            <a:ext cx="473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2400" b="1"/>
              <a:t>r3</a:t>
            </a:r>
          </a:p>
        </p:txBody>
      </p:sp>
      <p:sp>
        <p:nvSpPr>
          <p:cNvPr id="18" name="Text Box 16">
            <a:extLst>
              <a:ext uri="{FF2B5EF4-FFF2-40B4-BE49-F238E27FC236}">
                <a16:creationId xmlns:a16="http://schemas.microsoft.com/office/drawing/2014/main" id="{5CFC9A6C-EF89-43C0-8E7E-83F226AA4F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2831" y="2524125"/>
            <a:ext cx="539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2400" b="1"/>
              <a:t>g1</a:t>
            </a:r>
          </a:p>
        </p:txBody>
      </p:sp>
      <p:sp>
        <p:nvSpPr>
          <p:cNvPr id="19" name="Text Box 17">
            <a:extLst>
              <a:ext uri="{FF2B5EF4-FFF2-40B4-BE49-F238E27FC236}">
                <a16:creationId xmlns:a16="http://schemas.microsoft.com/office/drawing/2014/main" id="{65AE8B57-0C98-4E6B-BFD2-9D6A807A27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2831" y="3175000"/>
            <a:ext cx="539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2400" b="1"/>
              <a:t>g2</a:t>
            </a:r>
          </a:p>
        </p:txBody>
      </p:sp>
      <p:sp>
        <p:nvSpPr>
          <p:cNvPr id="20" name="Text Box 18">
            <a:extLst>
              <a:ext uri="{FF2B5EF4-FFF2-40B4-BE49-F238E27FC236}">
                <a16:creationId xmlns:a16="http://schemas.microsoft.com/office/drawing/2014/main" id="{2011B403-0622-4A19-8307-170D58AFF0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2831" y="3887788"/>
            <a:ext cx="539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2400" b="1"/>
              <a:t>g3</a:t>
            </a:r>
          </a:p>
        </p:txBody>
      </p:sp>
      <p:sp>
        <p:nvSpPr>
          <p:cNvPr id="21" name="Line 19">
            <a:extLst>
              <a:ext uri="{FF2B5EF4-FFF2-40B4-BE49-F238E27FC236}">
                <a16:creationId xmlns:a16="http://schemas.microsoft.com/office/drawing/2014/main" id="{A9269C94-04B5-4FB0-B153-3939B927B84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07706" y="4687888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2" name="Text Box 20">
            <a:extLst>
              <a:ext uri="{FF2B5EF4-FFF2-40B4-BE49-F238E27FC236}">
                <a16:creationId xmlns:a16="http://schemas.microsoft.com/office/drawing/2014/main" id="{067EC640-E73A-4D44-9607-B9F90575B3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8119" y="5291138"/>
            <a:ext cx="9636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2400" b="1"/>
              <a:t>clock</a:t>
            </a:r>
          </a:p>
        </p:txBody>
      </p:sp>
    </p:spTree>
    <p:extLst>
      <p:ext uri="{BB962C8B-B14F-4D97-AF65-F5344CB8AC3E}">
        <p14:creationId xmlns:p14="http://schemas.microsoft.com/office/powerpoint/2010/main" val="8877116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176C0-EA8C-41C9-BC5F-D43B9DC13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Arbiter Controller Unit (1)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B58D14-5C87-457A-A9EC-3D098C2E435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F9A987-07AB-442C-B123-EF969832F051}" type="slidenum">
              <a:rPr lang="en-US" altLang="zh-CN" smtClean="0"/>
              <a:pPr>
                <a:defRPr/>
              </a:pPr>
              <a:t>11</a:t>
            </a:fld>
            <a:endParaRPr lang="en-US" altLang="zh-CN"/>
          </a:p>
        </p:txBody>
      </p:sp>
      <p:grpSp>
        <p:nvGrpSpPr>
          <p:cNvPr id="6" name="Group 2">
            <a:extLst>
              <a:ext uri="{FF2B5EF4-FFF2-40B4-BE49-F238E27FC236}">
                <a16:creationId xmlns:a16="http://schemas.microsoft.com/office/drawing/2014/main" id="{B3B4ECE0-F09C-47F9-8568-CB2A30F6CE17}"/>
              </a:ext>
            </a:extLst>
          </p:cNvPr>
          <p:cNvGrpSpPr>
            <a:grpSpLocks/>
          </p:cNvGrpSpPr>
          <p:nvPr/>
        </p:nvGrpSpPr>
        <p:grpSpPr bwMode="auto">
          <a:xfrm>
            <a:off x="2895600" y="1066800"/>
            <a:ext cx="3282950" cy="5449888"/>
            <a:chOff x="1711" y="183"/>
            <a:chExt cx="2068" cy="3433"/>
          </a:xfrm>
        </p:grpSpPr>
        <p:sp>
          <p:nvSpPr>
            <p:cNvPr id="7" name="Freeform 3">
              <a:extLst>
                <a:ext uri="{FF2B5EF4-FFF2-40B4-BE49-F238E27FC236}">
                  <a16:creationId xmlns:a16="http://schemas.microsoft.com/office/drawing/2014/main" id="{0CBA7E7A-C878-4DE7-90CD-894AF127BBE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8" y="3272"/>
              <a:ext cx="66" cy="79"/>
            </a:xfrm>
            <a:custGeom>
              <a:avLst/>
              <a:gdLst>
                <a:gd name="T0" fmla="*/ 4 w 133"/>
                <a:gd name="T1" fmla="*/ 3 h 159"/>
                <a:gd name="T2" fmla="*/ 0 w 133"/>
                <a:gd name="T3" fmla="*/ 0 h 159"/>
                <a:gd name="T4" fmla="*/ 2 w 133"/>
                <a:gd name="T5" fmla="*/ 4 h 159"/>
                <a:gd name="T6" fmla="*/ 3 w 133"/>
                <a:gd name="T7" fmla="*/ 4 h 159"/>
                <a:gd name="T8" fmla="*/ 4 w 133"/>
                <a:gd name="T9" fmla="*/ 3 h 1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3"/>
                <a:gd name="T16" fmla="*/ 0 h 159"/>
                <a:gd name="T17" fmla="*/ 133 w 133"/>
                <a:gd name="T18" fmla="*/ 159 h 1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3" h="159">
                  <a:moveTo>
                    <a:pt x="133" y="106"/>
                  </a:moveTo>
                  <a:lnTo>
                    <a:pt x="0" y="0"/>
                  </a:lnTo>
                  <a:lnTo>
                    <a:pt x="80" y="159"/>
                  </a:lnTo>
                  <a:lnTo>
                    <a:pt x="106" y="133"/>
                  </a:lnTo>
                  <a:lnTo>
                    <a:pt x="133" y="10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" name="Freeform 4">
              <a:extLst>
                <a:ext uri="{FF2B5EF4-FFF2-40B4-BE49-F238E27FC236}">
                  <a16:creationId xmlns:a16="http://schemas.microsoft.com/office/drawing/2014/main" id="{917A3FB1-45DE-4C16-9EF6-4C0F2B8B4A3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7" y="3245"/>
              <a:ext cx="384" cy="371"/>
            </a:xfrm>
            <a:custGeom>
              <a:avLst/>
              <a:gdLst>
                <a:gd name="T0" fmla="*/ 0 w 769"/>
                <a:gd name="T1" fmla="*/ 11 h 743"/>
                <a:gd name="T2" fmla="*/ 0 w 769"/>
                <a:gd name="T3" fmla="*/ 9 h 743"/>
                <a:gd name="T4" fmla="*/ 0 w 769"/>
                <a:gd name="T5" fmla="*/ 7 h 743"/>
                <a:gd name="T6" fmla="*/ 1 w 769"/>
                <a:gd name="T7" fmla="*/ 6 h 743"/>
                <a:gd name="T8" fmla="*/ 2 w 769"/>
                <a:gd name="T9" fmla="*/ 4 h 743"/>
                <a:gd name="T10" fmla="*/ 3 w 769"/>
                <a:gd name="T11" fmla="*/ 3 h 743"/>
                <a:gd name="T12" fmla="*/ 4 w 769"/>
                <a:gd name="T13" fmla="*/ 2 h 743"/>
                <a:gd name="T14" fmla="*/ 6 w 769"/>
                <a:gd name="T15" fmla="*/ 1 h 743"/>
                <a:gd name="T16" fmla="*/ 7 w 769"/>
                <a:gd name="T17" fmla="*/ 0 h 743"/>
                <a:gd name="T18" fmla="*/ 9 w 769"/>
                <a:gd name="T19" fmla="*/ 0 h 743"/>
                <a:gd name="T20" fmla="*/ 11 w 769"/>
                <a:gd name="T21" fmla="*/ 0 h 743"/>
                <a:gd name="T22" fmla="*/ 12 w 769"/>
                <a:gd name="T23" fmla="*/ 0 h 743"/>
                <a:gd name="T24" fmla="*/ 14 w 769"/>
                <a:gd name="T25" fmla="*/ 0 h 743"/>
                <a:gd name="T26" fmla="*/ 15 w 769"/>
                <a:gd name="T27" fmla="*/ 0 h 743"/>
                <a:gd name="T28" fmla="*/ 17 w 769"/>
                <a:gd name="T29" fmla="*/ 1 h 743"/>
                <a:gd name="T30" fmla="*/ 18 w 769"/>
                <a:gd name="T31" fmla="*/ 2 h 743"/>
                <a:gd name="T32" fmla="*/ 20 w 769"/>
                <a:gd name="T33" fmla="*/ 3 h 743"/>
                <a:gd name="T34" fmla="*/ 21 w 769"/>
                <a:gd name="T35" fmla="*/ 4 h 743"/>
                <a:gd name="T36" fmla="*/ 22 w 769"/>
                <a:gd name="T37" fmla="*/ 5 h 743"/>
                <a:gd name="T38" fmla="*/ 23 w 769"/>
                <a:gd name="T39" fmla="*/ 7 h 743"/>
                <a:gd name="T40" fmla="*/ 23 w 769"/>
                <a:gd name="T41" fmla="*/ 8 h 743"/>
                <a:gd name="T42" fmla="*/ 23 w 769"/>
                <a:gd name="T43" fmla="*/ 10 h 743"/>
                <a:gd name="T44" fmla="*/ 24 w 769"/>
                <a:gd name="T45" fmla="*/ 11 h 743"/>
                <a:gd name="T46" fmla="*/ 23 w 769"/>
                <a:gd name="T47" fmla="*/ 12 h 743"/>
                <a:gd name="T48" fmla="*/ 23 w 769"/>
                <a:gd name="T49" fmla="*/ 14 h 743"/>
                <a:gd name="T50" fmla="*/ 23 w 769"/>
                <a:gd name="T51" fmla="*/ 16 h 743"/>
                <a:gd name="T52" fmla="*/ 22 w 769"/>
                <a:gd name="T53" fmla="*/ 17 h 743"/>
                <a:gd name="T54" fmla="*/ 21 w 769"/>
                <a:gd name="T55" fmla="*/ 18 h 743"/>
                <a:gd name="T56" fmla="*/ 20 w 769"/>
                <a:gd name="T57" fmla="*/ 20 h 743"/>
                <a:gd name="T58" fmla="*/ 18 w 769"/>
                <a:gd name="T59" fmla="*/ 21 h 743"/>
                <a:gd name="T60" fmla="*/ 17 w 769"/>
                <a:gd name="T61" fmla="*/ 22 h 743"/>
                <a:gd name="T62" fmla="*/ 15 w 769"/>
                <a:gd name="T63" fmla="*/ 22 h 743"/>
                <a:gd name="T64" fmla="*/ 14 w 769"/>
                <a:gd name="T65" fmla="*/ 23 h 743"/>
                <a:gd name="T66" fmla="*/ 12 w 769"/>
                <a:gd name="T67" fmla="*/ 23 h 743"/>
                <a:gd name="T68" fmla="*/ 12 w 769"/>
                <a:gd name="T69" fmla="*/ 23 h 743"/>
                <a:gd name="T70" fmla="*/ 12 w 769"/>
                <a:gd name="T71" fmla="*/ 23 h 743"/>
                <a:gd name="T72" fmla="*/ 12 w 769"/>
                <a:gd name="T73" fmla="*/ 23 h 743"/>
                <a:gd name="T74" fmla="*/ 12 w 769"/>
                <a:gd name="T75" fmla="*/ 23 h 743"/>
                <a:gd name="T76" fmla="*/ 12 w 769"/>
                <a:gd name="T77" fmla="*/ 23 h 743"/>
                <a:gd name="T78" fmla="*/ 12 w 769"/>
                <a:gd name="T79" fmla="*/ 23 h 743"/>
                <a:gd name="T80" fmla="*/ 12 w 769"/>
                <a:gd name="T81" fmla="*/ 23 h 743"/>
                <a:gd name="T82" fmla="*/ 12 w 769"/>
                <a:gd name="T83" fmla="*/ 23 h 743"/>
                <a:gd name="T84" fmla="*/ 12 w 769"/>
                <a:gd name="T85" fmla="*/ 23 h 743"/>
                <a:gd name="T86" fmla="*/ 12 w 769"/>
                <a:gd name="T87" fmla="*/ 23 h 743"/>
                <a:gd name="T88" fmla="*/ 12 w 769"/>
                <a:gd name="T89" fmla="*/ 23 h 743"/>
                <a:gd name="T90" fmla="*/ 11 w 769"/>
                <a:gd name="T91" fmla="*/ 23 h 743"/>
                <a:gd name="T92" fmla="*/ 9 w 769"/>
                <a:gd name="T93" fmla="*/ 23 h 743"/>
                <a:gd name="T94" fmla="*/ 7 w 769"/>
                <a:gd name="T95" fmla="*/ 22 h 743"/>
                <a:gd name="T96" fmla="*/ 6 w 769"/>
                <a:gd name="T97" fmla="*/ 21 h 743"/>
                <a:gd name="T98" fmla="*/ 4 w 769"/>
                <a:gd name="T99" fmla="*/ 20 h 743"/>
                <a:gd name="T100" fmla="*/ 3 w 769"/>
                <a:gd name="T101" fmla="*/ 19 h 743"/>
                <a:gd name="T102" fmla="*/ 2 w 769"/>
                <a:gd name="T103" fmla="*/ 18 h 743"/>
                <a:gd name="T104" fmla="*/ 1 w 769"/>
                <a:gd name="T105" fmla="*/ 17 h 743"/>
                <a:gd name="T106" fmla="*/ 0 w 769"/>
                <a:gd name="T107" fmla="*/ 15 h 743"/>
                <a:gd name="T108" fmla="*/ 0 w 769"/>
                <a:gd name="T109" fmla="*/ 13 h 743"/>
                <a:gd name="T110" fmla="*/ 0 w 769"/>
                <a:gd name="T111" fmla="*/ 12 h 743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769"/>
                <a:gd name="T169" fmla="*/ 0 h 743"/>
                <a:gd name="T170" fmla="*/ 769 w 769"/>
                <a:gd name="T171" fmla="*/ 743 h 743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769" h="743">
                  <a:moveTo>
                    <a:pt x="0" y="368"/>
                  </a:moveTo>
                  <a:lnTo>
                    <a:pt x="0" y="377"/>
                  </a:lnTo>
                  <a:lnTo>
                    <a:pt x="0" y="357"/>
                  </a:lnTo>
                  <a:lnTo>
                    <a:pt x="2" y="338"/>
                  </a:lnTo>
                  <a:lnTo>
                    <a:pt x="4" y="320"/>
                  </a:lnTo>
                  <a:lnTo>
                    <a:pt x="7" y="301"/>
                  </a:lnTo>
                  <a:lnTo>
                    <a:pt x="12" y="283"/>
                  </a:lnTo>
                  <a:lnTo>
                    <a:pt x="16" y="266"/>
                  </a:lnTo>
                  <a:lnTo>
                    <a:pt x="23" y="247"/>
                  </a:lnTo>
                  <a:lnTo>
                    <a:pt x="30" y="231"/>
                  </a:lnTo>
                  <a:lnTo>
                    <a:pt x="37" y="214"/>
                  </a:lnTo>
                  <a:lnTo>
                    <a:pt x="45" y="198"/>
                  </a:lnTo>
                  <a:lnTo>
                    <a:pt x="55" y="182"/>
                  </a:lnTo>
                  <a:lnTo>
                    <a:pt x="64" y="166"/>
                  </a:lnTo>
                  <a:lnTo>
                    <a:pt x="75" y="152"/>
                  </a:lnTo>
                  <a:lnTo>
                    <a:pt x="85" y="138"/>
                  </a:lnTo>
                  <a:lnTo>
                    <a:pt x="97" y="124"/>
                  </a:lnTo>
                  <a:lnTo>
                    <a:pt x="110" y="110"/>
                  </a:lnTo>
                  <a:lnTo>
                    <a:pt x="124" y="98"/>
                  </a:lnTo>
                  <a:lnTo>
                    <a:pt x="137" y="87"/>
                  </a:lnTo>
                  <a:lnTo>
                    <a:pt x="151" y="76"/>
                  </a:lnTo>
                  <a:lnTo>
                    <a:pt x="166" y="65"/>
                  </a:lnTo>
                  <a:lnTo>
                    <a:pt x="181" y="56"/>
                  </a:lnTo>
                  <a:lnTo>
                    <a:pt x="196" y="47"/>
                  </a:lnTo>
                  <a:lnTo>
                    <a:pt x="212" y="38"/>
                  </a:lnTo>
                  <a:lnTo>
                    <a:pt x="230" y="31"/>
                  </a:lnTo>
                  <a:lnTo>
                    <a:pt x="247" y="24"/>
                  </a:lnTo>
                  <a:lnTo>
                    <a:pt x="264" y="18"/>
                  </a:lnTo>
                  <a:lnTo>
                    <a:pt x="281" y="12"/>
                  </a:lnTo>
                  <a:lnTo>
                    <a:pt x="300" y="8"/>
                  </a:lnTo>
                  <a:lnTo>
                    <a:pt x="318" y="6"/>
                  </a:lnTo>
                  <a:lnTo>
                    <a:pt x="337" y="3"/>
                  </a:lnTo>
                  <a:lnTo>
                    <a:pt x="357" y="2"/>
                  </a:lnTo>
                  <a:lnTo>
                    <a:pt x="375" y="0"/>
                  </a:lnTo>
                  <a:lnTo>
                    <a:pt x="393" y="0"/>
                  </a:lnTo>
                  <a:lnTo>
                    <a:pt x="412" y="2"/>
                  </a:lnTo>
                  <a:lnTo>
                    <a:pt x="431" y="3"/>
                  </a:lnTo>
                  <a:lnTo>
                    <a:pt x="450" y="6"/>
                  </a:lnTo>
                  <a:lnTo>
                    <a:pt x="468" y="8"/>
                  </a:lnTo>
                  <a:lnTo>
                    <a:pt x="487" y="12"/>
                  </a:lnTo>
                  <a:lnTo>
                    <a:pt x="505" y="18"/>
                  </a:lnTo>
                  <a:lnTo>
                    <a:pt x="522" y="24"/>
                  </a:lnTo>
                  <a:lnTo>
                    <a:pt x="540" y="31"/>
                  </a:lnTo>
                  <a:lnTo>
                    <a:pt x="556" y="38"/>
                  </a:lnTo>
                  <a:lnTo>
                    <a:pt x="571" y="47"/>
                  </a:lnTo>
                  <a:lnTo>
                    <a:pt x="587" y="56"/>
                  </a:lnTo>
                  <a:lnTo>
                    <a:pt x="603" y="65"/>
                  </a:lnTo>
                  <a:lnTo>
                    <a:pt x="618" y="76"/>
                  </a:lnTo>
                  <a:lnTo>
                    <a:pt x="632" y="87"/>
                  </a:lnTo>
                  <a:lnTo>
                    <a:pt x="646" y="98"/>
                  </a:lnTo>
                  <a:lnTo>
                    <a:pt x="659" y="110"/>
                  </a:lnTo>
                  <a:lnTo>
                    <a:pt x="671" y="124"/>
                  </a:lnTo>
                  <a:lnTo>
                    <a:pt x="683" y="138"/>
                  </a:lnTo>
                  <a:lnTo>
                    <a:pt x="693" y="152"/>
                  </a:lnTo>
                  <a:lnTo>
                    <a:pt x="704" y="166"/>
                  </a:lnTo>
                  <a:lnTo>
                    <a:pt x="714" y="182"/>
                  </a:lnTo>
                  <a:lnTo>
                    <a:pt x="722" y="198"/>
                  </a:lnTo>
                  <a:lnTo>
                    <a:pt x="732" y="214"/>
                  </a:lnTo>
                  <a:lnTo>
                    <a:pt x="738" y="231"/>
                  </a:lnTo>
                  <a:lnTo>
                    <a:pt x="745" y="247"/>
                  </a:lnTo>
                  <a:lnTo>
                    <a:pt x="752" y="266"/>
                  </a:lnTo>
                  <a:lnTo>
                    <a:pt x="757" y="283"/>
                  </a:lnTo>
                  <a:lnTo>
                    <a:pt x="761" y="301"/>
                  </a:lnTo>
                  <a:lnTo>
                    <a:pt x="764" y="320"/>
                  </a:lnTo>
                  <a:lnTo>
                    <a:pt x="766" y="338"/>
                  </a:lnTo>
                  <a:lnTo>
                    <a:pt x="767" y="357"/>
                  </a:lnTo>
                  <a:lnTo>
                    <a:pt x="769" y="377"/>
                  </a:lnTo>
                  <a:lnTo>
                    <a:pt x="769" y="368"/>
                  </a:lnTo>
                  <a:lnTo>
                    <a:pt x="767" y="387"/>
                  </a:lnTo>
                  <a:lnTo>
                    <a:pt x="766" y="406"/>
                  </a:lnTo>
                  <a:lnTo>
                    <a:pt x="764" y="425"/>
                  </a:lnTo>
                  <a:lnTo>
                    <a:pt x="761" y="443"/>
                  </a:lnTo>
                  <a:lnTo>
                    <a:pt x="757" y="462"/>
                  </a:lnTo>
                  <a:lnTo>
                    <a:pt x="752" y="479"/>
                  </a:lnTo>
                  <a:lnTo>
                    <a:pt x="745" y="498"/>
                  </a:lnTo>
                  <a:lnTo>
                    <a:pt x="738" y="513"/>
                  </a:lnTo>
                  <a:lnTo>
                    <a:pt x="732" y="531"/>
                  </a:lnTo>
                  <a:lnTo>
                    <a:pt x="722" y="547"/>
                  </a:lnTo>
                  <a:lnTo>
                    <a:pt x="714" y="562"/>
                  </a:lnTo>
                  <a:lnTo>
                    <a:pt x="704" y="578"/>
                  </a:lnTo>
                  <a:lnTo>
                    <a:pt x="693" y="593"/>
                  </a:lnTo>
                  <a:lnTo>
                    <a:pt x="683" y="606"/>
                  </a:lnTo>
                  <a:lnTo>
                    <a:pt x="671" y="621"/>
                  </a:lnTo>
                  <a:lnTo>
                    <a:pt x="659" y="633"/>
                  </a:lnTo>
                  <a:lnTo>
                    <a:pt x="646" y="646"/>
                  </a:lnTo>
                  <a:lnTo>
                    <a:pt x="632" y="658"/>
                  </a:lnTo>
                  <a:lnTo>
                    <a:pt x="618" y="669"/>
                  </a:lnTo>
                  <a:lnTo>
                    <a:pt x="603" y="679"/>
                  </a:lnTo>
                  <a:lnTo>
                    <a:pt x="587" y="688"/>
                  </a:lnTo>
                  <a:lnTo>
                    <a:pt x="571" y="698"/>
                  </a:lnTo>
                  <a:lnTo>
                    <a:pt x="556" y="707"/>
                  </a:lnTo>
                  <a:lnTo>
                    <a:pt x="540" y="714"/>
                  </a:lnTo>
                  <a:lnTo>
                    <a:pt x="522" y="720"/>
                  </a:lnTo>
                  <a:lnTo>
                    <a:pt x="505" y="727"/>
                  </a:lnTo>
                  <a:lnTo>
                    <a:pt x="487" y="732"/>
                  </a:lnTo>
                  <a:lnTo>
                    <a:pt x="468" y="736"/>
                  </a:lnTo>
                  <a:lnTo>
                    <a:pt x="450" y="739"/>
                  </a:lnTo>
                  <a:lnTo>
                    <a:pt x="431" y="741"/>
                  </a:lnTo>
                  <a:lnTo>
                    <a:pt x="412" y="743"/>
                  </a:lnTo>
                  <a:lnTo>
                    <a:pt x="393" y="743"/>
                  </a:lnTo>
                  <a:lnTo>
                    <a:pt x="375" y="743"/>
                  </a:lnTo>
                  <a:lnTo>
                    <a:pt x="357" y="743"/>
                  </a:lnTo>
                  <a:lnTo>
                    <a:pt x="337" y="741"/>
                  </a:lnTo>
                  <a:lnTo>
                    <a:pt x="318" y="739"/>
                  </a:lnTo>
                  <a:lnTo>
                    <a:pt x="300" y="736"/>
                  </a:lnTo>
                  <a:lnTo>
                    <a:pt x="281" y="732"/>
                  </a:lnTo>
                  <a:lnTo>
                    <a:pt x="264" y="727"/>
                  </a:lnTo>
                  <a:lnTo>
                    <a:pt x="247" y="720"/>
                  </a:lnTo>
                  <a:lnTo>
                    <a:pt x="230" y="714"/>
                  </a:lnTo>
                  <a:lnTo>
                    <a:pt x="212" y="707"/>
                  </a:lnTo>
                  <a:lnTo>
                    <a:pt x="196" y="698"/>
                  </a:lnTo>
                  <a:lnTo>
                    <a:pt x="181" y="688"/>
                  </a:lnTo>
                  <a:lnTo>
                    <a:pt x="166" y="679"/>
                  </a:lnTo>
                  <a:lnTo>
                    <a:pt x="151" y="669"/>
                  </a:lnTo>
                  <a:lnTo>
                    <a:pt x="137" y="658"/>
                  </a:lnTo>
                  <a:lnTo>
                    <a:pt x="124" y="646"/>
                  </a:lnTo>
                  <a:lnTo>
                    <a:pt x="110" y="633"/>
                  </a:lnTo>
                  <a:lnTo>
                    <a:pt x="97" y="621"/>
                  </a:lnTo>
                  <a:lnTo>
                    <a:pt x="85" y="606"/>
                  </a:lnTo>
                  <a:lnTo>
                    <a:pt x="75" y="593"/>
                  </a:lnTo>
                  <a:lnTo>
                    <a:pt x="64" y="578"/>
                  </a:lnTo>
                  <a:lnTo>
                    <a:pt x="55" y="562"/>
                  </a:lnTo>
                  <a:lnTo>
                    <a:pt x="45" y="547"/>
                  </a:lnTo>
                  <a:lnTo>
                    <a:pt x="37" y="531"/>
                  </a:lnTo>
                  <a:lnTo>
                    <a:pt x="30" y="513"/>
                  </a:lnTo>
                  <a:lnTo>
                    <a:pt x="23" y="498"/>
                  </a:lnTo>
                  <a:lnTo>
                    <a:pt x="16" y="479"/>
                  </a:lnTo>
                  <a:lnTo>
                    <a:pt x="12" y="462"/>
                  </a:lnTo>
                  <a:lnTo>
                    <a:pt x="7" y="443"/>
                  </a:lnTo>
                  <a:lnTo>
                    <a:pt x="4" y="425"/>
                  </a:lnTo>
                  <a:lnTo>
                    <a:pt x="2" y="406"/>
                  </a:lnTo>
                  <a:lnTo>
                    <a:pt x="0" y="387"/>
                  </a:lnTo>
                  <a:lnTo>
                    <a:pt x="0" y="368"/>
                  </a:lnTo>
                  <a:close/>
                </a:path>
              </a:pathLst>
            </a:cu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1DD6A868-FD06-4B3A-B27C-65F1FF3279F8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8" y="2450"/>
              <a:ext cx="66" cy="66"/>
            </a:xfrm>
            <a:custGeom>
              <a:avLst/>
              <a:gdLst>
                <a:gd name="T0" fmla="*/ 4 w 133"/>
                <a:gd name="T1" fmla="*/ 3 h 132"/>
                <a:gd name="T2" fmla="*/ 0 w 133"/>
                <a:gd name="T3" fmla="*/ 0 h 132"/>
                <a:gd name="T4" fmla="*/ 2 w 133"/>
                <a:gd name="T5" fmla="*/ 5 h 132"/>
                <a:gd name="T6" fmla="*/ 3 w 133"/>
                <a:gd name="T7" fmla="*/ 4 h 132"/>
                <a:gd name="T8" fmla="*/ 4 w 133"/>
                <a:gd name="T9" fmla="*/ 3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3"/>
                <a:gd name="T16" fmla="*/ 0 h 132"/>
                <a:gd name="T17" fmla="*/ 133 w 133"/>
                <a:gd name="T18" fmla="*/ 132 h 1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3" h="132">
                  <a:moveTo>
                    <a:pt x="133" y="79"/>
                  </a:moveTo>
                  <a:lnTo>
                    <a:pt x="0" y="0"/>
                  </a:lnTo>
                  <a:lnTo>
                    <a:pt x="80" y="132"/>
                  </a:lnTo>
                  <a:lnTo>
                    <a:pt x="106" y="106"/>
                  </a:lnTo>
                  <a:lnTo>
                    <a:pt x="133" y="79"/>
                  </a:lnTo>
                  <a:close/>
                </a:path>
              </a:pathLst>
            </a:cu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CCA62A59-3256-41F2-98C8-3D0F1883777E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7" y="2410"/>
              <a:ext cx="384" cy="384"/>
            </a:xfrm>
            <a:custGeom>
              <a:avLst/>
              <a:gdLst>
                <a:gd name="T0" fmla="*/ 0 w 769"/>
                <a:gd name="T1" fmla="*/ 11 h 769"/>
                <a:gd name="T2" fmla="*/ 0 w 769"/>
                <a:gd name="T3" fmla="*/ 9 h 769"/>
                <a:gd name="T4" fmla="*/ 0 w 769"/>
                <a:gd name="T5" fmla="*/ 7 h 769"/>
                <a:gd name="T6" fmla="*/ 1 w 769"/>
                <a:gd name="T7" fmla="*/ 6 h 769"/>
                <a:gd name="T8" fmla="*/ 2 w 769"/>
                <a:gd name="T9" fmla="*/ 4 h 769"/>
                <a:gd name="T10" fmla="*/ 3 w 769"/>
                <a:gd name="T11" fmla="*/ 3 h 769"/>
                <a:gd name="T12" fmla="*/ 4 w 769"/>
                <a:gd name="T13" fmla="*/ 2 h 769"/>
                <a:gd name="T14" fmla="*/ 6 w 769"/>
                <a:gd name="T15" fmla="*/ 1 h 769"/>
                <a:gd name="T16" fmla="*/ 7 w 769"/>
                <a:gd name="T17" fmla="*/ 0 h 769"/>
                <a:gd name="T18" fmla="*/ 9 w 769"/>
                <a:gd name="T19" fmla="*/ 0 h 769"/>
                <a:gd name="T20" fmla="*/ 11 w 769"/>
                <a:gd name="T21" fmla="*/ 0 h 769"/>
                <a:gd name="T22" fmla="*/ 12 w 769"/>
                <a:gd name="T23" fmla="*/ 0 h 769"/>
                <a:gd name="T24" fmla="*/ 14 w 769"/>
                <a:gd name="T25" fmla="*/ 0 h 769"/>
                <a:gd name="T26" fmla="*/ 15 w 769"/>
                <a:gd name="T27" fmla="*/ 0 h 769"/>
                <a:gd name="T28" fmla="*/ 17 w 769"/>
                <a:gd name="T29" fmla="*/ 1 h 769"/>
                <a:gd name="T30" fmla="*/ 18 w 769"/>
                <a:gd name="T31" fmla="*/ 2 h 769"/>
                <a:gd name="T32" fmla="*/ 20 w 769"/>
                <a:gd name="T33" fmla="*/ 3 h 769"/>
                <a:gd name="T34" fmla="*/ 21 w 769"/>
                <a:gd name="T35" fmla="*/ 4 h 769"/>
                <a:gd name="T36" fmla="*/ 22 w 769"/>
                <a:gd name="T37" fmla="*/ 5 h 769"/>
                <a:gd name="T38" fmla="*/ 23 w 769"/>
                <a:gd name="T39" fmla="*/ 7 h 769"/>
                <a:gd name="T40" fmla="*/ 23 w 769"/>
                <a:gd name="T41" fmla="*/ 8 h 769"/>
                <a:gd name="T42" fmla="*/ 23 w 769"/>
                <a:gd name="T43" fmla="*/ 10 h 769"/>
                <a:gd name="T44" fmla="*/ 24 w 769"/>
                <a:gd name="T45" fmla="*/ 11 h 769"/>
                <a:gd name="T46" fmla="*/ 23 w 769"/>
                <a:gd name="T47" fmla="*/ 13 h 769"/>
                <a:gd name="T48" fmla="*/ 23 w 769"/>
                <a:gd name="T49" fmla="*/ 15 h 769"/>
                <a:gd name="T50" fmla="*/ 23 w 769"/>
                <a:gd name="T51" fmla="*/ 16 h 769"/>
                <a:gd name="T52" fmla="*/ 22 w 769"/>
                <a:gd name="T53" fmla="*/ 18 h 769"/>
                <a:gd name="T54" fmla="*/ 21 w 769"/>
                <a:gd name="T55" fmla="*/ 19 h 769"/>
                <a:gd name="T56" fmla="*/ 20 w 769"/>
                <a:gd name="T57" fmla="*/ 21 h 769"/>
                <a:gd name="T58" fmla="*/ 18 w 769"/>
                <a:gd name="T59" fmla="*/ 22 h 769"/>
                <a:gd name="T60" fmla="*/ 17 w 769"/>
                <a:gd name="T61" fmla="*/ 22 h 769"/>
                <a:gd name="T62" fmla="*/ 15 w 769"/>
                <a:gd name="T63" fmla="*/ 23 h 769"/>
                <a:gd name="T64" fmla="*/ 14 w 769"/>
                <a:gd name="T65" fmla="*/ 23 h 769"/>
                <a:gd name="T66" fmla="*/ 12 w 769"/>
                <a:gd name="T67" fmla="*/ 24 h 769"/>
                <a:gd name="T68" fmla="*/ 12 w 769"/>
                <a:gd name="T69" fmla="*/ 24 h 769"/>
                <a:gd name="T70" fmla="*/ 12 w 769"/>
                <a:gd name="T71" fmla="*/ 24 h 769"/>
                <a:gd name="T72" fmla="*/ 12 w 769"/>
                <a:gd name="T73" fmla="*/ 24 h 769"/>
                <a:gd name="T74" fmla="*/ 12 w 769"/>
                <a:gd name="T75" fmla="*/ 24 h 769"/>
                <a:gd name="T76" fmla="*/ 12 w 769"/>
                <a:gd name="T77" fmla="*/ 24 h 769"/>
                <a:gd name="T78" fmla="*/ 12 w 769"/>
                <a:gd name="T79" fmla="*/ 24 h 769"/>
                <a:gd name="T80" fmla="*/ 12 w 769"/>
                <a:gd name="T81" fmla="*/ 24 h 769"/>
                <a:gd name="T82" fmla="*/ 12 w 769"/>
                <a:gd name="T83" fmla="*/ 24 h 769"/>
                <a:gd name="T84" fmla="*/ 12 w 769"/>
                <a:gd name="T85" fmla="*/ 24 h 769"/>
                <a:gd name="T86" fmla="*/ 12 w 769"/>
                <a:gd name="T87" fmla="*/ 24 h 769"/>
                <a:gd name="T88" fmla="*/ 12 w 769"/>
                <a:gd name="T89" fmla="*/ 24 h 769"/>
                <a:gd name="T90" fmla="*/ 11 w 769"/>
                <a:gd name="T91" fmla="*/ 24 h 769"/>
                <a:gd name="T92" fmla="*/ 9 w 769"/>
                <a:gd name="T93" fmla="*/ 23 h 769"/>
                <a:gd name="T94" fmla="*/ 7 w 769"/>
                <a:gd name="T95" fmla="*/ 23 h 769"/>
                <a:gd name="T96" fmla="*/ 6 w 769"/>
                <a:gd name="T97" fmla="*/ 22 h 769"/>
                <a:gd name="T98" fmla="*/ 4 w 769"/>
                <a:gd name="T99" fmla="*/ 21 h 769"/>
                <a:gd name="T100" fmla="*/ 3 w 769"/>
                <a:gd name="T101" fmla="*/ 20 h 769"/>
                <a:gd name="T102" fmla="*/ 2 w 769"/>
                <a:gd name="T103" fmla="*/ 19 h 769"/>
                <a:gd name="T104" fmla="*/ 1 w 769"/>
                <a:gd name="T105" fmla="*/ 17 h 769"/>
                <a:gd name="T106" fmla="*/ 0 w 769"/>
                <a:gd name="T107" fmla="*/ 16 h 769"/>
                <a:gd name="T108" fmla="*/ 0 w 769"/>
                <a:gd name="T109" fmla="*/ 14 h 769"/>
                <a:gd name="T110" fmla="*/ 0 w 769"/>
                <a:gd name="T111" fmla="*/ 12 h 769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769"/>
                <a:gd name="T169" fmla="*/ 0 h 769"/>
                <a:gd name="T170" fmla="*/ 769 w 769"/>
                <a:gd name="T171" fmla="*/ 769 h 769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769" h="769">
                  <a:moveTo>
                    <a:pt x="0" y="394"/>
                  </a:moveTo>
                  <a:lnTo>
                    <a:pt x="0" y="377"/>
                  </a:lnTo>
                  <a:lnTo>
                    <a:pt x="0" y="357"/>
                  </a:lnTo>
                  <a:lnTo>
                    <a:pt x="2" y="338"/>
                  </a:lnTo>
                  <a:lnTo>
                    <a:pt x="4" y="320"/>
                  </a:lnTo>
                  <a:lnTo>
                    <a:pt x="7" y="301"/>
                  </a:lnTo>
                  <a:lnTo>
                    <a:pt x="12" y="282"/>
                  </a:lnTo>
                  <a:lnTo>
                    <a:pt x="16" y="265"/>
                  </a:lnTo>
                  <a:lnTo>
                    <a:pt x="23" y="247"/>
                  </a:lnTo>
                  <a:lnTo>
                    <a:pt x="30" y="231"/>
                  </a:lnTo>
                  <a:lnTo>
                    <a:pt x="37" y="214"/>
                  </a:lnTo>
                  <a:lnTo>
                    <a:pt x="45" y="198"/>
                  </a:lnTo>
                  <a:lnTo>
                    <a:pt x="55" y="182"/>
                  </a:lnTo>
                  <a:lnTo>
                    <a:pt x="64" y="166"/>
                  </a:lnTo>
                  <a:lnTo>
                    <a:pt x="75" y="151"/>
                  </a:lnTo>
                  <a:lnTo>
                    <a:pt x="85" y="138"/>
                  </a:lnTo>
                  <a:lnTo>
                    <a:pt x="97" y="123"/>
                  </a:lnTo>
                  <a:lnTo>
                    <a:pt x="110" y="111"/>
                  </a:lnTo>
                  <a:lnTo>
                    <a:pt x="124" y="98"/>
                  </a:lnTo>
                  <a:lnTo>
                    <a:pt x="137" y="86"/>
                  </a:lnTo>
                  <a:lnTo>
                    <a:pt x="151" y="76"/>
                  </a:lnTo>
                  <a:lnTo>
                    <a:pt x="166" y="65"/>
                  </a:lnTo>
                  <a:lnTo>
                    <a:pt x="181" y="56"/>
                  </a:lnTo>
                  <a:lnTo>
                    <a:pt x="196" y="46"/>
                  </a:lnTo>
                  <a:lnTo>
                    <a:pt x="212" y="37"/>
                  </a:lnTo>
                  <a:lnTo>
                    <a:pt x="230" y="31"/>
                  </a:lnTo>
                  <a:lnTo>
                    <a:pt x="247" y="24"/>
                  </a:lnTo>
                  <a:lnTo>
                    <a:pt x="264" y="17"/>
                  </a:lnTo>
                  <a:lnTo>
                    <a:pt x="281" y="12"/>
                  </a:lnTo>
                  <a:lnTo>
                    <a:pt x="300" y="8"/>
                  </a:lnTo>
                  <a:lnTo>
                    <a:pt x="318" y="5"/>
                  </a:lnTo>
                  <a:lnTo>
                    <a:pt x="337" y="3"/>
                  </a:lnTo>
                  <a:lnTo>
                    <a:pt x="357" y="1"/>
                  </a:lnTo>
                  <a:lnTo>
                    <a:pt x="375" y="0"/>
                  </a:lnTo>
                  <a:lnTo>
                    <a:pt x="393" y="0"/>
                  </a:lnTo>
                  <a:lnTo>
                    <a:pt x="412" y="1"/>
                  </a:lnTo>
                  <a:lnTo>
                    <a:pt x="431" y="3"/>
                  </a:lnTo>
                  <a:lnTo>
                    <a:pt x="450" y="5"/>
                  </a:lnTo>
                  <a:lnTo>
                    <a:pt x="468" y="8"/>
                  </a:lnTo>
                  <a:lnTo>
                    <a:pt x="487" y="12"/>
                  </a:lnTo>
                  <a:lnTo>
                    <a:pt x="505" y="17"/>
                  </a:lnTo>
                  <a:lnTo>
                    <a:pt x="522" y="24"/>
                  </a:lnTo>
                  <a:lnTo>
                    <a:pt x="540" y="31"/>
                  </a:lnTo>
                  <a:lnTo>
                    <a:pt x="556" y="37"/>
                  </a:lnTo>
                  <a:lnTo>
                    <a:pt x="571" y="46"/>
                  </a:lnTo>
                  <a:lnTo>
                    <a:pt x="587" y="56"/>
                  </a:lnTo>
                  <a:lnTo>
                    <a:pt x="603" y="65"/>
                  </a:lnTo>
                  <a:lnTo>
                    <a:pt x="618" y="76"/>
                  </a:lnTo>
                  <a:lnTo>
                    <a:pt x="632" y="86"/>
                  </a:lnTo>
                  <a:lnTo>
                    <a:pt x="646" y="98"/>
                  </a:lnTo>
                  <a:lnTo>
                    <a:pt x="659" y="111"/>
                  </a:lnTo>
                  <a:lnTo>
                    <a:pt x="671" y="123"/>
                  </a:lnTo>
                  <a:lnTo>
                    <a:pt x="683" y="138"/>
                  </a:lnTo>
                  <a:lnTo>
                    <a:pt x="693" y="151"/>
                  </a:lnTo>
                  <a:lnTo>
                    <a:pt x="704" y="166"/>
                  </a:lnTo>
                  <a:lnTo>
                    <a:pt x="714" y="182"/>
                  </a:lnTo>
                  <a:lnTo>
                    <a:pt x="722" y="198"/>
                  </a:lnTo>
                  <a:lnTo>
                    <a:pt x="732" y="214"/>
                  </a:lnTo>
                  <a:lnTo>
                    <a:pt x="738" y="231"/>
                  </a:lnTo>
                  <a:lnTo>
                    <a:pt x="745" y="247"/>
                  </a:lnTo>
                  <a:lnTo>
                    <a:pt x="752" y="265"/>
                  </a:lnTo>
                  <a:lnTo>
                    <a:pt x="757" y="282"/>
                  </a:lnTo>
                  <a:lnTo>
                    <a:pt x="761" y="301"/>
                  </a:lnTo>
                  <a:lnTo>
                    <a:pt x="764" y="320"/>
                  </a:lnTo>
                  <a:lnTo>
                    <a:pt x="766" y="338"/>
                  </a:lnTo>
                  <a:lnTo>
                    <a:pt x="767" y="357"/>
                  </a:lnTo>
                  <a:lnTo>
                    <a:pt x="769" y="377"/>
                  </a:lnTo>
                  <a:lnTo>
                    <a:pt x="769" y="394"/>
                  </a:lnTo>
                  <a:lnTo>
                    <a:pt x="767" y="414"/>
                  </a:lnTo>
                  <a:lnTo>
                    <a:pt x="766" y="432"/>
                  </a:lnTo>
                  <a:lnTo>
                    <a:pt x="764" y="451"/>
                  </a:lnTo>
                  <a:lnTo>
                    <a:pt x="761" y="469"/>
                  </a:lnTo>
                  <a:lnTo>
                    <a:pt x="757" y="488"/>
                  </a:lnTo>
                  <a:lnTo>
                    <a:pt x="752" y="505"/>
                  </a:lnTo>
                  <a:lnTo>
                    <a:pt x="745" y="524"/>
                  </a:lnTo>
                  <a:lnTo>
                    <a:pt x="738" y="540"/>
                  </a:lnTo>
                  <a:lnTo>
                    <a:pt x="732" y="557"/>
                  </a:lnTo>
                  <a:lnTo>
                    <a:pt x="722" y="573"/>
                  </a:lnTo>
                  <a:lnTo>
                    <a:pt x="714" y="589"/>
                  </a:lnTo>
                  <a:lnTo>
                    <a:pt x="704" y="605"/>
                  </a:lnTo>
                  <a:lnTo>
                    <a:pt x="693" y="619"/>
                  </a:lnTo>
                  <a:lnTo>
                    <a:pt x="683" y="632"/>
                  </a:lnTo>
                  <a:lnTo>
                    <a:pt x="671" y="647"/>
                  </a:lnTo>
                  <a:lnTo>
                    <a:pt x="659" y="659"/>
                  </a:lnTo>
                  <a:lnTo>
                    <a:pt x="646" y="672"/>
                  </a:lnTo>
                  <a:lnTo>
                    <a:pt x="632" y="684"/>
                  </a:lnTo>
                  <a:lnTo>
                    <a:pt x="618" y="695"/>
                  </a:lnTo>
                  <a:lnTo>
                    <a:pt x="603" y="705"/>
                  </a:lnTo>
                  <a:lnTo>
                    <a:pt x="587" y="715"/>
                  </a:lnTo>
                  <a:lnTo>
                    <a:pt x="571" y="724"/>
                  </a:lnTo>
                  <a:lnTo>
                    <a:pt x="556" y="733"/>
                  </a:lnTo>
                  <a:lnTo>
                    <a:pt x="540" y="740"/>
                  </a:lnTo>
                  <a:lnTo>
                    <a:pt x="522" y="746"/>
                  </a:lnTo>
                  <a:lnTo>
                    <a:pt x="505" y="753"/>
                  </a:lnTo>
                  <a:lnTo>
                    <a:pt x="487" y="758"/>
                  </a:lnTo>
                  <a:lnTo>
                    <a:pt x="468" y="762"/>
                  </a:lnTo>
                  <a:lnTo>
                    <a:pt x="450" y="765"/>
                  </a:lnTo>
                  <a:lnTo>
                    <a:pt x="431" y="768"/>
                  </a:lnTo>
                  <a:lnTo>
                    <a:pt x="412" y="769"/>
                  </a:lnTo>
                  <a:lnTo>
                    <a:pt x="393" y="769"/>
                  </a:lnTo>
                  <a:lnTo>
                    <a:pt x="375" y="769"/>
                  </a:lnTo>
                  <a:lnTo>
                    <a:pt x="357" y="769"/>
                  </a:lnTo>
                  <a:lnTo>
                    <a:pt x="337" y="768"/>
                  </a:lnTo>
                  <a:lnTo>
                    <a:pt x="318" y="765"/>
                  </a:lnTo>
                  <a:lnTo>
                    <a:pt x="300" y="762"/>
                  </a:lnTo>
                  <a:lnTo>
                    <a:pt x="281" y="758"/>
                  </a:lnTo>
                  <a:lnTo>
                    <a:pt x="264" y="753"/>
                  </a:lnTo>
                  <a:lnTo>
                    <a:pt x="247" y="746"/>
                  </a:lnTo>
                  <a:lnTo>
                    <a:pt x="230" y="740"/>
                  </a:lnTo>
                  <a:lnTo>
                    <a:pt x="212" y="733"/>
                  </a:lnTo>
                  <a:lnTo>
                    <a:pt x="196" y="724"/>
                  </a:lnTo>
                  <a:lnTo>
                    <a:pt x="181" y="715"/>
                  </a:lnTo>
                  <a:lnTo>
                    <a:pt x="166" y="705"/>
                  </a:lnTo>
                  <a:lnTo>
                    <a:pt x="151" y="695"/>
                  </a:lnTo>
                  <a:lnTo>
                    <a:pt x="137" y="684"/>
                  </a:lnTo>
                  <a:lnTo>
                    <a:pt x="124" y="672"/>
                  </a:lnTo>
                  <a:lnTo>
                    <a:pt x="110" y="659"/>
                  </a:lnTo>
                  <a:lnTo>
                    <a:pt x="97" y="647"/>
                  </a:lnTo>
                  <a:lnTo>
                    <a:pt x="85" y="632"/>
                  </a:lnTo>
                  <a:lnTo>
                    <a:pt x="75" y="619"/>
                  </a:lnTo>
                  <a:lnTo>
                    <a:pt x="64" y="605"/>
                  </a:lnTo>
                  <a:lnTo>
                    <a:pt x="55" y="589"/>
                  </a:lnTo>
                  <a:lnTo>
                    <a:pt x="45" y="573"/>
                  </a:lnTo>
                  <a:lnTo>
                    <a:pt x="37" y="557"/>
                  </a:lnTo>
                  <a:lnTo>
                    <a:pt x="30" y="540"/>
                  </a:lnTo>
                  <a:lnTo>
                    <a:pt x="23" y="524"/>
                  </a:lnTo>
                  <a:lnTo>
                    <a:pt x="16" y="505"/>
                  </a:lnTo>
                  <a:lnTo>
                    <a:pt x="12" y="488"/>
                  </a:lnTo>
                  <a:lnTo>
                    <a:pt x="7" y="469"/>
                  </a:lnTo>
                  <a:lnTo>
                    <a:pt x="4" y="451"/>
                  </a:lnTo>
                  <a:lnTo>
                    <a:pt x="2" y="432"/>
                  </a:lnTo>
                  <a:lnTo>
                    <a:pt x="0" y="414"/>
                  </a:lnTo>
                  <a:lnTo>
                    <a:pt x="0" y="394"/>
                  </a:lnTo>
                  <a:close/>
                </a:path>
              </a:pathLst>
            </a:cu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E8C89449-7056-42C1-AD1E-584343F241A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8" y="1641"/>
              <a:ext cx="66" cy="66"/>
            </a:xfrm>
            <a:custGeom>
              <a:avLst/>
              <a:gdLst>
                <a:gd name="T0" fmla="*/ 4 w 133"/>
                <a:gd name="T1" fmla="*/ 2 h 133"/>
                <a:gd name="T2" fmla="*/ 0 w 133"/>
                <a:gd name="T3" fmla="*/ 0 h 133"/>
                <a:gd name="T4" fmla="*/ 2 w 133"/>
                <a:gd name="T5" fmla="*/ 4 h 133"/>
                <a:gd name="T6" fmla="*/ 3 w 133"/>
                <a:gd name="T7" fmla="*/ 3 h 133"/>
                <a:gd name="T8" fmla="*/ 4 w 133"/>
                <a:gd name="T9" fmla="*/ 2 h 1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3"/>
                <a:gd name="T16" fmla="*/ 0 h 133"/>
                <a:gd name="T17" fmla="*/ 133 w 133"/>
                <a:gd name="T18" fmla="*/ 133 h 13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3" h="133">
                  <a:moveTo>
                    <a:pt x="133" y="80"/>
                  </a:moveTo>
                  <a:lnTo>
                    <a:pt x="0" y="0"/>
                  </a:lnTo>
                  <a:lnTo>
                    <a:pt x="80" y="133"/>
                  </a:lnTo>
                  <a:lnTo>
                    <a:pt x="106" y="106"/>
                  </a:lnTo>
                  <a:lnTo>
                    <a:pt x="133" y="80"/>
                  </a:lnTo>
                  <a:close/>
                </a:path>
              </a:pathLst>
            </a:cu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29ADD9E4-C994-492C-B28B-41D8462556A3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7" y="1601"/>
              <a:ext cx="384" cy="385"/>
            </a:xfrm>
            <a:custGeom>
              <a:avLst/>
              <a:gdLst>
                <a:gd name="T0" fmla="*/ 0 w 769"/>
                <a:gd name="T1" fmla="*/ 12 h 769"/>
                <a:gd name="T2" fmla="*/ 0 w 769"/>
                <a:gd name="T3" fmla="*/ 10 h 769"/>
                <a:gd name="T4" fmla="*/ 0 w 769"/>
                <a:gd name="T5" fmla="*/ 8 h 769"/>
                <a:gd name="T6" fmla="*/ 1 w 769"/>
                <a:gd name="T7" fmla="*/ 7 h 769"/>
                <a:gd name="T8" fmla="*/ 2 w 769"/>
                <a:gd name="T9" fmla="*/ 5 h 769"/>
                <a:gd name="T10" fmla="*/ 3 w 769"/>
                <a:gd name="T11" fmla="*/ 4 h 769"/>
                <a:gd name="T12" fmla="*/ 4 w 769"/>
                <a:gd name="T13" fmla="*/ 3 h 769"/>
                <a:gd name="T14" fmla="*/ 6 w 769"/>
                <a:gd name="T15" fmla="*/ 2 h 769"/>
                <a:gd name="T16" fmla="*/ 7 w 769"/>
                <a:gd name="T17" fmla="*/ 1 h 769"/>
                <a:gd name="T18" fmla="*/ 9 w 769"/>
                <a:gd name="T19" fmla="*/ 1 h 769"/>
                <a:gd name="T20" fmla="*/ 11 w 769"/>
                <a:gd name="T21" fmla="*/ 1 h 769"/>
                <a:gd name="T22" fmla="*/ 12 w 769"/>
                <a:gd name="T23" fmla="*/ 0 h 769"/>
                <a:gd name="T24" fmla="*/ 14 w 769"/>
                <a:gd name="T25" fmla="*/ 1 h 769"/>
                <a:gd name="T26" fmla="*/ 15 w 769"/>
                <a:gd name="T27" fmla="*/ 1 h 769"/>
                <a:gd name="T28" fmla="*/ 17 w 769"/>
                <a:gd name="T29" fmla="*/ 2 h 769"/>
                <a:gd name="T30" fmla="*/ 18 w 769"/>
                <a:gd name="T31" fmla="*/ 3 h 769"/>
                <a:gd name="T32" fmla="*/ 20 w 769"/>
                <a:gd name="T33" fmla="*/ 4 h 769"/>
                <a:gd name="T34" fmla="*/ 21 w 769"/>
                <a:gd name="T35" fmla="*/ 5 h 769"/>
                <a:gd name="T36" fmla="*/ 22 w 769"/>
                <a:gd name="T37" fmla="*/ 6 h 769"/>
                <a:gd name="T38" fmla="*/ 23 w 769"/>
                <a:gd name="T39" fmla="*/ 8 h 769"/>
                <a:gd name="T40" fmla="*/ 23 w 769"/>
                <a:gd name="T41" fmla="*/ 9 h 769"/>
                <a:gd name="T42" fmla="*/ 23 w 769"/>
                <a:gd name="T43" fmla="*/ 11 h 769"/>
                <a:gd name="T44" fmla="*/ 24 w 769"/>
                <a:gd name="T45" fmla="*/ 12 h 769"/>
                <a:gd name="T46" fmla="*/ 23 w 769"/>
                <a:gd name="T47" fmla="*/ 14 h 769"/>
                <a:gd name="T48" fmla="*/ 23 w 769"/>
                <a:gd name="T49" fmla="*/ 16 h 769"/>
                <a:gd name="T50" fmla="*/ 23 w 769"/>
                <a:gd name="T51" fmla="*/ 17 h 769"/>
                <a:gd name="T52" fmla="*/ 22 w 769"/>
                <a:gd name="T53" fmla="*/ 19 h 769"/>
                <a:gd name="T54" fmla="*/ 21 w 769"/>
                <a:gd name="T55" fmla="*/ 20 h 769"/>
                <a:gd name="T56" fmla="*/ 20 w 769"/>
                <a:gd name="T57" fmla="*/ 21 h 769"/>
                <a:gd name="T58" fmla="*/ 18 w 769"/>
                <a:gd name="T59" fmla="*/ 23 h 769"/>
                <a:gd name="T60" fmla="*/ 17 w 769"/>
                <a:gd name="T61" fmla="*/ 23 h 769"/>
                <a:gd name="T62" fmla="*/ 15 w 769"/>
                <a:gd name="T63" fmla="*/ 24 h 769"/>
                <a:gd name="T64" fmla="*/ 14 w 769"/>
                <a:gd name="T65" fmla="*/ 24 h 769"/>
                <a:gd name="T66" fmla="*/ 12 w 769"/>
                <a:gd name="T67" fmla="*/ 25 h 769"/>
                <a:gd name="T68" fmla="*/ 12 w 769"/>
                <a:gd name="T69" fmla="*/ 25 h 769"/>
                <a:gd name="T70" fmla="*/ 12 w 769"/>
                <a:gd name="T71" fmla="*/ 25 h 769"/>
                <a:gd name="T72" fmla="*/ 12 w 769"/>
                <a:gd name="T73" fmla="*/ 25 h 769"/>
                <a:gd name="T74" fmla="*/ 12 w 769"/>
                <a:gd name="T75" fmla="*/ 25 h 769"/>
                <a:gd name="T76" fmla="*/ 12 w 769"/>
                <a:gd name="T77" fmla="*/ 25 h 769"/>
                <a:gd name="T78" fmla="*/ 12 w 769"/>
                <a:gd name="T79" fmla="*/ 25 h 769"/>
                <a:gd name="T80" fmla="*/ 12 w 769"/>
                <a:gd name="T81" fmla="*/ 25 h 769"/>
                <a:gd name="T82" fmla="*/ 12 w 769"/>
                <a:gd name="T83" fmla="*/ 25 h 769"/>
                <a:gd name="T84" fmla="*/ 12 w 769"/>
                <a:gd name="T85" fmla="*/ 25 h 769"/>
                <a:gd name="T86" fmla="*/ 12 w 769"/>
                <a:gd name="T87" fmla="*/ 25 h 769"/>
                <a:gd name="T88" fmla="*/ 12 w 769"/>
                <a:gd name="T89" fmla="*/ 25 h 769"/>
                <a:gd name="T90" fmla="*/ 11 w 769"/>
                <a:gd name="T91" fmla="*/ 25 h 769"/>
                <a:gd name="T92" fmla="*/ 9 w 769"/>
                <a:gd name="T93" fmla="*/ 24 h 769"/>
                <a:gd name="T94" fmla="*/ 7 w 769"/>
                <a:gd name="T95" fmla="*/ 24 h 769"/>
                <a:gd name="T96" fmla="*/ 6 w 769"/>
                <a:gd name="T97" fmla="*/ 23 h 769"/>
                <a:gd name="T98" fmla="*/ 4 w 769"/>
                <a:gd name="T99" fmla="*/ 22 h 769"/>
                <a:gd name="T100" fmla="*/ 3 w 769"/>
                <a:gd name="T101" fmla="*/ 21 h 769"/>
                <a:gd name="T102" fmla="*/ 2 w 769"/>
                <a:gd name="T103" fmla="*/ 20 h 769"/>
                <a:gd name="T104" fmla="*/ 1 w 769"/>
                <a:gd name="T105" fmla="*/ 18 h 769"/>
                <a:gd name="T106" fmla="*/ 0 w 769"/>
                <a:gd name="T107" fmla="*/ 17 h 769"/>
                <a:gd name="T108" fmla="*/ 0 w 769"/>
                <a:gd name="T109" fmla="*/ 15 h 769"/>
                <a:gd name="T110" fmla="*/ 0 w 769"/>
                <a:gd name="T111" fmla="*/ 13 h 769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769"/>
                <a:gd name="T169" fmla="*/ 0 h 769"/>
                <a:gd name="T170" fmla="*/ 769 w 769"/>
                <a:gd name="T171" fmla="*/ 769 h 769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769" h="769">
                  <a:moveTo>
                    <a:pt x="0" y="394"/>
                  </a:moveTo>
                  <a:lnTo>
                    <a:pt x="0" y="376"/>
                  </a:lnTo>
                  <a:lnTo>
                    <a:pt x="0" y="356"/>
                  </a:lnTo>
                  <a:lnTo>
                    <a:pt x="2" y="338"/>
                  </a:lnTo>
                  <a:lnTo>
                    <a:pt x="4" y="319"/>
                  </a:lnTo>
                  <a:lnTo>
                    <a:pt x="7" y="301"/>
                  </a:lnTo>
                  <a:lnTo>
                    <a:pt x="12" y="282"/>
                  </a:lnTo>
                  <a:lnTo>
                    <a:pt x="16" y="265"/>
                  </a:lnTo>
                  <a:lnTo>
                    <a:pt x="23" y="246"/>
                  </a:lnTo>
                  <a:lnTo>
                    <a:pt x="30" y="230"/>
                  </a:lnTo>
                  <a:lnTo>
                    <a:pt x="37" y="213"/>
                  </a:lnTo>
                  <a:lnTo>
                    <a:pt x="45" y="197"/>
                  </a:lnTo>
                  <a:lnTo>
                    <a:pt x="55" y="181"/>
                  </a:lnTo>
                  <a:lnTo>
                    <a:pt x="64" y="166"/>
                  </a:lnTo>
                  <a:lnTo>
                    <a:pt x="75" y="151"/>
                  </a:lnTo>
                  <a:lnTo>
                    <a:pt x="85" y="138"/>
                  </a:lnTo>
                  <a:lnTo>
                    <a:pt x="97" y="123"/>
                  </a:lnTo>
                  <a:lnTo>
                    <a:pt x="110" y="111"/>
                  </a:lnTo>
                  <a:lnTo>
                    <a:pt x="124" y="98"/>
                  </a:lnTo>
                  <a:lnTo>
                    <a:pt x="137" y="86"/>
                  </a:lnTo>
                  <a:lnTo>
                    <a:pt x="151" y="75"/>
                  </a:lnTo>
                  <a:lnTo>
                    <a:pt x="166" y="65"/>
                  </a:lnTo>
                  <a:lnTo>
                    <a:pt x="181" y="55"/>
                  </a:lnTo>
                  <a:lnTo>
                    <a:pt x="196" y="46"/>
                  </a:lnTo>
                  <a:lnTo>
                    <a:pt x="212" y="37"/>
                  </a:lnTo>
                  <a:lnTo>
                    <a:pt x="230" y="30"/>
                  </a:lnTo>
                  <a:lnTo>
                    <a:pt x="247" y="24"/>
                  </a:lnTo>
                  <a:lnTo>
                    <a:pt x="264" y="17"/>
                  </a:lnTo>
                  <a:lnTo>
                    <a:pt x="281" y="12"/>
                  </a:lnTo>
                  <a:lnTo>
                    <a:pt x="300" y="8"/>
                  </a:lnTo>
                  <a:lnTo>
                    <a:pt x="318" y="5"/>
                  </a:lnTo>
                  <a:lnTo>
                    <a:pt x="337" y="2"/>
                  </a:lnTo>
                  <a:lnTo>
                    <a:pt x="357" y="1"/>
                  </a:lnTo>
                  <a:lnTo>
                    <a:pt x="375" y="0"/>
                  </a:lnTo>
                  <a:lnTo>
                    <a:pt x="393" y="0"/>
                  </a:lnTo>
                  <a:lnTo>
                    <a:pt x="412" y="1"/>
                  </a:lnTo>
                  <a:lnTo>
                    <a:pt x="431" y="2"/>
                  </a:lnTo>
                  <a:lnTo>
                    <a:pt x="450" y="5"/>
                  </a:lnTo>
                  <a:lnTo>
                    <a:pt x="468" y="8"/>
                  </a:lnTo>
                  <a:lnTo>
                    <a:pt x="487" y="12"/>
                  </a:lnTo>
                  <a:lnTo>
                    <a:pt x="505" y="17"/>
                  </a:lnTo>
                  <a:lnTo>
                    <a:pt x="522" y="24"/>
                  </a:lnTo>
                  <a:lnTo>
                    <a:pt x="540" y="30"/>
                  </a:lnTo>
                  <a:lnTo>
                    <a:pt x="556" y="37"/>
                  </a:lnTo>
                  <a:lnTo>
                    <a:pt x="571" y="46"/>
                  </a:lnTo>
                  <a:lnTo>
                    <a:pt x="587" y="55"/>
                  </a:lnTo>
                  <a:lnTo>
                    <a:pt x="603" y="65"/>
                  </a:lnTo>
                  <a:lnTo>
                    <a:pt x="618" y="75"/>
                  </a:lnTo>
                  <a:lnTo>
                    <a:pt x="632" y="86"/>
                  </a:lnTo>
                  <a:lnTo>
                    <a:pt x="646" y="98"/>
                  </a:lnTo>
                  <a:lnTo>
                    <a:pt x="659" y="111"/>
                  </a:lnTo>
                  <a:lnTo>
                    <a:pt x="671" y="123"/>
                  </a:lnTo>
                  <a:lnTo>
                    <a:pt x="683" y="138"/>
                  </a:lnTo>
                  <a:lnTo>
                    <a:pt x="693" y="151"/>
                  </a:lnTo>
                  <a:lnTo>
                    <a:pt x="704" y="166"/>
                  </a:lnTo>
                  <a:lnTo>
                    <a:pt x="714" y="181"/>
                  </a:lnTo>
                  <a:lnTo>
                    <a:pt x="722" y="197"/>
                  </a:lnTo>
                  <a:lnTo>
                    <a:pt x="732" y="213"/>
                  </a:lnTo>
                  <a:lnTo>
                    <a:pt x="738" y="230"/>
                  </a:lnTo>
                  <a:lnTo>
                    <a:pt x="745" y="246"/>
                  </a:lnTo>
                  <a:lnTo>
                    <a:pt x="752" y="265"/>
                  </a:lnTo>
                  <a:lnTo>
                    <a:pt x="757" y="282"/>
                  </a:lnTo>
                  <a:lnTo>
                    <a:pt x="761" y="301"/>
                  </a:lnTo>
                  <a:lnTo>
                    <a:pt x="764" y="319"/>
                  </a:lnTo>
                  <a:lnTo>
                    <a:pt x="766" y="338"/>
                  </a:lnTo>
                  <a:lnTo>
                    <a:pt x="767" y="356"/>
                  </a:lnTo>
                  <a:lnTo>
                    <a:pt x="769" y="376"/>
                  </a:lnTo>
                  <a:lnTo>
                    <a:pt x="769" y="394"/>
                  </a:lnTo>
                  <a:lnTo>
                    <a:pt x="767" y="413"/>
                  </a:lnTo>
                  <a:lnTo>
                    <a:pt x="766" y="432"/>
                  </a:lnTo>
                  <a:lnTo>
                    <a:pt x="764" y="451"/>
                  </a:lnTo>
                  <a:lnTo>
                    <a:pt x="761" y="469"/>
                  </a:lnTo>
                  <a:lnTo>
                    <a:pt x="757" y="488"/>
                  </a:lnTo>
                  <a:lnTo>
                    <a:pt x="752" y="505"/>
                  </a:lnTo>
                  <a:lnTo>
                    <a:pt x="745" y="523"/>
                  </a:lnTo>
                  <a:lnTo>
                    <a:pt x="738" y="539"/>
                  </a:lnTo>
                  <a:lnTo>
                    <a:pt x="732" y="557"/>
                  </a:lnTo>
                  <a:lnTo>
                    <a:pt x="722" y="572"/>
                  </a:lnTo>
                  <a:lnTo>
                    <a:pt x="714" y="588"/>
                  </a:lnTo>
                  <a:lnTo>
                    <a:pt x="704" y="604"/>
                  </a:lnTo>
                  <a:lnTo>
                    <a:pt x="693" y="619"/>
                  </a:lnTo>
                  <a:lnTo>
                    <a:pt x="683" y="632"/>
                  </a:lnTo>
                  <a:lnTo>
                    <a:pt x="671" y="647"/>
                  </a:lnTo>
                  <a:lnTo>
                    <a:pt x="659" y="659"/>
                  </a:lnTo>
                  <a:lnTo>
                    <a:pt x="646" y="672"/>
                  </a:lnTo>
                  <a:lnTo>
                    <a:pt x="632" y="684"/>
                  </a:lnTo>
                  <a:lnTo>
                    <a:pt x="618" y="694"/>
                  </a:lnTo>
                  <a:lnTo>
                    <a:pt x="603" y="705"/>
                  </a:lnTo>
                  <a:lnTo>
                    <a:pt x="587" y="714"/>
                  </a:lnTo>
                  <a:lnTo>
                    <a:pt x="571" y="724"/>
                  </a:lnTo>
                  <a:lnTo>
                    <a:pt x="556" y="733"/>
                  </a:lnTo>
                  <a:lnTo>
                    <a:pt x="540" y="740"/>
                  </a:lnTo>
                  <a:lnTo>
                    <a:pt x="522" y="746"/>
                  </a:lnTo>
                  <a:lnTo>
                    <a:pt x="505" y="753"/>
                  </a:lnTo>
                  <a:lnTo>
                    <a:pt x="487" y="758"/>
                  </a:lnTo>
                  <a:lnTo>
                    <a:pt x="468" y="762"/>
                  </a:lnTo>
                  <a:lnTo>
                    <a:pt x="450" y="765"/>
                  </a:lnTo>
                  <a:lnTo>
                    <a:pt x="431" y="767"/>
                  </a:lnTo>
                  <a:lnTo>
                    <a:pt x="412" y="769"/>
                  </a:lnTo>
                  <a:lnTo>
                    <a:pt x="393" y="769"/>
                  </a:lnTo>
                  <a:lnTo>
                    <a:pt x="375" y="769"/>
                  </a:lnTo>
                  <a:lnTo>
                    <a:pt x="357" y="769"/>
                  </a:lnTo>
                  <a:lnTo>
                    <a:pt x="337" y="767"/>
                  </a:lnTo>
                  <a:lnTo>
                    <a:pt x="318" y="765"/>
                  </a:lnTo>
                  <a:lnTo>
                    <a:pt x="300" y="762"/>
                  </a:lnTo>
                  <a:lnTo>
                    <a:pt x="281" y="758"/>
                  </a:lnTo>
                  <a:lnTo>
                    <a:pt x="264" y="753"/>
                  </a:lnTo>
                  <a:lnTo>
                    <a:pt x="247" y="746"/>
                  </a:lnTo>
                  <a:lnTo>
                    <a:pt x="230" y="740"/>
                  </a:lnTo>
                  <a:lnTo>
                    <a:pt x="212" y="733"/>
                  </a:lnTo>
                  <a:lnTo>
                    <a:pt x="196" y="724"/>
                  </a:lnTo>
                  <a:lnTo>
                    <a:pt x="181" y="714"/>
                  </a:lnTo>
                  <a:lnTo>
                    <a:pt x="166" y="705"/>
                  </a:lnTo>
                  <a:lnTo>
                    <a:pt x="151" y="694"/>
                  </a:lnTo>
                  <a:lnTo>
                    <a:pt x="137" y="684"/>
                  </a:lnTo>
                  <a:lnTo>
                    <a:pt x="124" y="672"/>
                  </a:lnTo>
                  <a:lnTo>
                    <a:pt x="110" y="659"/>
                  </a:lnTo>
                  <a:lnTo>
                    <a:pt x="97" y="647"/>
                  </a:lnTo>
                  <a:lnTo>
                    <a:pt x="85" y="632"/>
                  </a:lnTo>
                  <a:lnTo>
                    <a:pt x="75" y="619"/>
                  </a:lnTo>
                  <a:lnTo>
                    <a:pt x="64" y="604"/>
                  </a:lnTo>
                  <a:lnTo>
                    <a:pt x="55" y="588"/>
                  </a:lnTo>
                  <a:lnTo>
                    <a:pt x="45" y="572"/>
                  </a:lnTo>
                  <a:lnTo>
                    <a:pt x="37" y="557"/>
                  </a:lnTo>
                  <a:lnTo>
                    <a:pt x="30" y="539"/>
                  </a:lnTo>
                  <a:lnTo>
                    <a:pt x="23" y="523"/>
                  </a:lnTo>
                  <a:lnTo>
                    <a:pt x="16" y="505"/>
                  </a:lnTo>
                  <a:lnTo>
                    <a:pt x="12" y="488"/>
                  </a:lnTo>
                  <a:lnTo>
                    <a:pt x="7" y="469"/>
                  </a:lnTo>
                  <a:lnTo>
                    <a:pt x="4" y="451"/>
                  </a:lnTo>
                  <a:lnTo>
                    <a:pt x="2" y="432"/>
                  </a:lnTo>
                  <a:lnTo>
                    <a:pt x="0" y="413"/>
                  </a:lnTo>
                  <a:lnTo>
                    <a:pt x="0" y="394"/>
                  </a:lnTo>
                  <a:close/>
                </a:path>
              </a:pathLst>
            </a:cu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7C1770C2-EDC2-47B4-A037-EAB3721D91B7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8" y="461"/>
              <a:ext cx="66" cy="67"/>
            </a:xfrm>
            <a:custGeom>
              <a:avLst/>
              <a:gdLst>
                <a:gd name="T0" fmla="*/ 2 w 133"/>
                <a:gd name="T1" fmla="*/ 0 h 132"/>
                <a:gd name="T2" fmla="*/ 0 w 133"/>
                <a:gd name="T3" fmla="*/ 5 h 132"/>
                <a:gd name="T4" fmla="*/ 4 w 133"/>
                <a:gd name="T5" fmla="*/ 2 h 132"/>
                <a:gd name="T6" fmla="*/ 3 w 133"/>
                <a:gd name="T7" fmla="*/ 1 h 132"/>
                <a:gd name="T8" fmla="*/ 2 w 133"/>
                <a:gd name="T9" fmla="*/ 0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3"/>
                <a:gd name="T16" fmla="*/ 0 h 132"/>
                <a:gd name="T17" fmla="*/ 133 w 133"/>
                <a:gd name="T18" fmla="*/ 132 h 1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3" h="132">
                  <a:moveTo>
                    <a:pt x="80" y="0"/>
                  </a:moveTo>
                  <a:lnTo>
                    <a:pt x="0" y="132"/>
                  </a:lnTo>
                  <a:lnTo>
                    <a:pt x="133" y="53"/>
                  </a:lnTo>
                  <a:lnTo>
                    <a:pt x="106" y="26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A0C43BF3-00D6-4726-A31F-86CF841F37AA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7" y="183"/>
              <a:ext cx="384" cy="384"/>
            </a:xfrm>
            <a:custGeom>
              <a:avLst/>
              <a:gdLst>
                <a:gd name="T0" fmla="*/ 0 w 769"/>
                <a:gd name="T1" fmla="*/ 11 h 769"/>
                <a:gd name="T2" fmla="*/ 0 w 769"/>
                <a:gd name="T3" fmla="*/ 9 h 769"/>
                <a:gd name="T4" fmla="*/ 0 w 769"/>
                <a:gd name="T5" fmla="*/ 7 h 769"/>
                <a:gd name="T6" fmla="*/ 1 w 769"/>
                <a:gd name="T7" fmla="*/ 6 h 769"/>
                <a:gd name="T8" fmla="*/ 2 w 769"/>
                <a:gd name="T9" fmla="*/ 4 h 769"/>
                <a:gd name="T10" fmla="*/ 3 w 769"/>
                <a:gd name="T11" fmla="*/ 3 h 769"/>
                <a:gd name="T12" fmla="*/ 4 w 769"/>
                <a:gd name="T13" fmla="*/ 2 h 769"/>
                <a:gd name="T14" fmla="*/ 6 w 769"/>
                <a:gd name="T15" fmla="*/ 1 h 769"/>
                <a:gd name="T16" fmla="*/ 7 w 769"/>
                <a:gd name="T17" fmla="*/ 0 h 769"/>
                <a:gd name="T18" fmla="*/ 9 w 769"/>
                <a:gd name="T19" fmla="*/ 0 h 769"/>
                <a:gd name="T20" fmla="*/ 11 w 769"/>
                <a:gd name="T21" fmla="*/ 0 h 769"/>
                <a:gd name="T22" fmla="*/ 12 w 769"/>
                <a:gd name="T23" fmla="*/ 0 h 769"/>
                <a:gd name="T24" fmla="*/ 14 w 769"/>
                <a:gd name="T25" fmla="*/ 0 h 769"/>
                <a:gd name="T26" fmla="*/ 15 w 769"/>
                <a:gd name="T27" fmla="*/ 0 h 769"/>
                <a:gd name="T28" fmla="*/ 17 w 769"/>
                <a:gd name="T29" fmla="*/ 1 h 769"/>
                <a:gd name="T30" fmla="*/ 18 w 769"/>
                <a:gd name="T31" fmla="*/ 2 h 769"/>
                <a:gd name="T32" fmla="*/ 20 w 769"/>
                <a:gd name="T33" fmla="*/ 3 h 769"/>
                <a:gd name="T34" fmla="*/ 21 w 769"/>
                <a:gd name="T35" fmla="*/ 4 h 769"/>
                <a:gd name="T36" fmla="*/ 22 w 769"/>
                <a:gd name="T37" fmla="*/ 5 h 769"/>
                <a:gd name="T38" fmla="*/ 23 w 769"/>
                <a:gd name="T39" fmla="*/ 7 h 769"/>
                <a:gd name="T40" fmla="*/ 23 w 769"/>
                <a:gd name="T41" fmla="*/ 8 h 769"/>
                <a:gd name="T42" fmla="*/ 23 w 769"/>
                <a:gd name="T43" fmla="*/ 10 h 769"/>
                <a:gd name="T44" fmla="*/ 24 w 769"/>
                <a:gd name="T45" fmla="*/ 11 h 769"/>
                <a:gd name="T46" fmla="*/ 23 w 769"/>
                <a:gd name="T47" fmla="*/ 13 h 769"/>
                <a:gd name="T48" fmla="*/ 23 w 769"/>
                <a:gd name="T49" fmla="*/ 15 h 769"/>
                <a:gd name="T50" fmla="*/ 23 w 769"/>
                <a:gd name="T51" fmla="*/ 16 h 769"/>
                <a:gd name="T52" fmla="*/ 22 w 769"/>
                <a:gd name="T53" fmla="*/ 18 h 769"/>
                <a:gd name="T54" fmla="*/ 21 w 769"/>
                <a:gd name="T55" fmla="*/ 19 h 769"/>
                <a:gd name="T56" fmla="*/ 20 w 769"/>
                <a:gd name="T57" fmla="*/ 21 h 769"/>
                <a:gd name="T58" fmla="*/ 18 w 769"/>
                <a:gd name="T59" fmla="*/ 22 h 769"/>
                <a:gd name="T60" fmla="*/ 17 w 769"/>
                <a:gd name="T61" fmla="*/ 22 h 769"/>
                <a:gd name="T62" fmla="*/ 15 w 769"/>
                <a:gd name="T63" fmla="*/ 23 h 769"/>
                <a:gd name="T64" fmla="*/ 14 w 769"/>
                <a:gd name="T65" fmla="*/ 23 h 769"/>
                <a:gd name="T66" fmla="*/ 12 w 769"/>
                <a:gd name="T67" fmla="*/ 24 h 769"/>
                <a:gd name="T68" fmla="*/ 12 w 769"/>
                <a:gd name="T69" fmla="*/ 24 h 769"/>
                <a:gd name="T70" fmla="*/ 12 w 769"/>
                <a:gd name="T71" fmla="*/ 24 h 769"/>
                <a:gd name="T72" fmla="*/ 12 w 769"/>
                <a:gd name="T73" fmla="*/ 24 h 769"/>
                <a:gd name="T74" fmla="*/ 12 w 769"/>
                <a:gd name="T75" fmla="*/ 24 h 769"/>
                <a:gd name="T76" fmla="*/ 12 w 769"/>
                <a:gd name="T77" fmla="*/ 24 h 769"/>
                <a:gd name="T78" fmla="*/ 12 w 769"/>
                <a:gd name="T79" fmla="*/ 24 h 769"/>
                <a:gd name="T80" fmla="*/ 12 w 769"/>
                <a:gd name="T81" fmla="*/ 24 h 769"/>
                <a:gd name="T82" fmla="*/ 12 w 769"/>
                <a:gd name="T83" fmla="*/ 24 h 769"/>
                <a:gd name="T84" fmla="*/ 12 w 769"/>
                <a:gd name="T85" fmla="*/ 24 h 769"/>
                <a:gd name="T86" fmla="*/ 12 w 769"/>
                <a:gd name="T87" fmla="*/ 24 h 769"/>
                <a:gd name="T88" fmla="*/ 12 w 769"/>
                <a:gd name="T89" fmla="*/ 24 h 769"/>
                <a:gd name="T90" fmla="*/ 11 w 769"/>
                <a:gd name="T91" fmla="*/ 24 h 769"/>
                <a:gd name="T92" fmla="*/ 9 w 769"/>
                <a:gd name="T93" fmla="*/ 23 h 769"/>
                <a:gd name="T94" fmla="*/ 7 w 769"/>
                <a:gd name="T95" fmla="*/ 23 h 769"/>
                <a:gd name="T96" fmla="*/ 6 w 769"/>
                <a:gd name="T97" fmla="*/ 22 h 769"/>
                <a:gd name="T98" fmla="*/ 4 w 769"/>
                <a:gd name="T99" fmla="*/ 21 h 769"/>
                <a:gd name="T100" fmla="*/ 3 w 769"/>
                <a:gd name="T101" fmla="*/ 20 h 769"/>
                <a:gd name="T102" fmla="*/ 2 w 769"/>
                <a:gd name="T103" fmla="*/ 19 h 769"/>
                <a:gd name="T104" fmla="*/ 1 w 769"/>
                <a:gd name="T105" fmla="*/ 17 h 769"/>
                <a:gd name="T106" fmla="*/ 0 w 769"/>
                <a:gd name="T107" fmla="*/ 16 h 769"/>
                <a:gd name="T108" fmla="*/ 0 w 769"/>
                <a:gd name="T109" fmla="*/ 14 h 769"/>
                <a:gd name="T110" fmla="*/ 0 w 769"/>
                <a:gd name="T111" fmla="*/ 12 h 769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769"/>
                <a:gd name="T169" fmla="*/ 0 h 769"/>
                <a:gd name="T170" fmla="*/ 769 w 769"/>
                <a:gd name="T171" fmla="*/ 769 h 769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769" h="769">
                  <a:moveTo>
                    <a:pt x="0" y="394"/>
                  </a:moveTo>
                  <a:lnTo>
                    <a:pt x="0" y="376"/>
                  </a:lnTo>
                  <a:lnTo>
                    <a:pt x="0" y="357"/>
                  </a:lnTo>
                  <a:lnTo>
                    <a:pt x="2" y="338"/>
                  </a:lnTo>
                  <a:lnTo>
                    <a:pt x="4" y="319"/>
                  </a:lnTo>
                  <a:lnTo>
                    <a:pt x="7" y="301"/>
                  </a:lnTo>
                  <a:lnTo>
                    <a:pt x="12" y="282"/>
                  </a:lnTo>
                  <a:lnTo>
                    <a:pt x="16" y="265"/>
                  </a:lnTo>
                  <a:lnTo>
                    <a:pt x="23" y="246"/>
                  </a:lnTo>
                  <a:lnTo>
                    <a:pt x="30" y="231"/>
                  </a:lnTo>
                  <a:lnTo>
                    <a:pt x="37" y="213"/>
                  </a:lnTo>
                  <a:lnTo>
                    <a:pt x="45" y="197"/>
                  </a:lnTo>
                  <a:lnTo>
                    <a:pt x="55" y="182"/>
                  </a:lnTo>
                  <a:lnTo>
                    <a:pt x="64" y="166"/>
                  </a:lnTo>
                  <a:lnTo>
                    <a:pt x="75" y="151"/>
                  </a:lnTo>
                  <a:lnTo>
                    <a:pt x="85" y="138"/>
                  </a:lnTo>
                  <a:lnTo>
                    <a:pt x="97" y="123"/>
                  </a:lnTo>
                  <a:lnTo>
                    <a:pt x="110" y="111"/>
                  </a:lnTo>
                  <a:lnTo>
                    <a:pt x="124" y="98"/>
                  </a:lnTo>
                  <a:lnTo>
                    <a:pt x="137" y="86"/>
                  </a:lnTo>
                  <a:lnTo>
                    <a:pt x="151" y="75"/>
                  </a:lnTo>
                  <a:lnTo>
                    <a:pt x="166" y="65"/>
                  </a:lnTo>
                  <a:lnTo>
                    <a:pt x="181" y="56"/>
                  </a:lnTo>
                  <a:lnTo>
                    <a:pt x="196" y="46"/>
                  </a:lnTo>
                  <a:lnTo>
                    <a:pt x="212" y="37"/>
                  </a:lnTo>
                  <a:lnTo>
                    <a:pt x="230" y="30"/>
                  </a:lnTo>
                  <a:lnTo>
                    <a:pt x="247" y="24"/>
                  </a:lnTo>
                  <a:lnTo>
                    <a:pt x="264" y="17"/>
                  </a:lnTo>
                  <a:lnTo>
                    <a:pt x="281" y="12"/>
                  </a:lnTo>
                  <a:lnTo>
                    <a:pt x="300" y="8"/>
                  </a:lnTo>
                  <a:lnTo>
                    <a:pt x="318" y="5"/>
                  </a:lnTo>
                  <a:lnTo>
                    <a:pt x="337" y="3"/>
                  </a:lnTo>
                  <a:lnTo>
                    <a:pt x="357" y="1"/>
                  </a:lnTo>
                  <a:lnTo>
                    <a:pt x="375" y="0"/>
                  </a:lnTo>
                  <a:lnTo>
                    <a:pt x="393" y="0"/>
                  </a:lnTo>
                  <a:lnTo>
                    <a:pt x="412" y="1"/>
                  </a:lnTo>
                  <a:lnTo>
                    <a:pt x="431" y="3"/>
                  </a:lnTo>
                  <a:lnTo>
                    <a:pt x="450" y="5"/>
                  </a:lnTo>
                  <a:lnTo>
                    <a:pt x="468" y="8"/>
                  </a:lnTo>
                  <a:lnTo>
                    <a:pt x="487" y="12"/>
                  </a:lnTo>
                  <a:lnTo>
                    <a:pt x="505" y="17"/>
                  </a:lnTo>
                  <a:lnTo>
                    <a:pt x="522" y="24"/>
                  </a:lnTo>
                  <a:lnTo>
                    <a:pt x="540" y="30"/>
                  </a:lnTo>
                  <a:lnTo>
                    <a:pt x="556" y="37"/>
                  </a:lnTo>
                  <a:lnTo>
                    <a:pt x="571" y="46"/>
                  </a:lnTo>
                  <a:lnTo>
                    <a:pt x="587" y="56"/>
                  </a:lnTo>
                  <a:lnTo>
                    <a:pt x="603" y="65"/>
                  </a:lnTo>
                  <a:lnTo>
                    <a:pt x="618" y="75"/>
                  </a:lnTo>
                  <a:lnTo>
                    <a:pt x="632" y="86"/>
                  </a:lnTo>
                  <a:lnTo>
                    <a:pt x="646" y="98"/>
                  </a:lnTo>
                  <a:lnTo>
                    <a:pt x="659" y="111"/>
                  </a:lnTo>
                  <a:lnTo>
                    <a:pt x="671" y="123"/>
                  </a:lnTo>
                  <a:lnTo>
                    <a:pt x="683" y="138"/>
                  </a:lnTo>
                  <a:lnTo>
                    <a:pt x="693" y="151"/>
                  </a:lnTo>
                  <a:lnTo>
                    <a:pt x="704" y="166"/>
                  </a:lnTo>
                  <a:lnTo>
                    <a:pt x="714" y="182"/>
                  </a:lnTo>
                  <a:lnTo>
                    <a:pt x="722" y="197"/>
                  </a:lnTo>
                  <a:lnTo>
                    <a:pt x="732" y="213"/>
                  </a:lnTo>
                  <a:lnTo>
                    <a:pt x="738" y="231"/>
                  </a:lnTo>
                  <a:lnTo>
                    <a:pt x="745" y="246"/>
                  </a:lnTo>
                  <a:lnTo>
                    <a:pt x="752" y="265"/>
                  </a:lnTo>
                  <a:lnTo>
                    <a:pt x="757" y="282"/>
                  </a:lnTo>
                  <a:lnTo>
                    <a:pt x="761" y="301"/>
                  </a:lnTo>
                  <a:lnTo>
                    <a:pt x="764" y="319"/>
                  </a:lnTo>
                  <a:lnTo>
                    <a:pt x="766" y="338"/>
                  </a:lnTo>
                  <a:lnTo>
                    <a:pt x="767" y="357"/>
                  </a:lnTo>
                  <a:lnTo>
                    <a:pt x="769" y="376"/>
                  </a:lnTo>
                  <a:lnTo>
                    <a:pt x="769" y="394"/>
                  </a:lnTo>
                  <a:lnTo>
                    <a:pt x="767" y="414"/>
                  </a:lnTo>
                  <a:lnTo>
                    <a:pt x="766" y="432"/>
                  </a:lnTo>
                  <a:lnTo>
                    <a:pt x="764" y="451"/>
                  </a:lnTo>
                  <a:lnTo>
                    <a:pt x="761" y="469"/>
                  </a:lnTo>
                  <a:lnTo>
                    <a:pt x="757" y="488"/>
                  </a:lnTo>
                  <a:lnTo>
                    <a:pt x="752" y="505"/>
                  </a:lnTo>
                  <a:lnTo>
                    <a:pt x="745" y="524"/>
                  </a:lnTo>
                  <a:lnTo>
                    <a:pt x="738" y="539"/>
                  </a:lnTo>
                  <a:lnTo>
                    <a:pt x="732" y="557"/>
                  </a:lnTo>
                  <a:lnTo>
                    <a:pt x="722" y="573"/>
                  </a:lnTo>
                  <a:lnTo>
                    <a:pt x="714" y="589"/>
                  </a:lnTo>
                  <a:lnTo>
                    <a:pt x="704" y="604"/>
                  </a:lnTo>
                  <a:lnTo>
                    <a:pt x="693" y="619"/>
                  </a:lnTo>
                  <a:lnTo>
                    <a:pt x="683" y="632"/>
                  </a:lnTo>
                  <a:lnTo>
                    <a:pt x="671" y="647"/>
                  </a:lnTo>
                  <a:lnTo>
                    <a:pt x="659" y="659"/>
                  </a:lnTo>
                  <a:lnTo>
                    <a:pt x="646" y="672"/>
                  </a:lnTo>
                  <a:lnTo>
                    <a:pt x="632" y="684"/>
                  </a:lnTo>
                  <a:lnTo>
                    <a:pt x="618" y="695"/>
                  </a:lnTo>
                  <a:lnTo>
                    <a:pt x="603" y="705"/>
                  </a:lnTo>
                  <a:lnTo>
                    <a:pt x="587" y="714"/>
                  </a:lnTo>
                  <a:lnTo>
                    <a:pt x="571" y="724"/>
                  </a:lnTo>
                  <a:lnTo>
                    <a:pt x="556" y="733"/>
                  </a:lnTo>
                  <a:lnTo>
                    <a:pt x="540" y="740"/>
                  </a:lnTo>
                  <a:lnTo>
                    <a:pt x="522" y="746"/>
                  </a:lnTo>
                  <a:lnTo>
                    <a:pt x="505" y="753"/>
                  </a:lnTo>
                  <a:lnTo>
                    <a:pt x="487" y="758"/>
                  </a:lnTo>
                  <a:lnTo>
                    <a:pt x="468" y="762"/>
                  </a:lnTo>
                  <a:lnTo>
                    <a:pt x="450" y="765"/>
                  </a:lnTo>
                  <a:lnTo>
                    <a:pt x="431" y="767"/>
                  </a:lnTo>
                  <a:lnTo>
                    <a:pt x="412" y="769"/>
                  </a:lnTo>
                  <a:lnTo>
                    <a:pt x="393" y="769"/>
                  </a:lnTo>
                  <a:lnTo>
                    <a:pt x="375" y="769"/>
                  </a:lnTo>
                  <a:lnTo>
                    <a:pt x="357" y="769"/>
                  </a:lnTo>
                  <a:lnTo>
                    <a:pt x="337" y="767"/>
                  </a:lnTo>
                  <a:lnTo>
                    <a:pt x="318" y="765"/>
                  </a:lnTo>
                  <a:lnTo>
                    <a:pt x="300" y="762"/>
                  </a:lnTo>
                  <a:lnTo>
                    <a:pt x="281" y="758"/>
                  </a:lnTo>
                  <a:lnTo>
                    <a:pt x="264" y="753"/>
                  </a:lnTo>
                  <a:lnTo>
                    <a:pt x="247" y="746"/>
                  </a:lnTo>
                  <a:lnTo>
                    <a:pt x="230" y="740"/>
                  </a:lnTo>
                  <a:lnTo>
                    <a:pt x="212" y="733"/>
                  </a:lnTo>
                  <a:lnTo>
                    <a:pt x="196" y="724"/>
                  </a:lnTo>
                  <a:lnTo>
                    <a:pt x="181" y="714"/>
                  </a:lnTo>
                  <a:lnTo>
                    <a:pt x="166" y="705"/>
                  </a:lnTo>
                  <a:lnTo>
                    <a:pt x="151" y="695"/>
                  </a:lnTo>
                  <a:lnTo>
                    <a:pt x="137" y="684"/>
                  </a:lnTo>
                  <a:lnTo>
                    <a:pt x="124" y="672"/>
                  </a:lnTo>
                  <a:lnTo>
                    <a:pt x="110" y="659"/>
                  </a:lnTo>
                  <a:lnTo>
                    <a:pt x="97" y="647"/>
                  </a:lnTo>
                  <a:lnTo>
                    <a:pt x="85" y="632"/>
                  </a:lnTo>
                  <a:lnTo>
                    <a:pt x="75" y="619"/>
                  </a:lnTo>
                  <a:lnTo>
                    <a:pt x="64" y="604"/>
                  </a:lnTo>
                  <a:lnTo>
                    <a:pt x="55" y="589"/>
                  </a:lnTo>
                  <a:lnTo>
                    <a:pt x="45" y="573"/>
                  </a:lnTo>
                  <a:lnTo>
                    <a:pt x="37" y="557"/>
                  </a:lnTo>
                  <a:lnTo>
                    <a:pt x="30" y="539"/>
                  </a:lnTo>
                  <a:lnTo>
                    <a:pt x="23" y="524"/>
                  </a:lnTo>
                  <a:lnTo>
                    <a:pt x="16" y="505"/>
                  </a:lnTo>
                  <a:lnTo>
                    <a:pt x="12" y="488"/>
                  </a:lnTo>
                  <a:lnTo>
                    <a:pt x="7" y="469"/>
                  </a:lnTo>
                  <a:lnTo>
                    <a:pt x="4" y="451"/>
                  </a:lnTo>
                  <a:lnTo>
                    <a:pt x="2" y="432"/>
                  </a:lnTo>
                  <a:lnTo>
                    <a:pt x="0" y="414"/>
                  </a:lnTo>
                  <a:lnTo>
                    <a:pt x="0" y="394"/>
                  </a:lnTo>
                  <a:close/>
                </a:path>
              </a:pathLst>
            </a:cu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B8DB7ADD-5332-42A7-8116-763BA235B69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7" y="526"/>
              <a:ext cx="437" cy="377"/>
            </a:xfrm>
            <a:custGeom>
              <a:avLst/>
              <a:gdLst>
                <a:gd name="T0" fmla="*/ 13 w 874"/>
                <a:gd name="T1" fmla="*/ 1 h 753"/>
                <a:gd name="T2" fmla="*/ 11 w 874"/>
                <a:gd name="T3" fmla="*/ 1 h 753"/>
                <a:gd name="T4" fmla="*/ 9 w 874"/>
                <a:gd name="T5" fmla="*/ 1 h 753"/>
                <a:gd name="T6" fmla="*/ 7 w 874"/>
                <a:gd name="T7" fmla="*/ 2 h 753"/>
                <a:gd name="T8" fmla="*/ 5 w 874"/>
                <a:gd name="T9" fmla="*/ 3 h 753"/>
                <a:gd name="T10" fmla="*/ 4 w 874"/>
                <a:gd name="T11" fmla="*/ 4 h 753"/>
                <a:gd name="T12" fmla="*/ 3 w 874"/>
                <a:gd name="T13" fmla="*/ 6 h 753"/>
                <a:gd name="T14" fmla="*/ 2 w 874"/>
                <a:gd name="T15" fmla="*/ 7 h 753"/>
                <a:gd name="T16" fmla="*/ 1 w 874"/>
                <a:gd name="T17" fmla="*/ 9 h 753"/>
                <a:gd name="T18" fmla="*/ 1 w 874"/>
                <a:gd name="T19" fmla="*/ 10 h 753"/>
                <a:gd name="T20" fmla="*/ 0 w 874"/>
                <a:gd name="T21" fmla="*/ 12 h 753"/>
                <a:gd name="T22" fmla="*/ 1 w 874"/>
                <a:gd name="T23" fmla="*/ 13 h 753"/>
                <a:gd name="T24" fmla="*/ 1 w 874"/>
                <a:gd name="T25" fmla="*/ 15 h 753"/>
                <a:gd name="T26" fmla="*/ 2 w 874"/>
                <a:gd name="T27" fmla="*/ 17 h 753"/>
                <a:gd name="T28" fmla="*/ 2 w 874"/>
                <a:gd name="T29" fmla="*/ 18 h 753"/>
                <a:gd name="T30" fmla="*/ 4 w 874"/>
                <a:gd name="T31" fmla="*/ 20 h 753"/>
                <a:gd name="T32" fmla="*/ 5 w 874"/>
                <a:gd name="T33" fmla="*/ 21 h 753"/>
                <a:gd name="T34" fmla="*/ 6 w 874"/>
                <a:gd name="T35" fmla="*/ 22 h 753"/>
                <a:gd name="T36" fmla="*/ 8 w 874"/>
                <a:gd name="T37" fmla="*/ 23 h 753"/>
                <a:gd name="T38" fmla="*/ 10 w 874"/>
                <a:gd name="T39" fmla="*/ 24 h 753"/>
                <a:gd name="T40" fmla="*/ 12 w 874"/>
                <a:gd name="T41" fmla="*/ 24 h 753"/>
                <a:gd name="T42" fmla="*/ 14 w 874"/>
                <a:gd name="T43" fmla="*/ 24 h 753"/>
                <a:gd name="T44" fmla="*/ 16 w 874"/>
                <a:gd name="T45" fmla="*/ 24 h 753"/>
                <a:gd name="T46" fmla="*/ 18 w 874"/>
                <a:gd name="T47" fmla="*/ 24 h 753"/>
                <a:gd name="T48" fmla="*/ 19 w 874"/>
                <a:gd name="T49" fmla="*/ 23 h 753"/>
                <a:gd name="T50" fmla="*/ 21 w 874"/>
                <a:gd name="T51" fmla="*/ 22 h 753"/>
                <a:gd name="T52" fmla="*/ 23 w 874"/>
                <a:gd name="T53" fmla="*/ 21 h 753"/>
                <a:gd name="T54" fmla="*/ 24 w 874"/>
                <a:gd name="T55" fmla="*/ 20 h 753"/>
                <a:gd name="T56" fmla="*/ 25 w 874"/>
                <a:gd name="T57" fmla="*/ 19 h 753"/>
                <a:gd name="T58" fmla="*/ 26 w 874"/>
                <a:gd name="T59" fmla="*/ 17 h 753"/>
                <a:gd name="T60" fmla="*/ 27 w 874"/>
                <a:gd name="T61" fmla="*/ 16 h 753"/>
                <a:gd name="T62" fmla="*/ 28 w 874"/>
                <a:gd name="T63" fmla="*/ 14 h 753"/>
                <a:gd name="T64" fmla="*/ 28 w 874"/>
                <a:gd name="T65" fmla="*/ 12 h 753"/>
                <a:gd name="T66" fmla="*/ 28 w 874"/>
                <a:gd name="T67" fmla="*/ 11 h 753"/>
                <a:gd name="T68" fmla="*/ 27 w 874"/>
                <a:gd name="T69" fmla="*/ 9 h 753"/>
                <a:gd name="T70" fmla="*/ 27 w 874"/>
                <a:gd name="T71" fmla="*/ 8 h 753"/>
                <a:gd name="T72" fmla="*/ 26 w 874"/>
                <a:gd name="T73" fmla="*/ 6 h 753"/>
                <a:gd name="T74" fmla="*/ 25 w 874"/>
                <a:gd name="T75" fmla="*/ 5 h 753"/>
                <a:gd name="T76" fmla="*/ 23 w 874"/>
                <a:gd name="T77" fmla="*/ 4 h 753"/>
                <a:gd name="T78" fmla="*/ 22 w 874"/>
                <a:gd name="T79" fmla="*/ 3 h 753"/>
                <a:gd name="T80" fmla="*/ 20 w 874"/>
                <a:gd name="T81" fmla="*/ 2 h 753"/>
                <a:gd name="T82" fmla="*/ 18 w 874"/>
                <a:gd name="T83" fmla="*/ 1 h 753"/>
                <a:gd name="T84" fmla="*/ 16 w 874"/>
                <a:gd name="T85" fmla="*/ 1 h 753"/>
                <a:gd name="T86" fmla="*/ 14 w 874"/>
                <a:gd name="T87" fmla="*/ 0 h 753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874"/>
                <a:gd name="T133" fmla="*/ 0 h 753"/>
                <a:gd name="T134" fmla="*/ 874 w 874"/>
                <a:gd name="T135" fmla="*/ 753 h 753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874" h="753">
                  <a:moveTo>
                    <a:pt x="437" y="0"/>
                  </a:moveTo>
                  <a:lnTo>
                    <a:pt x="414" y="1"/>
                  </a:lnTo>
                  <a:lnTo>
                    <a:pt x="392" y="2"/>
                  </a:lnTo>
                  <a:lnTo>
                    <a:pt x="371" y="5"/>
                  </a:lnTo>
                  <a:lnTo>
                    <a:pt x="348" y="8"/>
                  </a:lnTo>
                  <a:lnTo>
                    <a:pt x="327" y="12"/>
                  </a:lnTo>
                  <a:lnTo>
                    <a:pt x="307" y="17"/>
                  </a:lnTo>
                  <a:lnTo>
                    <a:pt x="286" y="23"/>
                  </a:lnTo>
                  <a:lnTo>
                    <a:pt x="266" y="30"/>
                  </a:lnTo>
                  <a:lnTo>
                    <a:pt x="248" y="38"/>
                  </a:lnTo>
                  <a:lnTo>
                    <a:pt x="228" y="46"/>
                  </a:lnTo>
                  <a:lnTo>
                    <a:pt x="210" y="55"/>
                  </a:lnTo>
                  <a:lnTo>
                    <a:pt x="192" y="65"/>
                  </a:lnTo>
                  <a:lnTo>
                    <a:pt x="175" y="75"/>
                  </a:lnTo>
                  <a:lnTo>
                    <a:pt x="159" y="86"/>
                  </a:lnTo>
                  <a:lnTo>
                    <a:pt x="143" y="98"/>
                  </a:lnTo>
                  <a:lnTo>
                    <a:pt x="127" y="111"/>
                  </a:lnTo>
                  <a:lnTo>
                    <a:pt x="112" y="124"/>
                  </a:lnTo>
                  <a:lnTo>
                    <a:pt x="99" y="137"/>
                  </a:lnTo>
                  <a:lnTo>
                    <a:pt x="86" y="152"/>
                  </a:lnTo>
                  <a:lnTo>
                    <a:pt x="74" y="167"/>
                  </a:lnTo>
                  <a:lnTo>
                    <a:pt x="62" y="181"/>
                  </a:lnTo>
                  <a:lnTo>
                    <a:pt x="51" y="197"/>
                  </a:lnTo>
                  <a:lnTo>
                    <a:pt x="42" y="213"/>
                  </a:lnTo>
                  <a:lnTo>
                    <a:pt x="34" y="230"/>
                  </a:lnTo>
                  <a:lnTo>
                    <a:pt x="26" y="248"/>
                  </a:lnTo>
                  <a:lnTo>
                    <a:pt x="18" y="265"/>
                  </a:lnTo>
                  <a:lnTo>
                    <a:pt x="13" y="283"/>
                  </a:lnTo>
                  <a:lnTo>
                    <a:pt x="8" y="301"/>
                  </a:lnTo>
                  <a:lnTo>
                    <a:pt x="4" y="319"/>
                  </a:lnTo>
                  <a:lnTo>
                    <a:pt x="1" y="338"/>
                  </a:lnTo>
                  <a:lnTo>
                    <a:pt x="0" y="358"/>
                  </a:lnTo>
                  <a:lnTo>
                    <a:pt x="0" y="376"/>
                  </a:lnTo>
                  <a:lnTo>
                    <a:pt x="0" y="396"/>
                  </a:lnTo>
                  <a:lnTo>
                    <a:pt x="1" y="416"/>
                  </a:lnTo>
                  <a:lnTo>
                    <a:pt x="4" y="434"/>
                  </a:lnTo>
                  <a:lnTo>
                    <a:pt x="8" y="453"/>
                  </a:lnTo>
                  <a:lnTo>
                    <a:pt x="13" y="470"/>
                  </a:lnTo>
                  <a:lnTo>
                    <a:pt x="18" y="489"/>
                  </a:lnTo>
                  <a:lnTo>
                    <a:pt x="26" y="506"/>
                  </a:lnTo>
                  <a:lnTo>
                    <a:pt x="34" y="523"/>
                  </a:lnTo>
                  <a:lnTo>
                    <a:pt x="42" y="540"/>
                  </a:lnTo>
                  <a:lnTo>
                    <a:pt x="51" y="556"/>
                  </a:lnTo>
                  <a:lnTo>
                    <a:pt x="62" y="572"/>
                  </a:lnTo>
                  <a:lnTo>
                    <a:pt x="74" y="587"/>
                  </a:lnTo>
                  <a:lnTo>
                    <a:pt x="86" y="601"/>
                  </a:lnTo>
                  <a:lnTo>
                    <a:pt x="99" y="616"/>
                  </a:lnTo>
                  <a:lnTo>
                    <a:pt x="112" y="629"/>
                  </a:lnTo>
                  <a:lnTo>
                    <a:pt x="127" y="643"/>
                  </a:lnTo>
                  <a:lnTo>
                    <a:pt x="143" y="656"/>
                  </a:lnTo>
                  <a:lnTo>
                    <a:pt x="159" y="668"/>
                  </a:lnTo>
                  <a:lnTo>
                    <a:pt x="175" y="678"/>
                  </a:lnTo>
                  <a:lnTo>
                    <a:pt x="192" y="689"/>
                  </a:lnTo>
                  <a:lnTo>
                    <a:pt x="210" y="698"/>
                  </a:lnTo>
                  <a:lnTo>
                    <a:pt x="228" y="708"/>
                  </a:lnTo>
                  <a:lnTo>
                    <a:pt x="248" y="715"/>
                  </a:lnTo>
                  <a:lnTo>
                    <a:pt x="266" y="723"/>
                  </a:lnTo>
                  <a:lnTo>
                    <a:pt x="286" y="730"/>
                  </a:lnTo>
                  <a:lnTo>
                    <a:pt x="307" y="737"/>
                  </a:lnTo>
                  <a:lnTo>
                    <a:pt x="327" y="742"/>
                  </a:lnTo>
                  <a:lnTo>
                    <a:pt x="348" y="746"/>
                  </a:lnTo>
                  <a:lnTo>
                    <a:pt x="371" y="749"/>
                  </a:lnTo>
                  <a:lnTo>
                    <a:pt x="392" y="751"/>
                  </a:lnTo>
                  <a:lnTo>
                    <a:pt x="414" y="753"/>
                  </a:lnTo>
                  <a:lnTo>
                    <a:pt x="437" y="753"/>
                  </a:lnTo>
                  <a:lnTo>
                    <a:pt x="460" y="753"/>
                  </a:lnTo>
                  <a:lnTo>
                    <a:pt x="482" y="751"/>
                  </a:lnTo>
                  <a:lnTo>
                    <a:pt x="503" y="749"/>
                  </a:lnTo>
                  <a:lnTo>
                    <a:pt x="524" y="746"/>
                  </a:lnTo>
                  <a:lnTo>
                    <a:pt x="546" y="742"/>
                  </a:lnTo>
                  <a:lnTo>
                    <a:pt x="567" y="737"/>
                  </a:lnTo>
                  <a:lnTo>
                    <a:pt x="587" y="730"/>
                  </a:lnTo>
                  <a:lnTo>
                    <a:pt x="607" y="723"/>
                  </a:lnTo>
                  <a:lnTo>
                    <a:pt x="626" y="715"/>
                  </a:lnTo>
                  <a:lnTo>
                    <a:pt x="645" y="708"/>
                  </a:lnTo>
                  <a:lnTo>
                    <a:pt x="664" y="698"/>
                  </a:lnTo>
                  <a:lnTo>
                    <a:pt x="681" y="689"/>
                  </a:lnTo>
                  <a:lnTo>
                    <a:pt x="698" y="678"/>
                  </a:lnTo>
                  <a:lnTo>
                    <a:pt x="715" y="668"/>
                  </a:lnTo>
                  <a:lnTo>
                    <a:pt x="731" y="656"/>
                  </a:lnTo>
                  <a:lnTo>
                    <a:pt x="746" y="643"/>
                  </a:lnTo>
                  <a:lnTo>
                    <a:pt x="760" y="629"/>
                  </a:lnTo>
                  <a:lnTo>
                    <a:pt x="775" y="616"/>
                  </a:lnTo>
                  <a:lnTo>
                    <a:pt x="787" y="601"/>
                  </a:lnTo>
                  <a:lnTo>
                    <a:pt x="800" y="587"/>
                  </a:lnTo>
                  <a:lnTo>
                    <a:pt x="811" y="572"/>
                  </a:lnTo>
                  <a:lnTo>
                    <a:pt x="821" y="556"/>
                  </a:lnTo>
                  <a:lnTo>
                    <a:pt x="830" y="540"/>
                  </a:lnTo>
                  <a:lnTo>
                    <a:pt x="840" y="523"/>
                  </a:lnTo>
                  <a:lnTo>
                    <a:pt x="848" y="506"/>
                  </a:lnTo>
                  <a:lnTo>
                    <a:pt x="854" y="489"/>
                  </a:lnTo>
                  <a:lnTo>
                    <a:pt x="861" y="470"/>
                  </a:lnTo>
                  <a:lnTo>
                    <a:pt x="865" y="453"/>
                  </a:lnTo>
                  <a:lnTo>
                    <a:pt x="869" y="434"/>
                  </a:lnTo>
                  <a:lnTo>
                    <a:pt x="872" y="416"/>
                  </a:lnTo>
                  <a:lnTo>
                    <a:pt x="874" y="396"/>
                  </a:lnTo>
                  <a:lnTo>
                    <a:pt x="874" y="376"/>
                  </a:lnTo>
                  <a:lnTo>
                    <a:pt x="874" y="358"/>
                  </a:lnTo>
                  <a:lnTo>
                    <a:pt x="872" y="338"/>
                  </a:lnTo>
                  <a:lnTo>
                    <a:pt x="869" y="319"/>
                  </a:lnTo>
                  <a:lnTo>
                    <a:pt x="865" y="301"/>
                  </a:lnTo>
                  <a:lnTo>
                    <a:pt x="861" y="283"/>
                  </a:lnTo>
                  <a:lnTo>
                    <a:pt x="854" y="265"/>
                  </a:lnTo>
                  <a:lnTo>
                    <a:pt x="848" y="248"/>
                  </a:lnTo>
                  <a:lnTo>
                    <a:pt x="840" y="230"/>
                  </a:lnTo>
                  <a:lnTo>
                    <a:pt x="830" y="213"/>
                  </a:lnTo>
                  <a:lnTo>
                    <a:pt x="821" y="197"/>
                  </a:lnTo>
                  <a:lnTo>
                    <a:pt x="811" y="181"/>
                  </a:lnTo>
                  <a:lnTo>
                    <a:pt x="800" y="167"/>
                  </a:lnTo>
                  <a:lnTo>
                    <a:pt x="787" y="152"/>
                  </a:lnTo>
                  <a:lnTo>
                    <a:pt x="775" y="137"/>
                  </a:lnTo>
                  <a:lnTo>
                    <a:pt x="760" y="124"/>
                  </a:lnTo>
                  <a:lnTo>
                    <a:pt x="746" y="111"/>
                  </a:lnTo>
                  <a:lnTo>
                    <a:pt x="731" y="98"/>
                  </a:lnTo>
                  <a:lnTo>
                    <a:pt x="715" y="86"/>
                  </a:lnTo>
                  <a:lnTo>
                    <a:pt x="698" y="75"/>
                  </a:lnTo>
                  <a:lnTo>
                    <a:pt x="681" y="65"/>
                  </a:lnTo>
                  <a:lnTo>
                    <a:pt x="664" y="55"/>
                  </a:lnTo>
                  <a:lnTo>
                    <a:pt x="645" y="46"/>
                  </a:lnTo>
                  <a:lnTo>
                    <a:pt x="626" y="38"/>
                  </a:lnTo>
                  <a:lnTo>
                    <a:pt x="607" y="30"/>
                  </a:lnTo>
                  <a:lnTo>
                    <a:pt x="587" y="23"/>
                  </a:lnTo>
                  <a:lnTo>
                    <a:pt x="567" y="17"/>
                  </a:lnTo>
                  <a:lnTo>
                    <a:pt x="546" y="12"/>
                  </a:lnTo>
                  <a:lnTo>
                    <a:pt x="524" y="8"/>
                  </a:lnTo>
                  <a:lnTo>
                    <a:pt x="503" y="5"/>
                  </a:lnTo>
                  <a:lnTo>
                    <a:pt x="482" y="2"/>
                  </a:lnTo>
                  <a:lnTo>
                    <a:pt x="460" y="1"/>
                  </a:lnTo>
                  <a:lnTo>
                    <a:pt x="437" y="0"/>
                  </a:lnTo>
                </a:path>
              </a:pathLst>
            </a:custGeom>
            <a:solidFill>
              <a:schemeClr val="bg1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6" name="Rectangle 12">
              <a:extLst>
                <a:ext uri="{FF2B5EF4-FFF2-40B4-BE49-F238E27FC236}">
                  <a16:creationId xmlns:a16="http://schemas.microsoft.com/office/drawing/2014/main" id="{6FC95A21-3612-421D-8716-D213926623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9" y="650"/>
              <a:ext cx="18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500">
                  <a:solidFill>
                    <a:srgbClr val="000000"/>
                  </a:solidFill>
                  <a:latin typeface="Times-Roman" charset="0"/>
                </a:rPr>
                <a:t>Idle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E95AA5DC-FB0B-4AE7-B6EC-188D71E8CC67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2" y="1269"/>
              <a:ext cx="751" cy="376"/>
            </a:xfrm>
            <a:custGeom>
              <a:avLst/>
              <a:gdLst>
                <a:gd name="T0" fmla="*/ 22 w 1502"/>
                <a:gd name="T1" fmla="*/ 0 h 753"/>
                <a:gd name="T2" fmla="*/ 18 w 1502"/>
                <a:gd name="T3" fmla="*/ 0 h 753"/>
                <a:gd name="T4" fmla="*/ 15 w 1502"/>
                <a:gd name="T5" fmla="*/ 0 h 753"/>
                <a:gd name="T6" fmla="*/ 12 w 1502"/>
                <a:gd name="T7" fmla="*/ 1 h 753"/>
                <a:gd name="T8" fmla="*/ 9 w 1502"/>
                <a:gd name="T9" fmla="*/ 2 h 753"/>
                <a:gd name="T10" fmla="*/ 7 w 1502"/>
                <a:gd name="T11" fmla="*/ 3 h 753"/>
                <a:gd name="T12" fmla="*/ 4 w 1502"/>
                <a:gd name="T13" fmla="*/ 5 h 753"/>
                <a:gd name="T14" fmla="*/ 3 w 1502"/>
                <a:gd name="T15" fmla="*/ 6 h 753"/>
                <a:gd name="T16" fmla="*/ 2 w 1502"/>
                <a:gd name="T17" fmla="*/ 8 h 753"/>
                <a:gd name="T18" fmla="*/ 1 w 1502"/>
                <a:gd name="T19" fmla="*/ 10 h 753"/>
                <a:gd name="T20" fmla="*/ 0 w 1502"/>
                <a:gd name="T21" fmla="*/ 11 h 753"/>
                <a:gd name="T22" fmla="*/ 1 w 1502"/>
                <a:gd name="T23" fmla="*/ 13 h 753"/>
                <a:gd name="T24" fmla="*/ 1 w 1502"/>
                <a:gd name="T25" fmla="*/ 14 h 753"/>
                <a:gd name="T26" fmla="*/ 2 w 1502"/>
                <a:gd name="T27" fmla="*/ 16 h 753"/>
                <a:gd name="T28" fmla="*/ 4 w 1502"/>
                <a:gd name="T29" fmla="*/ 17 h 753"/>
                <a:gd name="T30" fmla="*/ 6 w 1502"/>
                <a:gd name="T31" fmla="*/ 19 h 753"/>
                <a:gd name="T32" fmla="*/ 8 w 1502"/>
                <a:gd name="T33" fmla="*/ 20 h 753"/>
                <a:gd name="T34" fmla="*/ 11 w 1502"/>
                <a:gd name="T35" fmla="*/ 21 h 753"/>
                <a:gd name="T36" fmla="*/ 14 w 1502"/>
                <a:gd name="T37" fmla="*/ 22 h 753"/>
                <a:gd name="T38" fmla="*/ 17 w 1502"/>
                <a:gd name="T39" fmla="*/ 23 h 753"/>
                <a:gd name="T40" fmla="*/ 20 w 1502"/>
                <a:gd name="T41" fmla="*/ 23 h 753"/>
                <a:gd name="T42" fmla="*/ 24 w 1502"/>
                <a:gd name="T43" fmla="*/ 23 h 753"/>
                <a:gd name="T44" fmla="*/ 26 w 1502"/>
                <a:gd name="T45" fmla="*/ 23 h 753"/>
                <a:gd name="T46" fmla="*/ 30 w 1502"/>
                <a:gd name="T47" fmla="*/ 23 h 753"/>
                <a:gd name="T48" fmla="*/ 33 w 1502"/>
                <a:gd name="T49" fmla="*/ 22 h 753"/>
                <a:gd name="T50" fmla="*/ 36 w 1502"/>
                <a:gd name="T51" fmla="*/ 21 h 753"/>
                <a:gd name="T52" fmla="*/ 39 w 1502"/>
                <a:gd name="T53" fmla="*/ 20 h 753"/>
                <a:gd name="T54" fmla="*/ 41 w 1502"/>
                <a:gd name="T55" fmla="*/ 19 h 753"/>
                <a:gd name="T56" fmla="*/ 43 w 1502"/>
                <a:gd name="T57" fmla="*/ 18 h 753"/>
                <a:gd name="T58" fmla="*/ 45 w 1502"/>
                <a:gd name="T59" fmla="*/ 16 h 753"/>
                <a:gd name="T60" fmla="*/ 46 w 1502"/>
                <a:gd name="T61" fmla="*/ 15 h 753"/>
                <a:gd name="T62" fmla="*/ 47 w 1502"/>
                <a:gd name="T63" fmla="*/ 13 h 753"/>
                <a:gd name="T64" fmla="*/ 47 w 1502"/>
                <a:gd name="T65" fmla="*/ 11 h 753"/>
                <a:gd name="T66" fmla="*/ 47 w 1502"/>
                <a:gd name="T67" fmla="*/ 10 h 753"/>
                <a:gd name="T68" fmla="*/ 47 w 1502"/>
                <a:gd name="T69" fmla="*/ 8 h 753"/>
                <a:gd name="T70" fmla="*/ 46 w 1502"/>
                <a:gd name="T71" fmla="*/ 7 h 753"/>
                <a:gd name="T72" fmla="*/ 44 w 1502"/>
                <a:gd name="T73" fmla="*/ 5 h 753"/>
                <a:gd name="T74" fmla="*/ 42 w 1502"/>
                <a:gd name="T75" fmla="*/ 4 h 753"/>
                <a:gd name="T76" fmla="*/ 40 w 1502"/>
                <a:gd name="T77" fmla="*/ 3 h 753"/>
                <a:gd name="T78" fmla="*/ 37 w 1502"/>
                <a:gd name="T79" fmla="*/ 2 h 753"/>
                <a:gd name="T80" fmla="*/ 34 w 1502"/>
                <a:gd name="T81" fmla="*/ 1 h 753"/>
                <a:gd name="T82" fmla="*/ 31 w 1502"/>
                <a:gd name="T83" fmla="*/ 0 h 753"/>
                <a:gd name="T84" fmla="*/ 28 w 1502"/>
                <a:gd name="T85" fmla="*/ 0 h 753"/>
                <a:gd name="T86" fmla="*/ 24 w 1502"/>
                <a:gd name="T87" fmla="*/ 0 h 753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502"/>
                <a:gd name="T133" fmla="*/ 0 h 753"/>
                <a:gd name="T134" fmla="*/ 1502 w 1502"/>
                <a:gd name="T135" fmla="*/ 753 h 753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502" h="753">
                  <a:moveTo>
                    <a:pt x="751" y="0"/>
                  </a:moveTo>
                  <a:lnTo>
                    <a:pt x="712" y="2"/>
                  </a:lnTo>
                  <a:lnTo>
                    <a:pt x="674" y="3"/>
                  </a:lnTo>
                  <a:lnTo>
                    <a:pt x="637" y="6"/>
                  </a:lnTo>
                  <a:lnTo>
                    <a:pt x="600" y="8"/>
                  </a:lnTo>
                  <a:lnTo>
                    <a:pt x="563" y="12"/>
                  </a:lnTo>
                  <a:lnTo>
                    <a:pt x="528" y="18"/>
                  </a:lnTo>
                  <a:lnTo>
                    <a:pt x="492" y="24"/>
                  </a:lnTo>
                  <a:lnTo>
                    <a:pt x="458" y="31"/>
                  </a:lnTo>
                  <a:lnTo>
                    <a:pt x="425" y="39"/>
                  </a:lnTo>
                  <a:lnTo>
                    <a:pt x="393" y="47"/>
                  </a:lnTo>
                  <a:lnTo>
                    <a:pt x="361" y="56"/>
                  </a:lnTo>
                  <a:lnTo>
                    <a:pt x="331" y="65"/>
                  </a:lnTo>
                  <a:lnTo>
                    <a:pt x="302" y="76"/>
                  </a:lnTo>
                  <a:lnTo>
                    <a:pt x="274" y="86"/>
                  </a:lnTo>
                  <a:lnTo>
                    <a:pt x="246" y="98"/>
                  </a:lnTo>
                  <a:lnTo>
                    <a:pt x="220" y="112"/>
                  </a:lnTo>
                  <a:lnTo>
                    <a:pt x="194" y="125"/>
                  </a:lnTo>
                  <a:lnTo>
                    <a:pt x="172" y="138"/>
                  </a:lnTo>
                  <a:lnTo>
                    <a:pt x="149" y="153"/>
                  </a:lnTo>
                  <a:lnTo>
                    <a:pt x="128" y="167"/>
                  </a:lnTo>
                  <a:lnTo>
                    <a:pt x="108" y="182"/>
                  </a:lnTo>
                  <a:lnTo>
                    <a:pt x="91" y="198"/>
                  </a:lnTo>
                  <a:lnTo>
                    <a:pt x="74" y="214"/>
                  </a:lnTo>
                  <a:lnTo>
                    <a:pt x="59" y="231"/>
                  </a:lnTo>
                  <a:lnTo>
                    <a:pt x="46" y="248"/>
                  </a:lnTo>
                  <a:lnTo>
                    <a:pt x="34" y="265"/>
                  </a:lnTo>
                  <a:lnTo>
                    <a:pt x="23" y="284"/>
                  </a:lnTo>
                  <a:lnTo>
                    <a:pt x="16" y="301"/>
                  </a:lnTo>
                  <a:lnTo>
                    <a:pt x="9" y="320"/>
                  </a:lnTo>
                  <a:lnTo>
                    <a:pt x="4" y="338"/>
                  </a:lnTo>
                  <a:lnTo>
                    <a:pt x="1" y="358"/>
                  </a:lnTo>
                  <a:lnTo>
                    <a:pt x="0" y="377"/>
                  </a:lnTo>
                  <a:lnTo>
                    <a:pt x="1" y="397"/>
                  </a:lnTo>
                  <a:lnTo>
                    <a:pt x="4" y="417"/>
                  </a:lnTo>
                  <a:lnTo>
                    <a:pt x="9" y="435"/>
                  </a:lnTo>
                  <a:lnTo>
                    <a:pt x="16" y="454"/>
                  </a:lnTo>
                  <a:lnTo>
                    <a:pt x="23" y="471"/>
                  </a:lnTo>
                  <a:lnTo>
                    <a:pt x="34" y="489"/>
                  </a:lnTo>
                  <a:lnTo>
                    <a:pt x="46" y="507"/>
                  </a:lnTo>
                  <a:lnTo>
                    <a:pt x="59" y="524"/>
                  </a:lnTo>
                  <a:lnTo>
                    <a:pt x="74" y="541"/>
                  </a:lnTo>
                  <a:lnTo>
                    <a:pt x="91" y="557"/>
                  </a:lnTo>
                  <a:lnTo>
                    <a:pt x="108" y="573"/>
                  </a:lnTo>
                  <a:lnTo>
                    <a:pt x="128" y="588"/>
                  </a:lnTo>
                  <a:lnTo>
                    <a:pt x="149" y="602"/>
                  </a:lnTo>
                  <a:lnTo>
                    <a:pt x="172" y="617"/>
                  </a:lnTo>
                  <a:lnTo>
                    <a:pt x="194" y="630"/>
                  </a:lnTo>
                  <a:lnTo>
                    <a:pt x="220" y="643"/>
                  </a:lnTo>
                  <a:lnTo>
                    <a:pt x="246" y="657"/>
                  </a:lnTo>
                  <a:lnTo>
                    <a:pt x="274" y="668"/>
                  </a:lnTo>
                  <a:lnTo>
                    <a:pt x="302" y="679"/>
                  </a:lnTo>
                  <a:lnTo>
                    <a:pt x="331" y="690"/>
                  </a:lnTo>
                  <a:lnTo>
                    <a:pt x="361" y="699"/>
                  </a:lnTo>
                  <a:lnTo>
                    <a:pt x="393" y="708"/>
                  </a:lnTo>
                  <a:lnTo>
                    <a:pt x="425" y="716"/>
                  </a:lnTo>
                  <a:lnTo>
                    <a:pt x="458" y="724"/>
                  </a:lnTo>
                  <a:lnTo>
                    <a:pt x="492" y="731"/>
                  </a:lnTo>
                  <a:lnTo>
                    <a:pt x="528" y="737"/>
                  </a:lnTo>
                  <a:lnTo>
                    <a:pt x="563" y="743"/>
                  </a:lnTo>
                  <a:lnTo>
                    <a:pt x="600" y="747"/>
                  </a:lnTo>
                  <a:lnTo>
                    <a:pt x="637" y="749"/>
                  </a:lnTo>
                  <a:lnTo>
                    <a:pt x="674" y="752"/>
                  </a:lnTo>
                  <a:lnTo>
                    <a:pt x="712" y="753"/>
                  </a:lnTo>
                  <a:lnTo>
                    <a:pt x="751" y="753"/>
                  </a:lnTo>
                  <a:lnTo>
                    <a:pt x="789" y="753"/>
                  </a:lnTo>
                  <a:lnTo>
                    <a:pt x="828" y="752"/>
                  </a:lnTo>
                  <a:lnTo>
                    <a:pt x="866" y="749"/>
                  </a:lnTo>
                  <a:lnTo>
                    <a:pt x="902" y="747"/>
                  </a:lnTo>
                  <a:lnTo>
                    <a:pt x="939" y="743"/>
                  </a:lnTo>
                  <a:lnTo>
                    <a:pt x="975" y="737"/>
                  </a:lnTo>
                  <a:lnTo>
                    <a:pt x="1009" y="731"/>
                  </a:lnTo>
                  <a:lnTo>
                    <a:pt x="1044" y="724"/>
                  </a:lnTo>
                  <a:lnTo>
                    <a:pt x="1077" y="716"/>
                  </a:lnTo>
                  <a:lnTo>
                    <a:pt x="1109" y="708"/>
                  </a:lnTo>
                  <a:lnTo>
                    <a:pt x="1140" y="699"/>
                  </a:lnTo>
                  <a:lnTo>
                    <a:pt x="1171" y="690"/>
                  </a:lnTo>
                  <a:lnTo>
                    <a:pt x="1200" y="679"/>
                  </a:lnTo>
                  <a:lnTo>
                    <a:pt x="1229" y="668"/>
                  </a:lnTo>
                  <a:lnTo>
                    <a:pt x="1256" y="657"/>
                  </a:lnTo>
                  <a:lnTo>
                    <a:pt x="1282" y="643"/>
                  </a:lnTo>
                  <a:lnTo>
                    <a:pt x="1307" y="630"/>
                  </a:lnTo>
                  <a:lnTo>
                    <a:pt x="1331" y="617"/>
                  </a:lnTo>
                  <a:lnTo>
                    <a:pt x="1354" y="602"/>
                  </a:lnTo>
                  <a:lnTo>
                    <a:pt x="1374" y="588"/>
                  </a:lnTo>
                  <a:lnTo>
                    <a:pt x="1393" y="573"/>
                  </a:lnTo>
                  <a:lnTo>
                    <a:pt x="1412" y="557"/>
                  </a:lnTo>
                  <a:lnTo>
                    <a:pt x="1428" y="541"/>
                  </a:lnTo>
                  <a:lnTo>
                    <a:pt x="1444" y="524"/>
                  </a:lnTo>
                  <a:lnTo>
                    <a:pt x="1457" y="507"/>
                  </a:lnTo>
                  <a:lnTo>
                    <a:pt x="1469" y="489"/>
                  </a:lnTo>
                  <a:lnTo>
                    <a:pt x="1478" y="471"/>
                  </a:lnTo>
                  <a:lnTo>
                    <a:pt x="1487" y="454"/>
                  </a:lnTo>
                  <a:lnTo>
                    <a:pt x="1494" y="435"/>
                  </a:lnTo>
                  <a:lnTo>
                    <a:pt x="1498" y="417"/>
                  </a:lnTo>
                  <a:lnTo>
                    <a:pt x="1501" y="397"/>
                  </a:lnTo>
                  <a:lnTo>
                    <a:pt x="1502" y="377"/>
                  </a:lnTo>
                  <a:lnTo>
                    <a:pt x="1501" y="358"/>
                  </a:lnTo>
                  <a:lnTo>
                    <a:pt x="1498" y="338"/>
                  </a:lnTo>
                  <a:lnTo>
                    <a:pt x="1494" y="320"/>
                  </a:lnTo>
                  <a:lnTo>
                    <a:pt x="1487" y="301"/>
                  </a:lnTo>
                  <a:lnTo>
                    <a:pt x="1478" y="284"/>
                  </a:lnTo>
                  <a:lnTo>
                    <a:pt x="1469" y="265"/>
                  </a:lnTo>
                  <a:lnTo>
                    <a:pt x="1457" y="248"/>
                  </a:lnTo>
                  <a:lnTo>
                    <a:pt x="1444" y="231"/>
                  </a:lnTo>
                  <a:lnTo>
                    <a:pt x="1428" y="214"/>
                  </a:lnTo>
                  <a:lnTo>
                    <a:pt x="1412" y="198"/>
                  </a:lnTo>
                  <a:lnTo>
                    <a:pt x="1393" y="182"/>
                  </a:lnTo>
                  <a:lnTo>
                    <a:pt x="1374" y="167"/>
                  </a:lnTo>
                  <a:lnTo>
                    <a:pt x="1354" y="153"/>
                  </a:lnTo>
                  <a:lnTo>
                    <a:pt x="1331" y="138"/>
                  </a:lnTo>
                  <a:lnTo>
                    <a:pt x="1307" y="125"/>
                  </a:lnTo>
                  <a:lnTo>
                    <a:pt x="1282" y="112"/>
                  </a:lnTo>
                  <a:lnTo>
                    <a:pt x="1256" y="98"/>
                  </a:lnTo>
                  <a:lnTo>
                    <a:pt x="1229" y="86"/>
                  </a:lnTo>
                  <a:lnTo>
                    <a:pt x="1200" y="76"/>
                  </a:lnTo>
                  <a:lnTo>
                    <a:pt x="1171" y="65"/>
                  </a:lnTo>
                  <a:lnTo>
                    <a:pt x="1140" y="56"/>
                  </a:lnTo>
                  <a:lnTo>
                    <a:pt x="1109" y="47"/>
                  </a:lnTo>
                  <a:lnTo>
                    <a:pt x="1077" y="39"/>
                  </a:lnTo>
                  <a:lnTo>
                    <a:pt x="1044" y="31"/>
                  </a:lnTo>
                  <a:lnTo>
                    <a:pt x="1009" y="24"/>
                  </a:lnTo>
                  <a:lnTo>
                    <a:pt x="975" y="18"/>
                  </a:lnTo>
                  <a:lnTo>
                    <a:pt x="939" y="12"/>
                  </a:lnTo>
                  <a:lnTo>
                    <a:pt x="902" y="8"/>
                  </a:lnTo>
                  <a:lnTo>
                    <a:pt x="866" y="6"/>
                  </a:lnTo>
                  <a:lnTo>
                    <a:pt x="828" y="3"/>
                  </a:lnTo>
                  <a:lnTo>
                    <a:pt x="789" y="2"/>
                  </a:lnTo>
                  <a:lnTo>
                    <a:pt x="751" y="0"/>
                  </a:lnTo>
                </a:path>
              </a:pathLst>
            </a:custGeom>
            <a:solidFill>
              <a:schemeClr val="bg1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93DBF3BA-A103-47ED-81B3-CA54FC52C77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0" y="2185"/>
              <a:ext cx="79" cy="66"/>
            </a:xfrm>
            <a:custGeom>
              <a:avLst/>
              <a:gdLst>
                <a:gd name="T0" fmla="*/ 3 w 159"/>
                <a:gd name="T1" fmla="*/ 0 h 133"/>
                <a:gd name="T2" fmla="*/ 0 w 159"/>
                <a:gd name="T3" fmla="*/ 4 h 133"/>
                <a:gd name="T4" fmla="*/ 4 w 159"/>
                <a:gd name="T5" fmla="*/ 1 h 133"/>
                <a:gd name="T6" fmla="*/ 4 w 159"/>
                <a:gd name="T7" fmla="*/ 0 h 133"/>
                <a:gd name="T8" fmla="*/ 3 w 159"/>
                <a:gd name="T9" fmla="*/ 0 h 1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9"/>
                <a:gd name="T16" fmla="*/ 0 h 133"/>
                <a:gd name="T17" fmla="*/ 159 w 159"/>
                <a:gd name="T18" fmla="*/ 133 h 13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9" h="133">
                  <a:moveTo>
                    <a:pt x="106" y="0"/>
                  </a:moveTo>
                  <a:lnTo>
                    <a:pt x="0" y="133"/>
                  </a:lnTo>
                  <a:lnTo>
                    <a:pt x="159" y="53"/>
                  </a:lnTo>
                  <a:lnTo>
                    <a:pt x="133" y="27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4E1400EE-4769-42AB-9175-3BB07064859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7" y="773"/>
              <a:ext cx="426" cy="1422"/>
            </a:xfrm>
            <a:custGeom>
              <a:avLst/>
              <a:gdLst>
                <a:gd name="T0" fmla="*/ 0 w 850"/>
                <a:gd name="T1" fmla="*/ 0 h 2845"/>
                <a:gd name="T2" fmla="*/ 3 w 850"/>
                <a:gd name="T3" fmla="*/ 1 h 2845"/>
                <a:gd name="T4" fmla="*/ 6 w 850"/>
                <a:gd name="T5" fmla="*/ 4 h 2845"/>
                <a:gd name="T6" fmla="*/ 9 w 850"/>
                <a:gd name="T7" fmla="*/ 6 h 2845"/>
                <a:gd name="T8" fmla="*/ 11 w 850"/>
                <a:gd name="T9" fmla="*/ 8 h 2845"/>
                <a:gd name="T10" fmla="*/ 13 w 850"/>
                <a:gd name="T11" fmla="*/ 11 h 2845"/>
                <a:gd name="T12" fmla="*/ 15 w 850"/>
                <a:gd name="T13" fmla="*/ 14 h 2845"/>
                <a:gd name="T14" fmla="*/ 17 w 850"/>
                <a:gd name="T15" fmla="*/ 17 h 2845"/>
                <a:gd name="T16" fmla="*/ 19 w 850"/>
                <a:gd name="T17" fmla="*/ 20 h 2845"/>
                <a:gd name="T18" fmla="*/ 20 w 850"/>
                <a:gd name="T19" fmla="*/ 23 h 2845"/>
                <a:gd name="T20" fmla="*/ 21 w 850"/>
                <a:gd name="T21" fmla="*/ 26 h 2845"/>
                <a:gd name="T22" fmla="*/ 23 w 850"/>
                <a:gd name="T23" fmla="*/ 29 h 2845"/>
                <a:gd name="T24" fmla="*/ 24 w 850"/>
                <a:gd name="T25" fmla="*/ 32 h 2845"/>
                <a:gd name="T26" fmla="*/ 25 w 850"/>
                <a:gd name="T27" fmla="*/ 36 h 2845"/>
                <a:gd name="T28" fmla="*/ 25 w 850"/>
                <a:gd name="T29" fmla="*/ 39 h 2845"/>
                <a:gd name="T30" fmla="*/ 26 w 850"/>
                <a:gd name="T31" fmla="*/ 43 h 2845"/>
                <a:gd name="T32" fmla="*/ 27 w 850"/>
                <a:gd name="T33" fmla="*/ 46 h 2845"/>
                <a:gd name="T34" fmla="*/ 27 w 850"/>
                <a:gd name="T35" fmla="*/ 49 h 2845"/>
                <a:gd name="T36" fmla="*/ 27 w 850"/>
                <a:gd name="T37" fmla="*/ 53 h 2845"/>
                <a:gd name="T38" fmla="*/ 27 w 850"/>
                <a:gd name="T39" fmla="*/ 56 h 2845"/>
                <a:gd name="T40" fmla="*/ 27 w 850"/>
                <a:gd name="T41" fmla="*/ 59 h 2845"/>
                <a:gd name="T42" fmla="*/ 27 w 850"/>
                <a:gd name="T43" fmla="*/ 62 h 2845"/>
                <a:gd name="T44" fmla="*/ 26 w 850"/>
                <a:gd name="T45" fmla="*/ 66 h 2845"/>
                <a:gd name="T46" fmla="*/ 26 w 850"/>
                <a:gd name="T47" fmla="*/ 69 h 2845"/>
                <a:gd name="T48" fmla="*/ 25 w 850"/>
                <a:gd name="T49" fmla="*/ 71 h 2845"/>
                <a:gd name="T50" fmla="*/ 25 w 850"/>
                <a:gd name="T51" fmla="*/ 74 h 2845"/>
                <a:gd name="T52" fmla="*/ 24 w 850"/>
                <a:gd name="T53" fmla="*/ 77 h 2845"/>
                <a:gd name="T54" fmla="*/ 23 w 850"/>
                <a:gd name="T55" fmla="*/ 79 h 2845"/>
                <a:gd name="T56" fmla="*/ 22 w 850"/>
                <a:gd name="T57" fmla="*/ 81 h 2845"/>
                <a:gd name="T58" fmla="*/ 21 w 850"/>
                <a:gd name="T59" fmla="*/ 83 h 2845"/>
                <a:gd name="T60" fmla="*/ 19 w 850"/>
                <a:gd name="T61" fmla="*/ 85 h 2845"/>
                <a:gd name="T62" fmla="*/ 18 w 850"/>
                <a:gd name="T63" fmla="*/ 87 h 2845"/>
                <a:gd name="T64" fmla="*/ 16 w 850"/>
                <a:gd name="T65" fmla="*/ 88 h 284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50"/>
                <a:gd name="T100" fmla="*/ 0 h 2845"/>
                <a:gd name="T101" fmla="*/ 850 w 850"/>
                <a:gd name="T102" fmla="*/ 2845 h 284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50" h="2845">
                  <a:moveTo>
                    <a:pt x="0" y="0"/>
                  </a:moveTo>
                  <a:lnTo>
                    <a:pt x="91" y="61"/>
                  </a:lnTo>
                  <a:lnTo>
                    <a:pt x="177" y="128"/>
                  </a:lnTo>
                  <a:lnTo>
                    <a:pt x="257" y="201"/>
                  </a:lnTo>
                  <a:lnTo>
                    <a:pt x="331" y="279"/>
                  </a:lnTo>
                  <a:lnTo>
                    <a:pt x="401" y="363"/>
                  </a:lnTo>
                  <a:lnTo>
                    <a:pt x="465" y="452"/>
                  </a:lnTo>
                  <a:lnTo>
                    <a:pt x="525" y="545"/>
                  </a:lnTo>
                  <a:lnTo>
                    <a:pt x="579" y="640"/>
                  </a:lnTo>
                  <a:lnTo>
                    <a:pt x="627" y="739"/>
                  </a:lnTo>
                  <a:lnTo>
                    <a:pt x="670" y="842"/>
                  </a:lnTo>
                  <a:lnTo>
                    <a:pt x="710" y="946"/>
                  </a:lnTo>
                  <a:lnTo>
                    <a:pt x="743" y="1052"/>
                  </a:lnTo>
                  <a:lnTo>
                    <a:pt x="772" y="1160"/>
                  </a:lnTo>
                  <a:lnTo>
                    <a:pt x="797" y="1268"/>
                  </a:lnTo>
                  <a:lnTo>
                    <a:pt x="817" y="1377"/>
                  </a:lnTo>
                  <a:lnTo>
                    <a:pt x="832" y="1486"/>
                  </a:lnTo>
                  <a:lnTo>
                    <a:pt x="843" y="1594"/>
                  </a:lnTo>
                  <a:lnTo>
                    <a:pt x="849" y="1702"/>
                  </a:lnTo>
                  <a:lnTo>
                    <a:pt x="850" y="1808"/>
                  </a:lnTo>
                  <a:lnTo>
                    <a:pt x="848" y="1913"/>
                  </a:lnTo>
                  <a:lnTo>
                    <a:pt x="841" y="2013"/>
                  </a:lnTo>
                  <a:lnTo>
                    <a:pt x="831" y="2113"/>
                  </a:lnTo>
                  <a:lnTo>
                    <a:pt x="815" y="2208"/>
                  </a:lnTo>
                  <a:lnTo>
                    <a:pt x="795" y="2300"/>
                  </a:lnTo>
                  <a:lnTo>
                    <a:pt x="772" y="2389"/>
                  </a:lnTo>
                  <a:lnTo>
                    <a:pt x="745" y="2471"/>
                  </a:lnTo>
                  <a:lnTo>
                    <a:pt x="714" y="2549"/>
                  </a:lnTo>
                  <a:lnTo>
                    <a:pt x="678" y="2621"/>
                  </a:lnTo>
                  <a:lnTo>
                    <a:pt x="640" y="2687"/>
                  </a:lnTo>
                  <a:lnTo>
                    <a:pt x="597" y="2746"/>
                  </a:lnTo>
                  <a:lnTo>
                    <a:pt x="551" y="2800"/>
                  </a:lnTo>
                  <a:lnTo>
                    <a:pt x="502" y="2845"/>
                  </a:lnTo>
                </a:path>
              </a:pathLst>
            </a:cu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" name="Rectangle 16">
              <a:extLst>
                <a:ext uri="{FF2B5EF4-FFF2-40B4-BE49-F238E27FC236}">
                  <a16:creationId xmlns:a16="http://schemas.microsoft.com/office/drawing/2014/main" id="{FBE211C1-622B-4500-9503-06919559A6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6" y="245"/>
              <a:ext cx="21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500">
                  <a:solidFill>
                    <a:srgbClr val="000000"/>
                  </a:solidFill>
                  <a:latin typeface="Times-Roman" charset="0"/>
                </a:rPr>
                <a:t>000 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2669CEC9-6982-4AB5-9197-300452807EAD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4" y="501"/>
              <a:ext cx="79" cy="66"/>
            </a:xfrm>
            <a:custGeom>
              <a:avLst/>
              <a:gdLst>
                <a:gd name="T0" fmla="*/ 0 w 159"/>
                <a:gd name="T1" fmla="*/ 1 h 133"/>
                <a:gd name="T2" fmla="*/ 4 w 159"/>
                <a:gd name="T3" fmla="*/ 4 h 133"/>
                <a:gd name="T4" fmla="*/ 1 w 159"/>
                <a:gd name="T5" fmla="*/ 0 h 133"/>
                <a:gd name="T6" fmla="*/ 0 w 159"/>
                <a:gd name="T7" fmla="*/ 0 h 133"/>
                <a:gd name="T8" fmla="*/ 0 w 159"/>
                <a:gd name="T9" fmla="*/ 1 h 1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9"/>
                <a:gd name="T16" fmla="*/ 0 h 133"/>
                <a:gd name="T17" fmla="*/ 159 w 159"/>
                <a:gd name="T18" fmla="*/ 133 h 13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9" h="133">
                  <a:moveTo>
                    <a:pt x="0" y="53"/>
                  </a:moveTo>
                  <a:lnTo>
                    <a:pt x="159" y="133"/>
                  </a:lnTo>
                  <a:lnTo>
                    <a:pt x="53" y="0"/>
                  </a:lnTo>
                  <a:lnTo>
                    <a:pt x="27" y="27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2" name="Line 18">
              <a:extLst>
                <a:ext uri="{FF2B5EF4-FFF2-40B4-BE49-F238E27FC236}">
                  <a16:creationId xmlns:a16="http://schemas.microsoft.com/office/drawing/2014/main" id="{C55BB095-133C-4CCC-8DE9-B6246326C4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31" y="395"/>
              <a:ext cx="146" cy="119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Rectangle 19">
              <a:extLst>
                <a:ext uri="{FF2B5EF4-FFF2-40B4-BE49-F238E27FC236}">
                  <a16:creationId xmlns:a16="http://schemas.microsoft.com/office/drawing/2014/main" id="{A549ACAE-6972-4C57-93D5-422FB19D5B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6" y="1786"/>
              <a:ext cx="21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500">
                  <a:solidFill>
                    <a:srgbClr val="000000"/>
                  </a:solidFill>
                  <a:latin typeface="Times-Roman" charset="0"/>
                </a:rPr>
                <a:t>1xx 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4" name="Rectangle 20">
              <a:extLst>
                <a:ext uri="{FF2B5EF4-FFF2-40B4-BE49-F238E27FC236}">
                  <a16:creationId xmlns:a16="http://schemas.microsoft.com/office/drawing/2014/main" id="{7FB1246B-A7B6-445A-B8A1-B3713C7FAC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8" y="256"/>
              <a:ext cx="29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500">
                  <a:solidFill>
                    <a:srgbClr val="000000"/>
                  </a:solidFill>
                  <a:latin typeface="Times-Roman" charset="0"/>
                </a:rPr>
                <a:t>Reset 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5" name="Rectangle 21">
              <a:extLst>
                <a:ext uri="{FF2B5EF4-FFF2-40B4-BE49-F238E27FC236}">
                  <a16:creationId xmlns:a16="http://schemas.microsoft.com/office/drawing/2014/main" id="{2B418F82-66A3-4E11-90D0-BCCA184186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8" y="1380"/>
              <a:ext cx="21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500">
                  <a:solidFill>
                    <a:srgbClr val="000000"/>
                  </a:solidFill>
                  <a:latin typeface="Times-Roman" charset="0"/>
                </a:rPr>
                <a:t>gnt1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6" name="Rectangle 22">
              <a:extLst>
                <a:ext uri="{FF2B5EF4-FFF2-40B4-BE49-F238E27FC236}">
                  <a16:creationId xmlns:a16="http://schemas.microsoft.com/office/drawing/2014/main" id="{F28A3390-2FB2-466A-903A-7C35E739F8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9" y="1380"/>
              <a:ext cx="9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500" i="1">
                  <a:solidFill>
                    <a:srgbClr val="000000"/>
                  </a:solidFill>
                  <a:latin typeface="Times-Roman" charset="0"/>
                </a:rPr>
                <a:t>g 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7" name="Rectangle 23">
              <a:extLst>
                <a:ext uri="{FF2B5EF4-FFF2-40B4-BE49-F238E27FC236}">
                  <a16:creationId xmlns:a16="http://schemas.microsoft.com/office/drawing/2014/main" id="{594CDB56-8C96-4BC2-B0FD-0FD5A85467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3" y="1440"/>
              <a:ext cx="7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200">
                  <a:solidFill>
                    <a:srgbClr val="000000"/>
                  </a:solidFill>
                  <a:latin typeface="Times-Roman" charset="0"/>
                </a:rPr>
                <a:t>1 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8" name="Rectangle 24">
              <a:extLst>
                <a:ext uri="{FF2B5EF4-FFF2-40B4-BE49-F238E27FC236}">
                  <a16:creationId xmlns:a16="http://schemas.microsoft.com/office/drawing/2014/main" id="{469A3CD8-5556-4E65-993F-C66C49DC8F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0" y="1376"/>
              <a:ext cx="5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>
                  <a:solidFill>
                    <a:srgbClr val="000000"/>
                  </a:solidFill>
                  <a:latin typeface="Symbol" panose="05050102010706020507" pitchFamily="18" charset="2"/>
                </a:rPr>
                <a:t>¤ 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9" name="Rectangle 25">
              <a:extLst>
                <a:ext uri="{FF2B5EF4-FFF2-40B4-BE49-F238E27FC236}">
                  <a16:creationId xmlns:a16="http://schemas.microsoft.com/office/drawing/2014/main" id="{1CFD596E-A7BA-4446-A59E-93E7E2BBFD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" y="1380"/>
              <a:ext cx="9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500">
                  <a:solidFill>
                    <a:srgbClr val="000000"/>
                  </a:solidFill>
                  <a:latin typeface="Times-Roman" charset="0"/>
                </a:rPr>
                <a:t>1 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0" name="Freeform 26">
              <a:extLst>
                <a:ext uri="{FF2B5EF4-FFF2-40B4-BE49-F238E27FC236}">
                  <a16:creationId xmlns:a16="http://schemas.microsoft.com/office/drawing/2014/main" id="{518EA6CA-7783-4451-A793-3B28F8B07486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2" y="2077"/>
              <a:ext cx="751" cy="377"/>
            </a:xfrm>
            <a:custGeom>
              <a:avLst/>
              <a:gdLst>
                <a:gd name="T0" fmla="*/ 22 w 1502"/>
                <a:gd name="T1" fmla="*/ 1 h 753"/>
                <a:gd name="T2" fmla="*/ 18 w 1502"/>
                <a:gd name="T3" fmla="*/ 1 h 753"/>
                <a:gd name="T4" fmla="*/ 15 w 1502"/>
                <a:gd name="T5" fmla="*/ 1 h 753"/>
                <a:gd name="T6" fmla="*/ 12 w 1502"/>
                <a:gd name="T7" fmla="*/ 2 h 753"/>
                <a:gd name="T8" fmla="*/ 9 w 1502"/>
                <a:gd name="T9" fmla="*/ 3 h 753"/>
                <a:gd name="T10" fmla="*/ 7 w 1502"/>
                <a:gd name="T11" fmla="*/ 4 h 753"/>
                <a:gd name="T12" fmla="*/ 4 w 1502"/>
                <a:gd name="T13" fmla="*/ 6 h 753"/>
                <a:gd name="T14" fmla="*/ 3 w 1502"/>
                <a:gd name="T15" fmla="*/ 7 h 753"/>
                <a:gd name="T16" fmla="*/ 2 w 1502"/>
                <a:gd name="T17" fmla="*/ 9 h 753"/>
                <a:gd name="T18" fmla="*/ 1 w 1502"/>
                <a:gd name="T19" fmla="*/ 10 h 753"/>
                <a:gd name="T20" fmla="*/ 0 w 1502"/>
                <a:gd name="T21" fmla="*/ 12 h 753"/>
                <a:gd name="T22" fmla="*/ 1 w 1502"/>
                <a:gd name="T23" fmla="*/ 13 h 753"/>
                <a:gd name="T24" fmla="*/ 1 w 1502"/>
                <a:gd name="T25" fmla="*/ 15 h 753"/>
                <a:gd name="T26" fmla="*/ 2 w 1502"/>
                <a:gd name="T27" fmla="*/ 17 h 753"/>
                <a:gd name="T28" fmla="*/ 4 w 1502"/>
                <a:gd name="T29" fmla="*/ 18 h 753"/>
                <a:gd name="T30" fmla="*/ 6 w 1502"/>
                <a:gd name="T31" fmla="*/ 20 h 753"/>
                <a:gd name="T32" fmla="*/ 8 w 1502"/>
                <a:gd name="T33" fmla="*/ 21 h 753"/>
                <a:gd name="T34" fmla="*/ 11 w 1502"/>
                <a:gd name="T35" fmla="*/ 22 h 753"/>
                <a:gd name="T36" fmla="*/ 14 w 1502"/>
                <a:gd name="T37" fmla="*/ 23 h 753"/>
                <a:gd name="T38" fmla="*/ 17 w 1502"/>
                <a:gd name="T39" fmla="*/ 24 h 753"/>
                <a:gd name="T40" fmla="*/ 20 w 1502"/>
                <a:gd name="T41" fmla="*/ 24 h 753"/>
                <a:gd name="T42" fmla="*/ 24 w 1502"/>
                <a:gd name="T43" fmla="*/ 24 h 753"/>
                <a:gd name="T44" fmla="*/ 26 w 1502"/>
                <a:gd name="T45" fmla="*/ 24 h 753"/>
                <a:gd name="T46" fmla="*/ 30 w 1502"/>
                <a:gd name="T47" fmla="*/ 24 h 753"/>
                <a:gd name="T48" fmla="*/ 33 w 1502"/>
                <a:gd name="T49" fmla="*/ 23 h 753"/>
                <a:gd name="T50" fmla="*/ 36 w 1502"/>
                <a:gd name="T51" fmla="*/ 22 h 753"/>
                <a:gd name="T52" fmla="*/ 39 w 1502"/>
                <a:gd name="T53" fmla="*/ 21 h 753"/>
                <a:gd name="T54" fmla="*/ 41 w 1502"/>
                <a:gd name="T55" fmla="*/ 20 h 753"/>
                <a:gd name="T56" fmla="*/ 43 w 1502"/>
                <a:gd name="T57" fmla="*/ 19 h 753"/>
                <a:gd name="T58" fmla="*/ 45 w 1502"/>
                <a:gd name="T59" fmla="*/ 17 h 753"/>
                <a:gd name="T60" fmla="*/ 46 w 1502"/>
                <a:gd name="T61" fmla="*/ 16 h 753"/>
                <a:gd name="T62" fmla="*/ 47 w 1502"/>
                <a:gd name="T63" fmla="*/ 14 h 753"/>
                <a:gd name="T64" fmla="*/ 47 w 1502"/>
                <a:gd name="T65" fmla="*/ 12 h 753"/>
                <a:gd name="T66" fmla="*/ 47 w 1502"/>
                <a:gd name="T67" fmla="*/ 11 h 753"/>
                <a:gd name="T68" fmla="*/ 47 w 1502"/>
                <a:gd name="T69" fmla="*/ 9 h 753"/>
                <a:gd name="T70" fmla="*/ 46 w 1502"/>
                <a:gd name="T71" fmla="*/ 8 h 753"/>
                <a:gd name="T72" fmla="*/ 44 w 1502"/>
                <a:gd name="T73" fmla="*/ 6 h 753"/>
                <a:gd name="T74" fmla="*/ 42 w 1502"/>
                <a:gd name="T75" fmla="*/ 5 h 753"/>
                <a:gd name="T76" fmla="*/ 40 w 1502"/>
                <a:gd name="T77" fmla="*/ 4 h 753"/>
                <a:gd name="T78" fmla="*/ 37 w 1502"/>
                <a:gd name="T79" fmla="*/ 3 h 753"/>
                <a:gd name="T80" fmla="*/ 34 w 1502"/>
                <a:gd name="T81" fmla="*/ 2 h 753"/>
                <a:gd name="T82" fmla="*/ 31 w 1502"/>
                <a:gd name="T83" fmla="*/ 1 h 753"/>
                <a:gd name="T84" fmla="*/ 28 w 1502"/>
                <a:gd name="T85" fmla="*/ 1 h 753"/>
                <a:gd name="T86" fmla="*/ 24 w 1502"/>
                <a:gd name="T87" fmla="*/ 0 h 753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502"/>
                <a:gd name="T133" fmla="*/ 0 h 753"/>
                <a:gd name="T134" fmla="*/ 1502 w 1502"/>
                <a:gd name="T135" fmla="*/ 753 h 753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502" h="753">
                  <a:moveTo>
                    <a:pt x="751" y="0"/>
                  </a:moveTo>
                  <a:lnTo>
                    <a:pt x="712" y="1"/>
                  </a:lnTo>
                  <a:lnTo>
                    <a:pt x="674" y="2"/>
                  </a:lnTo>
                  <a:lnTo>
                    <a:pt x="637" y="5"/>
                  </a:lnTo>
                  <a:lnTo>
                    <a:pt x="600" y="8"/>
                  </a:lnTo>
                  <a:lnTo>
                    <a:pt x="563" y="12"/>
                  </a:lnTo>
                  <a:lnTo>
                    <a:pt x="528" y="17"/>
                  </a:lnTo>
                  <a:lnTo>
                    <a:pt x="492" y="23"/>
                  </a:lnTo>
                  <a:lnTo>
                    <a:pt x="458" y="30"/>
                  </a:lnTo>
                  <a:lnTo>
                    <a:pt x="425" y="38"/>
                  </a:lnTo>
                  <a:lnTo>
                    <a:pt x="393" y="46"/>
                  </a:lnTo>
                  <a:lnTo>
                    <a:pt x="361" y="55"/>
                  </a:lnTo>
                  <a:lnTo>
                    <a:pt x="331" y="65"/>
                  </a:lnTo>
                  <a:lnTo>
                    <a:pt x="302" y="75"/>
                  </a:lnTo>
                  <a:lnTo>
                    <a:pt x="274" y="86"/>
                  </a:lnTo>
                  <a:lnTo>
                    <a:pt x="246" y="98"/>
                  </a:lnTo>
                  <a:lnTo>
                    <a:pt x="220" y="111"/>
                  </a:lnTo>
                  <a:lnTo>
                    <a:pt x="194" y="124"/>
                  </a:lnTo>
                  <a:lnTo>
                    <a:pt x="172" y="137"/>
                  </a:lnTo>
                  <a:lnTo>
                    <a:pt x="149" y="152"/>
                  </a:lnTo>
                  <a:lnTo>
                    <a:pt x="128" y="167"/>
                  </a:lnTo>
                  <a:lnTo>
                    <a:pt x="108" y="181"/>
                  </a:lnTo>
                  <a:lnTo>
                    <a:pt x="91" y="197"/>
                  </a:lnTo>
                  <a:lnTo>
                    <a:pt x="74" y="213"/>
                  </a:lnTo>
                  <a:lnTo>
                    <a:pt x="59" y="230"/>
                  </a:lnTo>
                  <a:lnTo>
                    <a:pt x="46" y="248"/>
                  </a:lnTo>
                  <a:lnTo>
                    <a:pt x="34" y="265"/>
                  </a:lnTo>
                  <a:lnTo>
                    <a:pt x="23" y="283"/>
                  </a:lnTo>
                  <a:lnTo>
                    <a:pt x="16" y="301"/>
                  </a:lnTo>
                  <a:lnTo>
                    <a:pt x="9" y="319"/>
                  </a:lnTo>
                  <a:lnTo>
                    <a:pt x="4" y="338"/>
                  </a:lnTo>
                  <a:lnTo>
                    <a:pt x="1" y="358"/>
                  </a:lnTo>
                  <a:lnTo>
                    <a:pt x="0" y="376"/>
                  </a:lnTo>
                  <a:lnTo>
                    <a:pt x="1" y="396"/>
                  </a:lnTo>
                  <a:lnTo>
                    <a:pt x="4" y="416"/>
                  </a:lnTo>
                  <a:lnTo>
                    <a:pt x="9" y="434"/>
                  </a:lnTo>
                  <a:lnTo>
                    <a:pt x="16" y="453"/>
                  </a:lnTo>
                  <a:lnTo>
                    <a:pt x="23" y="470"/>
                  </a:lnTo>
                  <a:lnTo>
                    <a:pt x="34" y="489"/>
                  </a:lnTo>
                  <a:lnTo>
                    <a:pt x="46" y="506"/>
                  </a:lnTo>
                  <a:lnTo>
                    <a:pt x="59" y="523"/>
                  </a:lnTo>
                  <a:lnTo>
                    <a:pt x="74" y="540"/>
                  </a:lnTo>
                  <a:lnTo>
                    <a:pt x="91" y="556"/>
                  </a:lnTo>
                  <a:lnTo>
                    <a:pt x="108" y="572"/>
                  </a:lnTo>
                  <a:lnTo>
                    <a:pt x="128" y="587"/>
                  </a:lnTo>
                  <a:lnTo>
                    <a:pt x="149" y="601"/>
                  </a:lnTo>
                  <a:lnTo>
                    <a:pt x="172" y="616"/>
                  </a:lnTo>
                  <a:lnTo>
                    <a:pt x="194" y="629"/>
                  </a:lnTo>
                  <a:lnTo>
                    <a:pt x="220" y="643"/>
                  </a:lnTo>
                  <a:lnTo>
                    <a:pt x="246" y="656"/>
                  </a:lnTo>
                  <a:lnTo>
                    <a:pt x="274" y="668"/>
                  </a:lnTo>
                  <a:lnTo>
                    <a:pt x="302" y="678"/>
                  </a:lnTo>
                  <a:lnTo>
                    <a:pt x="331" y="689"/>
                  </a:lnTo>
                  <a:lnTo>
                    <a:pt x="361" y="698"/>
                  </a:lnTo>
                  <a:lnTo>
                    <a:pt x="393" y="708"/>
                  </a:lnTo>
                  <a:lnTo>
                    <a:pt x="425" y="715"/>
                  </a:lnTo>
                  <a:lnTo>
                    <a:pt x="458" y="723"/>
                  </a:lnTo>
                  <a:lnTo>
                    <a:pt x="492" y="730"/>
                  </a:lnTo>
                  <a:lnTo>
                    <a:pt x="528" y="737"/>
                  </a:lnTo>
                  <a:lnTo>
                    <a:pt x="563" y="742"/>
                  </a:lnTo>
                  <a:lnTo>
                    <a:pt x="600" y="746"/>
                  </a:lnTo>
                  <a:lnTo>
                    <a:pt x="637" y="749"/>
                  </a:lnTo>
                  <a:lnTo>
                    <a:pt x="674" y="751"/>
                  </a:lnTo>
                  <a:lnTo>
                    <a:pt x="712" y="753"/>
                  </a:lnTo>
                  <a:lnTo>
                    <a:pt x="751" y="753"/>
                  </a:lnTo>
                  <a:lnTo>
                    <a:pt x="789" y="753"/>
                  </a:lnTo>
                  <a:lnTo>
                    <a:pt x="828" y="751"/>
                  </a:lnTo>
                  <a:lnTo>
                    <a:pt x="866" y="749"/>
                  </a:lnTo>
                  <a:lnTo>
                    <a:pt x="902" y="746"/>
                  </a:lnTo>
                  <a:lnTo>
                    <a:pt x="939" y="742"/>
                  </a:lnTo>
                  <a:lnTo>
                    <a:pt x="975" y="737"/>
                  </a:lnTo>
                  <a:lnTo>
                    <a:pt x="1009" y="730"/>
                  </a:lnTo>
                  <a:lnTo>
                    <a:pt x="1044" y="723"/>
                  </a:lnTo>
                  <a:lnTo>
                    <a:pt x="1077" y="715"/>
                  </a:lnTo>
                  <a:lnTo>
                    <a:pt x="1109" y="708"/>
                  </a:lnTo>
                  <a:lnTo>
                    <a:pt x="1140" y="698"/>
                  </a:lnTo>
                  <a:lnTo>
                    <a:pt x="1171" y="689"/>
                  </a:lnTo>
                  <a:lnTo>
                    <a:pt x="1200" y="678"/>
                  </a:lnTo>
                  <a:lnTo>
                    <a:pt x="1229" y="668"/>
                  </a:lnTo>
                  <a:lnTo>
                    <a:pt x="1256" y="656"/>
                  </a:lnTo>
                  <a:lnTo>
                    <a:pt x="1282" y="643"/>
                  </a:lnTo>
                  <a:lnTo>
                    <a:pt x="1307" y="629"/>
                  </a:lnTo>
                  <a:lnTo>
                    <a:pt x="1331" y="616"/>
                  </a:lnTo>
                  <a:lnTo>
                    <a:pt x="1354" y="601"/>
                  </a:lnTo>
                  <a:lnTo>
                    <a:pt x="1374" y="587"/>
                  </a:lnTo>
                  <a:lnTo>
                    <a:pt x="1393" y="572"/>
                  </a:lnTo>
                  <a:lnTo>
                    <a:pt x="1412" y="556"/>
                  </a:lnTo>
                  <a:lnTo>
                    <a:pt x="1428" y="540"/>
                  </a:lnTo>
                  <a:lnTo>
                    <a:pt x="1444" y="523"/>
                  </a:lnTo>
                  <a:lnTo>
                    <a:pt x="1457" y="506"/>
                  </a:lnTo>
                  <a:lnTo>
                    <a:pt x="1469" y="489"/>
                  </a:lnTo>
                  <a:lnTo>
                    <a:pt x="1478" y="470"/>
                  </a:lnTo>
                  <a:lnTo>
                    <a:pt x="1487" y="453"/>
                  </a:lnTo>
                  <a:lnTo>
                    <a:pt x="1494" y="434"/>
                  </a:lnTo>
                  <a:lnTo>
                    <a:pt x="1498" y="416"/>
                  </a:lnTo>
                  <a:lnTo>
                    <a:pt x="1501" y="396"/>
                  </a:lnTo>
                  <a:lnTo>
                    <a:pt x="1502" y="376"/>
                  </a:lnTo>
                  <a:lnTo>
                    <a:pt x="1501" y="358"/>
                  </a:lnTo>
                  <a:lnTo>
                    <a:pt x="1498" y="338"/>
                  </a:lnTo>
                  <a:lnTo>
                    <a:pt x="1494" y="319"/>
                  </a:lnTo>
                  <a:lnTo>
                    <a:pt x="1487" y="301"/>
                  </a:lnTo>
                  <a:lnTo>
                    <a:pt x="1478" y="283"/>
                  </a:lnTo>
                  <a:lnTo>
                    <a:pt x="1469" y="265"/>
                  </a:lnTo>
                  <a:lnTo>
                    <a:pt x="1457" y="248"/>
                  </a:lnTo>
                  <a:lnTo>
                    <a:pt x="1444" y="230"/>
                  </a:lnTo>
                  <a:lnTo>
                    <a:pt x="1428" y="213"/>
                  </a:lnTo>
                  <a:lnTo>
                    <a:pt x="1412" y="197"/>
                  </a:lnTo>
                  <a:lnTo>
                    <a:pt x="1393" y="181"/>
                  </a:lnTo>
                  <a:lnTo>
                    <a:pt x="1374" y="167"/>
                  </a:lnTo>
                  <a:lnTo>
                    <a:pt x="1354" y="152"/>
                  </a:lnTo>
                  <a:lnTo>
                    <a:pt x="1331" y="137"/>
                  </a:lnTo>
                  <a:lnTo>
                    <a:pt x="1307" y="124"/>
                  </a:lnTo>
                  <a:lnTo>
                    <a:pt x="1282" y="111"/>
                  </a:lnTo>
                  <a:lnTo>
                    <a:pt x="1256" y="98"/>
                  </a:lnTo>
                  <a:lnTo>
                    <a:pt x="1229" y="86"/>
                  </a:lnTo>
                  <a:lnTo>
                    <a:pt x="1200" y="75"/>
                  </a:lnTo>
                  <a:lnTo>
                    <a:pt x="1171" y="65"/>
                  </a:lnTo>
                  <a:lnTo>
                    <a:pt x="1140" y="55"/>
                  </a:lnTo>
                  <a:lnTo>
                    <a:pt x="1109" y="46"/>
                  </a:lnTo>
                  <a:lnTo>
                    <a:pt x="1077" y="38"/>
                  </a:lnTo>
                  <a:lnTo>
                    <a:pt x="1044" y="30"/>
                  </a:lnTo>
                  <a:lnTo>
                    <a:pt x="1009" y="23"/>
                  </a:lnTo>
                  <a:lnTo>
                    <a:pt x="975" y="17"/>
                  </a:lnTo>
                  <a:lnTo>
                    <a:pt x="939" y="12"/>
                  </a:lnTo>
                  <a:lnTo>
                    <a:pt x="902" y="8"/>
                  </a:lnTo>
                  <a:lnTo>
                    <a:pt x="866" y="5"/>
                  </a:lnTo>
                  <a:lnTo>
                    <a:pt x="828" y="2"/>
                  </a:lnTo>
                  <a:lnTo>
                    <a:pt x="789" y="1"/>
                  </a:lnTo>
                  <a:lnTo>
                    <a:pt x="751" y="0"/>
                  </a:lnTo>
                </a:path>
              </a:pathLst>
            </a:custGeom>
            <a:solidFill>
              <a:schemeClr val="bg1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1" name="Rectangle 27">
              <a:extLst>
                <a:ext uri="{FF2B5EF4-FFF2-40B4-BE49-F238E27FC236}">
                  <a16:creationId xmlns:a16="http://schemas.microsoft.com/office/drawing/2014/main" id="{A5F770BF-A39E-4E63-8AE3-CE9F4B5C31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3" y="1380"/>
              <a:ext cx="98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500">
                  <a:solidFill>
                    <a:srgbClr val="000000"/>
                  </a:solidFill>
                  <a:latin typeface="Times-Roman" charset="0"/>
                </a:rPr>
                <a:t>= 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2" name="Rectangle 28">
              <a:extLst>
                <a:ext uri="{FF2B5EF4-FFF2-40B4-BE49-F238E27FC236}">
                  <a16:creationId xmlns:a16="http://schemas.microsoft.com/office/drawing/2014/main" id="{1D7A1297-DD7D-4B3A-BD9A-1429D3EB79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6" y="2605"/>
              <a:ext cx="21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500">
                  <a:solidFill>
                    <a:srgbClr val="000000"/>
                  </a:solidFill>
                  <a:latin typeface="Times-Roman" charset="0"/>
                </a:rPr>
                <a:t>x1x 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3" name="Rectangle 29">
              <a:extLst>
                <a:ext uri="{FF2B5EF4-FFF2-40B4-BE49-F238E27FC236}">
                  <a16:creationId xmlns:a16="http://schemas.microsoft.com/office/drawing/2014/main" id="{3120CA36-408F-454F-B039-F74C68811F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8" y="2188"/>
              <a:ext cx="21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500">
                  <a:solidFill>
                    <a:srgbClr val="000000"/>
                  </a:solidFill>
                  <a:latin typeface="Times-Roman" charset="0"/>
                </a:rPr>
                <a:t>gnt2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4" name="Rectangle 30">
              <a:extLst>
                <a:ext uri="{FF2B5EF4-FFF2-40B4-BE49-F238E27FC236}">
                  <a16:creationId xmlns:a16="http://schemas.microsoft.com/office/drawing/2014/main" id="{B2052535-523C-439D-BD65-5119D5DE19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9" y="2188"/>
              <a:ext cx="9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500" i="1">
                  <a:solidFill>
                    <a:srgbClr val="000000"/>
                  </a:solidFill>
                  <a:latin typeface="Times-Roman" charset="0"/>
                </a:rPr>
                <a:t>g 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5" name="Rectangle 31">
              <a:extLst>
                <a:ext uri="{FF2B5EF4-FFF2-40B4-BE49-F238E27FC236}">
                  <a16:creationId xmlns:a16="http://schemas.microsoft.com/office/drawing/2014/main" id="{EC68A191-CD07-4C99-949D-0B81C43268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3" y="2247"/>
              <a:ext cx="7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200">
                  <a:solidFill>
                    <a:srgbClr val="000000"/>
                  </a:solidFill>
                  <a:latin typeface="Times-Roman" charset="0"/>
                </a:rPr>
                <a:t>2 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6" name="Rectangle 32">
              <a:extLst>
                <a:ext uri="{FF2B5EF4-FFF2-40B4-BE49-F238E27FC236}">
                  <a16:creationId xmlns:a16="http://schemas.microsoft.com/office/drawing/2014/main" id="{9E9AA6DB-B69B-42BF-9634-709429E307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0" y="2184"/>
              <a:ext cx="5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>
                  <a:solidFill>
                    <a:srgbClr val="000000"/>
                  </a:solidFill>
                  <a:latin typeface="Symbol" panose="05050102010706020507" pitchFamily="18" charset="2"/>
                </a:rPr>
                <a:t>¤ 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7" name="Rectangle 33">
              <a:extLst>
                <a:ext uri="{FF2B5EF4-FFF2-40B4-BE49-F238E27FC236}">
                  <a16:creationId xmlns:a16="http://schemas.microsoft.com/office/drawing/2014/main" id="{D418744B-7F46-4EAF-A24C-F35476F147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" y="2188"/>
              <a:ext cx="9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500">
                  <a:solidFill>
                    <a:srgbClr val="000000"/>
                  </a:solidFill>
                  <a:latin typeface="Times-Roman" charset="0"/>
                </a:rPr>
                <a:t>1 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8" name="Freeform 34">
              <a:extLst>
                <a:ext uri="{FF2B5EF4-FFF2-40B4-BE49-F238E27FC236}">
                  <a16:creationId xmlns:a16="http://schemas.microsoft.com/office/drawing/2014/main" id="{3C829E70-9CAD-4CF9-BB7C-8F5FFB78E614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2" y="2899"/>
              <a:ext cx="751" cy="377"/>
            </a:xfrm>
            <a:custGeom>
              <a:avLst/>
              <a:gdLst>
                <a:gd name="T0" fmla="*/ 22 w 1502"/>
                <a:gd name="T1" fmla="*/ 1 h 753"/>
                <a:gd name="T2" fmla="*/ 18 w 1502"/>
                <a:gd name="T3" fmla="*/ 1 h 753"/>
                <a:gd name="T4" fmla="*/ 15 w 1502"/>
                <a:gd name="T5" fmla="*/ 1 h 753"/>
                <a:gd name="T6" fmla="*/ 12 w 1502"/>
                <a:gd name="T7" fmla="*/ 2 h 753"/>
                <a:gd name="T8" fmla="*/ 9 w 1502"/>
                <a:gd name="T9" fmla="*/ 3 h 753"/>
                <a:gd name="T10" fmla="*/ 7 w 1502"/>
                <a:gd name="T11" fmla="*/ 4 h 753"/>
                <a:gd name="T12" fmla="*/ 4 w 1502"/>
                <a:gd name="T13" fmla="*/ 6 h 753"/>
                <a:gd name="T14" fmla="*/ 3 w 1502"/>
                <a:gd name="T15" fmla="*/ 7 h 753"/>
                <a:gd name="T16" fmla="*/ 2 w 1502"/>
                <a:gd name="T17" fmla="*/ 9 h 753"/>
                <a:gd name="T18" fmla="*/ 1 w 1502"/>
                <a:gd name="T19" fmla="*/ 10 h 753"/>
                <a:gd name="T20" fmla="*/ 0 w 1502"/>
                <a:gd name="T21" fmla="*/ 12 h 753"/>
                <a:gd name="T22" fmla="*/ 1 w 1502"/>
                <a:gd name="T23" fmla="*/ 14 h 753"/>
                <a:gd name="T24" fmla="*/ 1 w 1502"/>
                <a:gd name="T25" fmla="*/ 15 h 753"/>
                <a:gd name="T26" fmla="*/ 2 w 1502"/>
                <a:gd name="T27" fmla="*/ 17 h 753"/>
                <a:gd name="T28" fmla="*/ 4 w 1502"/>
                <a:gd name="T29" fmla="*/ 18 h 753"/>
                <a:gd name="T30" fmla="*/ 6 w 1502"/>
                <a:gd name="T31" fmla="*/ 20 h 753"/>
                <a:gd name="T32" fmla="*/ 8 w 1502"/>
                <a:gd name="T33" fmla="*/ 21 h 753"/>
                <a:gd name="T34" fmla="*/ 11 w 1502"/>
                <a:gd name="T35" fmla="*/ 22 h 753"/>
                <a:gd name="T36" fmla="*/ 14 w 1502"/>
                <a:gd name="T37" fmla="*/ 23 h 753"/>
                <a:gd name="T38" fmla="*/ 17 w 1502"/>
                <a:gd name="T39" fmla="*/ 24 h 753"/>
                <a:gd name="T40" fmla="*/ 20 w 1502"/>
                <a:gd name="T41" fmla="*/ 24 h 753"/>
                <a:gd name="T42" fmla="*/ 24 w 1502"/>
                <a:gd name="T43" fmla="*/ 24 h 753"/>
                <a:gd name="T44" fmla="*/ 26 w 1502"/>
                <a:gd name="T45" fmla="*/ 24 h 753"/>
                <a:gd name="T46" fmla="*/ 30 w 1502"/>
                <a:gd name="T47" fmla="*/ 24 h 753"/>
                <a:gd name="T48" fmla="*/ 33 w 1502"/>
                <a:gd name="T49" fmla="*/ 23 h 753"/>
                <a:gd name="T50" fmla="*/ 36 w 1502"/>
                <a:gd name="T51" fmla="*/ 22 h 753"/>
                <a:gd name="T52" fmla="*/ 39 w 1502"/>
                <a:gd name="T53" fmla="*/ 21 h 753"/>
                <a:gd name="T54" fmla="*/ 41 w 1502"/>
                <a:gd name="T55" fmla="*/ 20 h 753"/>
                <a:gd name="T56" fmla="*/ 43 w 1502"/>
                <a:gd name="T57" fmla="*/ 19 h 753"/>
                <a:gd name="T58" fmla="*/ 45 w 1502"/>
                <a:gd name="T59" fmla="*/ 17 h 753"/>
                <a:gd name="T60" fmla="*/ 46 w 1502"/>
                <a:gd name="T61" fmla="*/ 16 h 753"/>
                <a:gd name="T62" fmla="*/ 47 w 1502"/>
                <a:gd name="T63" fmla="*/ 14 h 753"/>
                <a:gd name="T64" fmla="*/ 47 w 1502"/>
                <a:gd name="T65" fmla="*/ 12 h 753"/>
                <a:gd name="T66" fmla="*/ 47 w 1502"/>
                <a:gd name="T67" fmla="*/ 11 h 753"/>
                <a:gd name="T68" fmla="*/ 47 w 1502"/>
                <a:gd name="T69" fmla="*/ 9 h 753"/>
                <a:gd name="T70" fmla="*/ 46 w 1502"/>
                <a:gd name="T71" fmla="*/ 8 h 753"/>
                <a:gd name="T72" fmla="*/ 44 w 1502"/>
                <a:gd name="T73" fmla="*/ 6 h 753"/>
                <a:gd name="T74" fmla="*/ 42 w 1502"/>
                <a:gd name="T75" fmla="*/ 5 h 753"/>
                <a:gd name="T76" fmla="*/ 40 w 1502"/>
                <a:gd name="T77" fmla="*/ 4 h 753"/>
                <a:gd name="T78" fmla="*/ 37 w 1502"/>
                <a:gd name="T79" fmla="*/ 3 h 753"/>
                <a:gd name="T80" fmla="*/ 34 w 1502"/>
                <a:gd name="T81" fmla="*/ 2 h 753"/>
                <a:gd name="T82" fmla="*/ 31 w 1502"/>
                <a:gd name="T83" fmla="*/ 1 h 753"/>
                <a:gd name="T84" fmla="*/ 28 w 1502"/>
                <a:gd name="T85" fmla="*/ 1 h 753"/>
                <a:gd name="T86" fmla="*/ 24 w 1502"/>
                <a:gd name="T87" fmla="*/ 0 h 753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502"/>
                <a:gd name="T133" fmla="*/ 0 h 753"/>
                <a:gd name="T134" fmla="*/ 1502 w 1502"/>
                <a:gd name="T135" fmla="*/ 753 h 753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502" h="753">
                  <a:moveTo>
                    <a:pt x="751" y="0"/>
                  </a:moveTo>
                  <a:lnTo>
                    <a:pt x="712" y="2"/>
                  </a:lnTo>
                  <a:lnTo>
                    <a:pt x="674" y="3"/>
                  </a:lnTo>
                  <a:lnTo>
                    <a:pt x="637" y="6"/>
                  </a:lnTo>
                  <a:lnTo>
                    <a:pt x="600" y="8"/>
                  </a:lnTo>
                  <a:lnTo>
                    <a:pt x="563" y="12"/>
                  </a:lnTo>
                  <a:lnTo>
                    <a:pt x="528" y="18"/>
                  </a:lnTo>
                  <a:lnTo>
                    <a:pt x="492" y="24"/>
                  </a:lnTo>
                  <a:lnTo>
                    <a:pt x="458" y="31"/>
                  </a:lnTo>
                  <a:lnTo>
                    <a:pt x="425" y="38"/>
                  </a:lnTo>
                  <a:lnTo>
                    <a:pt x="393" y="47"/>
                  </a:lnTo>
                  <a:lnTo>
                    <a:pt x="361" y="56"/>
                  </a:lnTo>
                  <a:lnTo>
                    <a:pt x="331" y="65"/>
                  </a:lnTo>
                  <a:lnTo>
                    <a:pt x="302" y="76"/>
                  </a:lnTo>
                  <a:lnTo>
                    <a:pt x="274" y="87"/>
                  </a:lnTo>
                  <a:lnTo>
                    <a:pt x="246" y="98"/>
                  </a:lnTo>
                  <a:lnTo>
                    <a:pt x="220" y="112"/>
                  </a:lnTo>
                  <a:lnTo>
                    <a:pt x="194" y="125"/>
                  </a:lnTo>
                  <a:lnTo>
                    <a:pt x="172" y="138"/>
                  </a:lnTo>
                  <a:lnTo>
                    <a:pt x="149" y="153"/>
                  </a:lnTo>
                  <a:lnTo>
                    <a:pt x="128" y="167"/>
                  </a:lnTo>
                  <a:lnTo>
                    <a:pt x="108" y="182"/>
                  </a:lnTo>
                  <a:lnTo>
                    <a:pt x="91" y="198"/>
                  </a:lnTo>
                  <a:lnTo>
                    <a:pt x="74" y="214"/>
                  </a:lnTo>
                  <a:lnTo>
                    <a:pt x="59" y="231"/>
                  </a:lnTo>
                  <a:lnTo>
                    <a:pt x="46" y="248"/>
                  </a:lnTo>
                  <a:lnTo>
                    <a:pt x="34" y="266"/>
                  </a:lnTo>
                  <a:lnTo>
                    <a:pt x="23" y="284"/>
                  </a:lnTo>
                  <a:lnTo>
                    <a:pt x="16" y="301"/>
                  </a:lnTo>
                  <a:lnTo>
                    <a:pt x="9" y="320"/>
                  </a:lnTo>
                  <a:lnTo>
                    <a:pt x="4" y="338"/>
                  </a:lnTo>
                  <a:lnTo>
                    <a:pt x="1" y="358"/>
                  </a:lnTo>
                  <a:lnTo>
                    <a:pt x="0" y="377"/>
                  </a:lnTo>
                  <a:lnTo>
                    <a:pt x="1" y="397"/>
                  </a:lnTo>
                  <a:lnTo>
                    <a:pt x="4" y="417"/>
                  </a:lnTo>
                  <a:lnTo>
                    <a:pt x="9" y="435"/>
                  </a:lnTo>
                  <a:lnTo>
                    <a:pt x="16" y="454"/>
                  </a:lnTo>
                  <a:lnTo>
                    <a:pt x="23" y="471"/>
                  </a:lnTo>
                  <a:lnTo>
                    <a:pt x="34" y="490"/>
                  </a:lnTo>
                  <a:lnTo>
                    <a:pt x="46" y="507"/>
                  </a:lnTo>
                  <a:lnTo>
                    <a:pt x="59" y="524"/>
                  </a:lnTo>
                  <a:lnTo>
                    <a:pt x="74" y="541"/>
                  </a:lnTo>
                  <a:lnTo>
                    <a:pt x="91" y="557"/>
                  </a:lnTo>
                  <a:lnTo>
                    <a:pt x="108" y="573"/>
                  </a:lnTo>
                  <a:lnTo>
                    <a:pt x="128" y="588"/>
                  </a:lnTo>
                  <a:lnTo>
                    <a:pt x="149" y="602"/>
                  </a:lnTo>
                  <a:lnTo>
                    <a:pt x="172" y="617"/>
                  </a:lnTo>
                  <a:lnTo>
                    <a:pt x="194" y="630"/>
                  </a:lnTo>
                  <a:lnTo>
                    <a:pt x="220" y="643"/>
                  </a:lnTo>
                  <a:lnTo>
                    <a:pt x="246" y="657"/>
                  </a:lnTo>
                  <a:lnTo>
                    <a:pt x="274" y="669"/>
                  </a:lnTo>
                  <a:lnTo>
                    <a:pt x="302" y="679"/>
                  </a:lnTo>
                  <a:lnTo>
                    <a:pt x="331" y="690"/>
                  </a:lnTo>
                  <a:lnTo>
                    <a:pt x="361" y="699"/>
                  </a:lnTo>
                  <a:lnTo>
                    <a:pt x="393" y="708"/>
                  </a:lnTo>
                  <a:lnTo>
                    <a:pt x="425" y="716"/>
                  </a:lnTo>
                  <a:lnTo>
                    <a:pt x="458" y="724"/>
                  </a:lnTo>
                  <a:lnTo>
                    <a:pt x="492" y="731"/>
                  </a:lnTo>
                  <a:lnTo>
                    <a:pt x="528" y="737"/>
                  </a:lnTo>
                  <a:lnTo>
                    <a:pt x="563" y="743"/>
                  </a:lnTo>
                  <a:lnTo>
                    <a:pt x="600" y="747"/>
                  </a:lnTo>
                  <a:lnTo>
                    <a:pt x="637" y="749"/>
                  </a:lnTo>
                  <a:lnTo>
                    <a:pt x="674" y="752"/>
                  </a:lnTo>
                  <a:lnTo>
                    <a:pt x="712" y="753"/>
                  </a:lnTo>
                  <a:lnTo>
                    <a:pt x="751" y="753"/>
                  </a:lnTo>
                  <a:lnTo>
                    <a:pt x="789" y="753"/>
                  </a:lnTo>
                  <a:lnTo>
                    <a:pt x="828" y="752"/>
                  </a:lnTo>
                  <a:lnTo>
                    <a:pt x="866" y="749"/>
                  </a:lnTo>
                  <a:lnTo>
                    <a:pt x="902" y="747"/>
                  </a:lnTo>
                  <a:lnTo>
                    <a:pt x="939" y="743"/>
                  </a:lnTo>
                  <a:lnTo>
                    <a:pt x="975" y="737"/>
                  </a:lnTo>
                  <a:lnTo>
                    <a:pt x="1009" y="731"/>
                  </a:lnTo>
                  <a:lnTo>
                    <a:pt x="1044" y="724"/>
                  </a:lnTo>
                  <a:lnTo>
                    <a:pt x="1077" y="716"/>
                  </a:lnTo>
                  <a:lnTo>
                    <a:pt x="1109" y="708"/>
                  </a:lnTo>
                  <a:lnTo>
                    <a:pt x="1140" y="699"/>
                  </a:lnTo>
                  <a:lnTo>
                    <a:pt x="1171" y="690"/>
                  </a:lnTo>
                  <a:lnTo>
                    <a:pt x="1200" y="679"/>
                  </a:lnTo>
                  <a:lnTo>
                    <a:pt x="1229" y="669"/>
                  </a:lnTo>
                  <a:lnTo>
                    <a:pt x="1256" y="657"/>
                  </a:lnTo>
                  <a:lnTo>
                    <a:pt x="1282" y="643"/>
                  </a:lnTo>
                  <a:lnTo>
                    <a:pt x="1307" y="630"/>
                  </a:lnTo>
                  <a:lnTo>
                    <a:pt x="1331" y="617"/>
                  </a:lnTo>
                  <a:lnTo>
                    <a:pt x="1354" y="602"/>
                  </a:lnTo>
                  <a:lnTo>
                    <a:pt x="1374" y="588"/>
                  </a:lnTo>
                  <a:lnTo>
                    <a:pt x="1393" y="573"/>
                  </a:lnTo>
                  <a:lnTo>
                    <a:pt x="1412" y="557"/>
                  </a:lnTo>
                  <a:lnTo>
                    <a:pt x="1428" y="541"/>
                  </a:lnTo>
                  <a:lnTo>
                    <a:pt x="1444" y="524"/>
                  </a:lnTo>
                  <a:lnTo>
                    <a:pt x="1457" y="507"/>
                  </a:lnTo>
                  <a:lnTo>
                    <a:pt x="1469" y="490"/>
                  </a:lnTo>
                  <a:lnTo>
                    <a:pt x="1478" y="471"/>
                  </a:lnTo>
                  <a:lnTo>
                    <a:pt x="1487" y="454"/>
                  </a:lnTo>
                  <a:lnTo>
                    <a:pt x="1494" y="435"/>
                  </a:lnTo>
                  <a:lnTo>
                    <a:pt x="1498" y="417"/>
                  </a:lnTo>
                  <a:lnTo>
                    <a:pt x="1501" y="397"/>
                  </a:lnTo>
                  <a:lnTo>
                    <a:pt x="1502" y="377"/>
                  </a:lnTo>
                  <a:lnTo>
                    <a:pt x="1501" y="358"/>
                  </a:lnTo>
                  <a:lnTo>
                    <a:pt x="1498" y="338"/>
                  </a:lnTo>
                  <a:lnTo>
                    <a:pt x="1494" y="320"/>
                  </a:lnTo>
                  <a:lnTo>
                    <a:pt x="1487" y="301"/>
                  </a:lnTo>
                  <a:lnTo>
                    <a:pt x="1478" y="284"/>
                  </a:lnTo>
                  <a:lnTo>
                    <a:pt x="1469" y="266"/>
                  </a:lnTo>
                  <a:lnTo>
                    <a:pt x="1457" y="248"/>
                  </a:lnTo>
                  <a:lnTo>
                    <a:pt x="1444" y="231"/>
                  </a:lnTo>
                  <a:lnTo>
                    <a:pt x="1428" y="214"/>
                  </a:lnTo>
                  <a:lnTo>
                    <a:pt x="1412" y="198"/>
                  </a:lnTo>
                  <a:lnTo>
                    <a:pt x="1393" y="182"/>
                  </a:lnTo>
                  <a:lnTo>
                    <a:pt x="1374" y="167"/>
                  </a:lnTo>
                  <a:lnTo>
                    <a:pt x="1354" y="153"/>
                  </a:lnTo>
                  <a:lnTo>
                    <a:pt x="1331" y="138"/>
                  </a:lnTo>
                  <a:lnTo>
                    <a:pt x="1307" y="125"/>
                  </a:lnTo>
                  <a:lnTo>
                    <a:pt x="1282" y="112"/>
                  </a:lnTo>
                  <a:lnTo>
                    <a:pt x="1256" y="98"/>
                  </a:lnTo>
                  <a:lnTo>
                    <a:pt x="1229" y="87"/>
                  </a:lnTo>
                  <a:lnTo>
                    <a:pt x="1200" y="76"/>
                  </a:lnTo>
                  <a:lnTo>
                    <a:pt x="1171" y="65"/>
                  </a:lnTo>
                  <a:lnTo>
                    <a:pt x="1140" y="56"/>
                  </a:lnTo>
                  <a:lnTo>
                    <a:pt x="1109" y="47"/>
                  </a:lnTo>
                  <a:lnTo>
                    <a:pt x="1077" y="38"/>
                  </a:lnTo>
                  <a:lnTo>
                    <a:pt x="1044" y="31"/>
                  </a:lnTo>
                  <a:lnTo>
                    <a:pt x="1009" y="24"/>
                  </a:lnTo>
                  <a:lnTo>
                    <a:pt x="975" y="18"/>
                  </a:lnTo>
                  <a:lnTo>
                    <a:pt x="939" y="12"/>
                  </a:lnTo>
                  <a:lnTo>
                    <a:pt x="902" y="8"/>
                  </a:lnTo>
                  <a:lnTo>
                    <a:pt x="866" y="6"/>
                  </a:lnTo>
                  <a:lnTo>
                    <a:pt x="828" y="3"/>
                  </a:lnTo>
                  <a:lnTo>
                    <a:pt x="789" y="2"/>
                  </a:lnTo>
                  <a:lnTo>
                    <a:pt x="751" y="0"/>
                  </a:lnTo>
                </a:path>
              </a:pathLst>
            </a:custGeom>
            <a:solidFill>
              <a:schemeClr val="bg1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9" name="Rectangle 35">
              <a:extLst>
                <a:ext uri="{FF2B5EF4-FFF2-40B4-BE49-F238E27FC236}">
                  <a16:creationId xmlns:a16="http://schemas.microsoft.com/office/drawing/2014/main" id="{C8DAB41C-3A13-41C2-85CC-18A61AEA93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3" y="2188"/>
              <a:ext cx="98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500">
                  <a:solidFill>
                    <a:srgbClr val="000000"/>
                  </a:solidFill>
                  <a:latin typeface="Times-Roman" charset="0"/>
                </a:rPr>
                <a:t>= 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40" name="Rectangle 36">
              <a:extLst>
                <a:ext uri="{FF2B5EF4-FFF2-40B4-BE49-F238E27FC236}">
                  <a16:creationId xmlns:a16="http://schemas.microsoft.com/office/drawing/2014/main" id="{CF395FF3-D04A-4C7E-A553-BDD3E98E50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6" y="3435"/>
              <a:ext cx="21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500">
                  <a:solidFill>
                    <a:srgbClr val="000000"/>
                  </a:solidFill>
                  <a:latin typeface="Times-Roman" charset="0"/>
                </a:rPr>
                <a:t>xx1 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41" name="Rectangle 37">
              <a:extLst>
                <a:ext uri="{FF2B5EF4-FFF2-40B4-BE49-F238E27FC236}">
                  <a16:creationId xmlns:a16="http://schemas.microsoft.com/office/drawing/2014/main" id="{6AC9080A-7418-43DD-A140-5B1829493F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8" y="3018"/>
              <a:ext cx="21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500">
                  <a:solidFill>
                    <a:srgbClr val="000000"/>
                  </a:solidFill>
                  <a:latin typeface="Times-Roman" charset="0"/>
                </a:rPr>
                <a:t>gnt3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42" name="Rectangle 38">
              <a:extLst>
                <a:ext uri="{FF2B5EF4-FFF2-40B4-BE49-F238E27FC236}">
                  <a16:creationId xmlns:a16="http://schemas.microsoft.com/office/drawing/2014/main" id="{CF121F4D-A6DA-473A-B9AC-6ADB8AA75D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9" y="3018"/>
              <a:ext cx="9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500" i="1">
                  <a:solidFill>
                    <a:srgbClr val="000000"/>
                  </a:solidFill>
                  <a:latin typeface="Times-Roman" charset="0"/>
                </a:rPr>
                <a:t>g 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43" name="Rectangle 39">
              <a:extLst>
                <a:ext uri="{FF2B5EF4-FFF2-40B4-BE49-F238E27FC236}">
                  <a16:creationId xmlns:a16="http://schemas.microsoft.com/office/drawing/2014/main" id="{F1FD62F9-48BE-44D5-BF1D-75A3D933DF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3" y="3077"/>
              <a:ext cx="7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200">
                  <a:solidFill>
                    <a:srgbClr val="000000"/>
                  </a:solidFill>
                  <a:latin typeface="Times-Roman" charset="0"/>
                </a:rPr>
                <a:t>3 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44" name="Rectangle 40">
              <a:extLst>
                <a:ext uri="{FF2B5EF4-FFF2-40B4-BE49-F238E27FC236}">
                  <a16:creationId xmlns:a16="http://schemas.microsoft.com/office/drawing/2014/main" id="{0D40C264-937E-40C2-9055-9DC8ED89CE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0" y="3014"/>
              <a:ext cx="5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>
                  <a:solidFill>
                    <a:srgbClr val="000000"/>
                  </a:solidFill>
                  <a:latin typeface="Symbol" panose="05050102010706020507" pitchFamily="18" charset="2"/>
                </a:rPr>
                <a:t>¤ 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45" name="Rectangle 41">
              <a:extLst>
                <a:ext uri="{FF2B5EF4-FFF2-40B4-BE49-F238E27FC236}">
                  <a16:creationId xmlns:a16="http://schemas.microsoft.com/office/drawing/2014/main" id="{8EB9434D-EAE0-4E8F-8A2F-501DCD6836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" y="3018"/>
              <a:ext cx="9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500">
                  <a:solidFill>
                    <a:srgbClr val="000000"/>
                  </a:solidFill>
                  <a:latin typeface="Times-Roman" charset="0"/>
                </a:rPr>
                <a:t>1 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46" name="Freeform 42">
              <a:extLst>
                <a:ext uri="{FF2B5EF4-FFF2-40B4-BE49-F238E27FC236}">
                  <a16:creationId xmlns:a16="http://schemas.microsoft.com/office/drawing/2014/main" id="{0F6B119F-5486-41EB-87F7-9CBAF84021C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5" y="1177"/>
              <a:ext cx="39" cy="80"/>
            </a:xfrm>
            <a:custGeom>
              <a:avLst/>
              <a:gdLst>
                <a:gd name="T0" fmla="*/ 0 w 80"/>
                <a:gd name="T1" fmla="*/ 0 h 159"/>
                <a:gd name="T2" fmla="*/ 0 w 80"/>
                <a:gd name="T3" fmla="*/ 5 h 159"/>
                <a:gd name="T4" fmla="*/ 2 w 80"/>
                <a:gd name="T5" fmla="*/ 0 h 159"/>
                <a:gd name="T6" fmla="*/ 0 w 80"/>
                <a:gd name="T7" fmla="*/ 0 h 159"/>
                <a:gd name="T8" fmla="*/ 0 w 80"/>
                <a:gd name="T9" fmla="*/ 0 h 1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0"/>
                <a:gd name="T16" fmla="*/ 0 h 159"/>
                <a:gd name="T17" fmla="*/ 80 w 80"/>
                <a:gd name="T18" fmla="*/ 159 h 1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0" h="159">
                  <a:moveTo>
                    <a:pt x="0" y="0"/>
                  </a:moveTo>
                  <a:lnTo>
                    <a:pt x="27" y="159"/>
                  </a:lnTo>
                  <a:lnTo>
                    <a:pt x="80" y="0"/>
                  </a:lnTo>
                  <a:lnTo>
                    <a:pt x="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7" name="Freeform 43">
              <a:extLst>
                <a:ext uri="{FF2B5EF4-FFF2-40B4-BE49-F238E27FC236}">
                  <a16:creationId xmlns:a16="http://schemas.microsoft.com/office/drawing/2014/main" id="{AC1CC0F7-2C24-42DC-A8BE-4D3CE087B2A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7" y="868"/>
              <a:ext cx="32" cy="305"/>
            </a:xfrm>
            <a:custGeom>
              <a:avLst/>
              <a:gdLst>
                <a:gd name="T0" fmla="*/ 0 w 62"/>
                <a:gd name="T1" fmla="*/ 0 h 609"/>
                <a:gd name="T2" fmla="*/ 1 w 62"/>
                <a:gd name="T3" fmla="*/ 1 h 609"/>
                <a:gd name="T4" fmla="*/ 1 w 62"/>
                <a:gd name="T5" fmla="*/ 2 h 609"/>
                <a:gd name="T6" fmla="*/ 1 w 62"/>
                <a:gd name="T7" fmla="*/ 2 h 609"/>
                <a:gd name="T8" fmla="*/ 1 w 62"/>
                <a:gd name="T9" fmla="*/ 3 h 609"/>
                <a:gd name="T10" fmla="*/ 1 w 62"/>
                <a:gd name="T11" fmla="*/ 3 h 609"/>
                <a:gd name="T12" fmla="*/ 2 w 62"/>
                <a:gd name="T13" fmla="*/ 4 h 609"/>
                <a:gd name="T14" fmla="*/ 2 w 62"/>
                <a:gd name="T15" fmla="*/ 4 h 609"/>
                <a:gd name="T16" fmla="*/ 2 w 62"/>
                <a:gd name="T17" fmla="*/ 5 h 609"/>
                <a:gd name="T18" fmla="*/ 2 w 62"/>
                <a:gd name="T19" fmla="*/ 5 h 609"/>
                <a:gd name="T20" fmla="*/ 2 w 62"/>
                <a:gd name="T21" fmla="*/ 6 h 609"/>
                <a:gd name="T22" fmla="*/ 2 w 62"/>
                <a:gd name="T23" fmla="*/ 7 h 609"/>
                <a:gd name="T24" fmla="*/ 2 w 62"/>
                <a:gd name="T25" fmla="*/ 7 h 609"/>
                <a:gd name="T26" fmla="*/ 2 w 62"/>
                <a:gd name="T27" fmla="*/ 8 h 609"/>
                <a:gd name="T28" fmla="*/ 2 w 62"/>
                <a:gd name="T29" fmla="*/ 8 h 609"/>
                <a:gd name="T30" fmla="*/ 2 w 62"/>
                <a:gd name="T31" fmla="*/ 9 h 609"/>
                <a:gd name="T32" fmla="*/ 2 w 62"/>
                <a:gd name="T33" fmla="*/ 10 h 609"/>
                <a:gd name="T34" fmla="*/ 2 w 62"/>
                <a:gd name="T35" fmla="*/ 10 h 609"/>
                <a:gd name="T36" fmla="*/ 2 w 62"/>
                <a:gd name="T37" fmla="*/ 11 h 609"/>
                <a:gd name="T38" fmla="*/ 3 w 62"/>
                <a:gd name="T39" fmla="*/ 11 h 609"/>
                <a:gd name="T40" fmla="*/ 3 w 62"/>
                <a:gd name="T41" fmla="*/ 12 h 609"/>
                <a:gd name="T42" fmla="*/ 3 w 62"/>
                <a:gd name="T43" fmla="*/ 13 h 609"/>
                <a:gd name="T44" fmla="*/ 3 w 62"/>
                <a:gd name="T45" fmla="*/ 13 h 609"/>
                <a:gd name="T46" fmla="*/ 2 w 62"/>
                <a:gd name="T47" fmla="*/ 14 h 609"/>
                <a:gd name="T48" fmla="*/ 2 w 62"/>
                <a:gd name="T49" fmla="*/ 15 h 609"/>
                <a:gd name="T50" fmla="*/ 2 w 62"/>
                <a:gd name="T51" fmla="*/ 15 h 609"/>
                <a:gd name="T52" fmla="*/ 2 w 62"/>
                <a:gd name="T53" fmla="*/ 16 h 609"/>
                <a:gd name="T54" fmla="*/ 2 w 62"/>
                <a:gd name="T55" fmla="*/ 16 h 609"/>
                <a:gd name="T56" fmla="*/ 2 w 62"/>
                <a:gd name="T57" fmla="*/ 17 h 609"/>
                <a:gd name="T58" fmla="*/ 2 w 62"/>
                <a:gd name="T59" fmla="*/ 18 h 609"/>
                <a:gd name="T60" fmla="*/ 2 w 62"/>
                <a:gd name="T61" fmla="*/ 18 h 609"/>
                <a:gd name="T62" fmla="*/ 2 w 62"/>
                <a:gd name="T63" fmla="*/ 19 h 609"/>
                <a:gd name="T64" fmla="*/ 2 w 62"/>
                <a:gd name="T65" fmla="*/ 20 h 60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62"/>
                <a:gd name="T100" fmla="*/ 0 h 609"/>
                <a:gd name="T101" fmla="*/ 62 w 62"/>
                <a:gd name="T102" fmla="*/ 609 h 60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62" h="609">
                  <a:moveTo>
                    <a:pt x="0" y="0"/>
                  </a:moveTo>
                  <a:lnTo>
                    <a:pt x="6" y="17"/>
                  </a:lnTo>
                  <a:lnTo>
                    <a:pt x="13" y="34"/>
                  </a:lnTo>
                  <a:lnTo>
                    <a:pt x="18" y="51"/>
                  </a:lnTo>
                  <a:lnTo>
                    <a:pt x="24" y="69"/>
                  </a:lnTo>
                  <a:lnTo>
                    <a:pt x="29" y="87"/>
                  </a:lnTo>
                  <a:lnTo>
                    <a:pt x="33" y="104"/>
                  </a:lnTo>
                  <a:lnTo>
                    <a:pt x="37" y="123"/>
                  </a:lnTo>
                  <a:lnTo>
                    <a:pt x="41" y="141"/>
                  </a:lnTo>
                  <a:lnTo>
                    <a:pt x="45" y="160"/>
                  </a:lnTo>
                  <a:lnTo>
                    <a:pt x="47" y="179"/>
                  </a:lnTo>
                  <a:lnTo>
                    <a:pt x="50" y="197"/>
                  </a:lnTo>
                  <a:lnTo>
                    <a:pt x="53" y="216"/>
                  </a:lnTo>
                  <a:lnTo>
                    <a:pt x="55" y="236"/>
                  </a:lnTo>
                  <a:lnTo>
                    <a:pt x="57" y="254"/>
                  </a:lnTo>
                  <a:lnTo>
                    <a:pt x="58" y="274"/>
                  </a:lnTo>
                  <a:lnTo>
                    <a:pt x="59" y="294"/>
                  </a:lnTo>
                  <a:lnTo>
                    <a:pt x="61" y="314"/>
                  </a:lnTo>
                  <a:lnTo>
                    <a:pt x="61" y="332"/>
                  </a:lnTo>
                  <a:lnTo>
                    <a:pt x="62" y="352"/>
                  </a:lnTo>
                  <a:lnTo>
                    <a:pt x="62" y="372"/>
                  </a:lnTo>
                  <a:lnTo>
                    <a:pt x="62" y="392"/>
                  </a:lnTo>
                  <a:lnTo>
                    <a:pt x="62" y="412"/>
                  </a:lnTo>
                  <a:lnTo>
                    <a:pt x="61" y="432"/>
                  </a:lnTo>
                  <a:lnTo>
                    <a:pt x="61" y="452"/>
                  </a:lnTo>
                  <a:lnTo>
                    <a:pt x="59" y="472"/>
                  </a:lnTo>
                  <a:lnTo>
                    <a:pt x="58" y="491"/>
                  </a:lnTo>
                  <a:lnTo>
                    <a:pt x="57" y="511"/>
                  </a:lnTo>
                  <a:lnTo>
                    <a:pt x="55" y="531"/>
                  </a:lnTo>
                  <a:lnTo>
                    <a:pt x="54" y="550"/>
                  </a:lnTo>
                  <a:lnTo>
                    <a:pt x="53" y="570"/>
                  </a:lnTo>
                  <a:lnTo>
                    <a:pt x="50" y="590"/>
                  </a:lnTo>
                  <a:lnTo>
                    <a:pt x="49" y="609"/>
                  </a:lnTo>
                </a:path>
              </a:pathLst>
            </a:cu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8" name="Rectangle 44">
              <a:extLst>
                <a:ext uri="{FF2B5EF4-FFF2-40B4-BE49-F238E27FC236}">
                  <a16:creationId xmlns:a16="http://schemas.microsoft.com/office/drawing/2014/main" id="{47665457-6135-4821-8D73-11BBE1B487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3" y="3018"/>
              <a:ext cx="98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500">
                  <a:solidFill>
                    <a:srgbClr val="000000"/>
                  </a:solidFill>
                  <a:latin typeface="Times-Roman" charset="0"/>
                </a:rPr>
                <a:t>= 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49" name="Rectangle 45">
              <a:extLst>
                <a:ext uri="{FF2B5EF4-FFF2-40B4-BE49-F238E27FC236}">
                  <a16:creationId xmlns:a16="http://schemas.microsoft.com/office/drawing/2014/main" id="{3CDD645B-1596-476A-9110-775332CE57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6" y="1003"/>
              <a:ext cx="21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500">
                  <a:solidFill>
                    <a:srgbClr val="000000"/>
                  </a:solidFill>
                  <a:latin typeface="Times-Roman" charset="0"/>
                </a:rPr>
                <a:t>0xx 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0" name="Rectangle 46">
              <a:extLst>
                <a:ext uri="{FF2B5EF4-FFF2-40B4-BE49-F238E27FC236}">
                  <a16:creationId xmlns:a16="http://schemas.microsoft.com/office/drawing/2014/main" id="{F31135E6-2349-4A3C-A5E5-1A21D233EA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3" y="1003"/>
              <a:ext cx="21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500">
                  <a:solidFill>
                    <a:srgbClr val="000000"/>
                  </a:solidFill>
                  <a:latin typeface="Times-Roman" charset="0"/>
                </a:rPr>
                <a:t>1xx 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1" name="Freeform 47">
              <a:extLst>
                <a:ext uri="{FF2B5EF4-FFF2-40B4-BE49-F238E27FC236}">
                  <a16:creationId xmlns:a16="http://schemas.microsoft.com/office/drawing/2014/main" id="{88C2963F-0482-4D12-BC5C-F1DEDF3EB2EB}"/>
                </a:ext>
              </a:extLst>
            </p:cNvPr>
            <p:cNvSpPr>
              <a:spLocks/>
            </p:cNvSpPr>
            <p:nvPr/>
          </p:nvSpPr>
          <p:spPr bwMode="auto">
            <a:xfrm>
              <a:off x="2424" y="780"/>
              <a:ext cx="66" cy="66"/>
            </a:xfrm>
            <a:custGeom>
              <a:avLst/>
              <a:gdLst>
                <a:gd name="T0" fmla="*/ 1 w 132"/>
                <a:gd name="T1" fmla="*/ 4 h 133"/>
                <a:gd name="T2" fmla="*/ 5 w 132"/>
                <a:gd name="T3" fmla="*/ 0 h 133"/>
                <a:gd name="T4" fmla="*/ 0 w 132"/>
                <a:gd name="T5" fmla="*/ 2 h 133"/>
                <a:gd name="T6" fmla="*/ 0 w 132"/>
                <a:gd name="T7" fmla="*/ 3 h 133"/>
                <a:gd name="T8" fmla="*/ 1 w 132"/>
                <a:gd name="T9" fmla="*/ 4 h 1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2"/>
                <a:gd name="T16" fmla="*/ 0 h 133"/>
                <a:gd name="T17" fmla="*/ 132 w 132"/>
                <a:gd name="T18" fmla="*/ 133 h 13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2" h="133">
                  <a:moveTo>
                    <a:pt x="26" y="133"/>
                  </a:moveTo>
                  <a:lnTo>
                    <a:pt x="132" y="0"/>
                  </a:lnTo>
                  <a:lnTo>
                    <a:pt x="0" y="80"/>
                  </a:lnTo>
                  <a:lnTo>
                    <a:pt x="0" y="106"/>
                  </a:lnTo>
                  <a:lnTo>
                    <a:pt x="26" y="133"/>
                  </a:lnTo>
                  <a:close/>
                </a:path>
              </a:pathLst>
            </a:cu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2" name="Freeform 48">
              <a:extLst>
                <a:ext uri="{FF2B5EF4-FFF2-40B4-BE49-F238E27FC236}">
                  <a16:creationId xmlns:a16="http://schemas.microsoft.com/office/drawing/2014/main" id="{D58BAC37-4ED2-48E7-AFD4-57863E149FC3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9" y="833"/>
              <a:ext cx="335" cy="1427"/>
            </a:xfrm>
            <a:custGeom>
              <a:avLst/>
              <a:gdLst>
                <a:gd name="T0" fmla="*/ 21 w 669"/>
                <a:gd name="T1" fmla="*/ 0 h 2854"/>
                <a:gd name="T2" fmla="*/ 19 w 669"/>
                <a:gd name="T3" fmla="*/ 3 h 2854"/>
                <a:gd name="T4" fmla="*/ 16 w 669"/>
                <a:gd name="T5" fmla="*/ 5 h 2854"/>
                <a:gd name="T6" fmla="*/ 14 w 669"/>
                <a:gd name="T7" fmla="*/ 8 h 2854"/>
                <a:gd name="T8" fmla="*/ 12 w 669"/>
                <a:gd name="T9" fmla="*/ 10 h 2854"/>
                <a:gd name="T10" fmla="*/ 10 w 669"/>
                <a:gd name="T11" fmla="*/ 13 h 2854"/>
                <a:gd name="T12" fmla="*/ 8 w 669"/>
                <a:gd name="T13" fmla="*/ 16 h 2854"/>
                <a:gd name="T14" fmla="*/ 6 w 669"/>
                <a:gd name="T15" fmla="*/ 19 h 2854"/>
                <a:gd name="T16" fmla="*/ 5 w 669"/>
                <a:gd name="T17" fmla="*/ 22 h 2854"/>
                <a:gd name="T18" fmla="*/ 4 w 669"/>
                <a:gd name="T19" fmla="*/ 26 h 2854"/>
                <a:gd name="T20" fmla="*/ 3 w 669"/>
                <a:gd name="T21" fmla="*/ 29 h 2854"/>
                <a:gd name="T22" fmla="*/ 2 w 669"/>
                <a:gd name="T23" fmla="*/ 33 h 2854"/>
                <a:gd name="T24" fmla="*/ 1 w 669"/>
                <a:gd name="T25" fmla="*/ 36 h 2854"/>
                <a:gd name="T26" fmla="*/ 1 w 669"/>
                <a:gd name="T27" fmla="*/ 40 h 2854"/>
                <a:gd name="T28" fmla="*/ 1 w 669"/>
                <a:gd name="T29" fmla="*/ 43 h 2854"/>
                <a:gd name="T30" fmla="*/ 1 w 669"/>
                <a:gd name="T31" fmla="*/ 47 h 2854"/>
                <a:gd name="T32" fmla="*/ 0 w 669"/>
                <a:gd name="T33" fmla="*/ 50 h 2854"/>
                <a:gd name="T34" fmla="*/ 1 w 669"/>
                <a:gd name="T35" fmla="*/ 54 h 2854"/>
                <a:gd name="T36" fmla="*/ 1 w 669"/>
                <a:gd name="T37" fmla="*/ 57 h 2854"/>
                <a:gd name="T38" fmla="*/ 1 w 669"/>
                <a:gd name="T39" fmla="*/ 60 h 2854"/>
                <a:gd name="T40" fmla="*/ 2 w 669"/>
                <a:gd name="T41" fmla="*/ 63 h 2854"/>
                <a:gd name="T42" fmla="*/ 2 w 669"/>
                <a:gd name="T43" fmla="*/ 67 h 2854"/>
                <a:gd name="T44" fmla="*/ 3 w 669"/>
                <a:gd name="T45" fmla="*/ 70 h 2854"/>
                <a:gd name="T46" fmla="*/ 4 w 669"/>
                <a:gd name="T47" fmla="*/ 73 h 2854"/>
                <a:gd name="T48" fmla="*/ 5 w 669"/>
                <a:gd name="T49" fmla="*/ 75 h 2854"/>
                <a:gd name="T50" fmla="*/ 6 w 669"/>
                <a:gd name="T51" fmla="*/ 78 h 2854"/>
                <a:gd name="T52" fmla="*/ 7 w 669"/>
                <a:gd name="T53" fmla="*/ 80 h 2854"/>
                <a:gd name="T54" fmla="*/ 9 w 669"/>
                <a:gd name="T55" fmla="*/ 82 h 2854"/>
                <a:gd name="T56" fmla="*/ 10 w 669"/>
                <a:gd name="T57" fmla="*/ 84 h 2854"/>
                <a:gd name="T58" fmla="*/ 11 w 669"/>
                <a:gd name="T59" fmla="*/ 86 h 2854"/>
                <a:gd name="T60" fmla="*/ 13 w 669"/>
                <a:gd name="T61" fmla="*/ 88 h 2854"/>
                <a:gd name="T62" fmla="*/ 14 w 669"/>
                <a:gd name="T63" fmla="*/ 89 h 2854"/>
                <a:gd name="T64" fmla="*/ 16 w 669"/>
                <a:gd name="T65" fmla="*/ 90 h 285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669"/>
                <a:gd name="T100" fmla="*/ 0 h 2854"/>
                <a:gd name="T101" fmla="*/ 669 w 669"/>
                <a:gd name="T102" fmla="*/ 2854 h 285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669" h="2854">
                  <a:moveTo>
                    <a:pt x="669" y="0"/>
                  </a:moveTo>
                  <a:lnTo>
                    <a:pt x="580" y="69"/>
                  </a:lnTo>
                  <a:lnTo>
                    <a:pt x="498" y="145"/>
                  </a:lnTo>
                  <a:lnTo>
                    <a:pt x="424" y="226"/>
                  </a:lnTo>
                  <a:lnTo>
                    <a:pt x="355" y="312"/>
                  </a:lnTo>
                  <a:lnTo>
                    <a:pt x="294" y="403"/>
                  </a:lnTo>
                  <a:lnTo>
                    <a:pt x="238" y="500"/>
                  </a:lnTo>
                  <a:lnTo>
                    <a:pt x="189" y="600"/>
                  </a:lnTo>
                  <a:lnTo>
                    <a:pt x="147" y="703"/>
                  </a:lnTo>
                  <a:lnTo>
                    <a:pt x="110" y="809"/>
                  </a:lnTo>
                  <a:lnTo>
                    <a:pt x="78" y="918"/>
                  </a:lnTo>
                  <a:lnTo>
                    <a:pt x="52" y="1028"/>
                  </a:lnTo>
                  <a:lnTo>
                    <a:pt x="32" y="1139"/>
                  </a:lnTo>
                  <a:lnTo>
                    <a:pt x="16" y="1252"/>
                  </a:lnTo>
                  <a:lnTo>
                    <a:pt x="6" y="1364"/>
                  </a:lnTo>
                  <a:lnTo>
                    <a:pt x="1" y="1476"/>
                  </a:lnTo>
                  <a:lnTo>
                    <a:pt x="0" y="1588"/>
                  </a:lnTo>
                  <a:lnTo>
                    <a:pt x="4" y="1699"/>
                  </a:lnTo>
                  <a:lnTo>
                    <a:pt x="12" y="1807"/>
                  </a:lnTo>
                  <a:lnTo>
                    <a:pt x="25" y="1913"/>
                  </a:lnTo>
                  <a:lnTo>
                    <a:pt x="41" y="2017"/>
                  </a:lnTo>
                  <a:lnTo>
                    <a:pt x="61" y="2117"/>
                  </a:lnTo>
                  <a:lnTo>
                    <a:pt x="86" y="2214"/>
                  </a:lnTo>
                  <a:lnTo>
                    <a:pt x="114" y="2306"/>
                  </a:lnTo>
                  <a:lnTo>
                    <a:pt x="144" y="2393"/>
                  </a:lnTo>
                  <a:lnTo>
                    <a:pt x="179" y="2475"/>
                  </a:lnTo>
                  <a:lnTo>
                    <a:pt x="216" y="2551"/>
                  </a:lnTo>
                  <a:lnTo>
                    <a:pt x="257" y="2621"/>
                  </a:lnTo>
                  <a:lnTo>
                    <a:pt x="299" y="2683"/>
                  </a:lnTo>
                  <a:lnTo>
                    <a:pt x="344" y="2739"/>
                  </a:lnTo>
                  <a:lnTo>
                    <a:pt x="393" y="2786"/>
                  </a:lnTo>
                  <a:lnTo>
                    <a:pt x="444" y="2825"/>
                  </a:lnTo>
                  <a:lnTo>
                    <a:pt x="495" y="2854"/>
                  </a:lnTo>
                </a:path>
              </a:pathLst>
            </a:cu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3" name="Rectangle 49">
              <a:extLst>
                <a:ext uri="{FF2B5EF4-FFF2-40B4-BE49-F238E27FC236}">
                  <a16:creationId xmlns:a16="http://schemas.microsoft.com/office/drawing/2014/main" id="{3EA6DDE2-451E-4263-B700-66E94B7A00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6" y="1815"/>
              <a:ext cx="21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500">
                  <a:solidFill>
                    <a:srgbClr val="000000"/>
                  </a:solidFill>
                  <a:latin typeface="Times-Roman" charset="0"/>
                </a:rPr>
                <a:t>01x 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4" name="Freeform 50">
              <a:extLst>
                <a:ext uri="{FF2B5EF4-FFF2-40B4-BE49-F238E27FC236}">
                  <a16:creationId xmlns:a16="http://schemas.microsoft.com/office/drawing/2014/main" id="{0131F71F-1A2A-47AD-8252-2079614CC108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0" y="3020"/>
              <a:ext cx="79" cy="53"/>
            </a:xfrm>
            <a:custGeom>
              <a:avLst/>
              <a:gdLst>
                <a:gd name="T0" fmla="*/ 4 w 159"/>
                <a:gd name="T1" fmla="*/ 0 h 106"/>
                <a:gd name="T2" fmla="*/ 0 w 159"/>
                <a:gd name="T3" fmla="*/ 4 h 106"/>
                <a:gd name="T4" fmla="*/ 4 w 159"/>
                <a:gd name="T5" fmla="*/ 2 h 106"/>
                <a:gd name="T6" fmla="*/ 4 w 159"/>
                <a:gd name="T7" fmla="*/ 1 h 106"/>
                <a:gd name="T8" fmla="*/ 4 w 159"/>
                <a:gd name="T9" fmla="*/ 0 h 1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9"/>
                <a:gd name="T16" fmla="*/ 0 h 106"/>
                <a:gd name="T17" fmla="*/ 159 w 159"/>
                <a:gd name="T18" fmla="*/ 106 h 10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9" h="106">
                  <a:moveTo>
                    <a:pt x="133" y="0"/>
                  </a:moveTo>
                  <a:lnTo>
                    <a:pt x="0" y="106"/>
                  </a:lnTo>
                  <a:lnTo>
                    <a:pt x="159" y="53"/>
                  </a:lnTo>
                  <a:lnTo>
                    <a:pt x="133" y="26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5" name="Freeform 51">
              <a:extLst>
                <a:ext uri="{FF2B5EF4-FFF2-40B4-BE49-F238E27FC236}">
                  <a16:creationId xmlns:a16="http://schemas.microsoft.com/office/drawing/2014/main" id="{EAAFABE2-5B27-437D-97A3-06CDDB5673E6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1" y="709"/>
              <a:ext cx="771" cy="2323"/>
            </a:xfrm>
            <a:custGeom>
              <a:avLst/>
              <a:gdLst>
                <a:gd name="T0" fmla="*/ 0 w 1543"/>
                <a:gd name="T1" fmla="*/ 0 h 4648"/>
                <a:gd name="T2" fmla="*/ 7 w 1543"/>
                <a:gd name="T3" fmla="*/ 5 h 4648"/>
                <a:gd name="T4" fmla="*/ 14 w 1543"/>
                <a:gd name="T5" fmla="*/ 10 h 4648"/>
                <a:gd name="T6" fmla="*/ 20 w 1543"/>
                <a:gd name="T7" fmla="*/ 16 h 4648"/>
                <a:gd name="T8" fmla="*/ 25 w 1543"/>
                <a:gd name="T9" fmla="*/ 21 h 4648"/>
                <a:gd name="T10" fmla="*/ 30 w 1543"/>
                <a:gd name="T11" fmla="*/ 27 h 4648"/>
                <a:gd name="T12" fmla="*/ 34 w 1543"/>
                <a:gd name="T13" fmla="*/ 33 h 4648"/>
                <a:gd name="T14" fmla="*/ 37 w 1543"/>
                <a:gd name="T15" fmla="*/ 38 h 4648"/>
                <a:gd name="T16" fmla="*/ 40 w 1543"/>
                <a:gd name="T17" fmla="*/ 44 h 4648"/>
                <a:gd name="T18" fmla="*/ 43 w 1543"/>
                <a:gd name="T19" fmla="*/ 50 h 4648"/>
                <a:gd name="T20" fmla="*/ 44 w 1543"/>
                <a:gd name="T21" fmla="*/ 55 h 4648"/>
                <a:gd name="T22" fmla="*/ 46 w 1543"/>
                <a:gd name="T23" fmla="*/ 61 h 4648"/>
                <a:gd name="T24" fmla="*/ 47 w 1543"/>
                <a:gd name="T25" fmla="*/ 66 h 4648"/>
                <a:gd name="T26" fmla="*/ 48 w 1543"/>
                <a:gd name="T27" fmla="*/ 72 h 4648"/>
                <a:gd name="T28" fmla="*/ 48 w 1543"/>
                <a:gd name="T29" fmla="*/ 77 h 4648"/>
                <a:gd name="T30" fmla="*/ 48 w 1543"/>
                <a:gd name="T31" fmla="*/ 82 h 4648"/>
                <a:gd name="T32" fmla="*/ 47 w 1543"/>
                <a:gd name="T33" fmla="*/ 88 h 4648"/>
                <a:gd name="T34" fmla="*/ 46 w 1543"/>
                <a:gd name="T35" fmla="*/ 93 h 4648"/>
                <a:gd name="T36" fmla="*/ 45 w 1543"/>
                <a:gd name="T37" fmla="*/ 97 h 4648"/>
                <a:gd name="T38" fmla="*/ 44 w 1543"/>
                <a:gd name="T39" fmla="*/ 102 h 4648"/>
                <a:gd name="T40" fmla="*/ 42 w 1543"/>
                <a:gd name="T41" fmla="*/ 107 h 4648"/>
                <a:gd name="T42" fmla="*/ 40 w 1543"/>
                <a:gd name="T43" fmla="*/ 111 h 4648"/>
                <a:gd name="T44" fmla="*/ 38 w 1543"/>
                <a:gd name="T45" fmla="*/ 115 h 4648"/>
                <a:gd name="T46" fmla="*/ 36 w 1543"/>
                <a:gd name="T47" fmla="*/ 120 h 4648"/>
                <a:gd name="T48" fmla="*/ 34 w 1543"/>
                <a:gd name="T49" fmla="*/ 123 h 4648"/>
                <a:gd name="T50" fmla="*/ 32 w 1543"/>
                <a:gd name="T51" fmla="*/ 127 h 4648"/>
                <a:gd name="T52" fmla="*/ 29 w 1543"/>
                <a:gd name="T53" fmla="*/ 130 h 4648"/>
                <a:gd name="T54" fmla="*/ 27 w 1543"/>
                <a:gd name="T55" fmla="*/ 133 h 4648"/>
                <a:gd name="T56" fmla="*/ 24 w 1543"/>
                <a:gd name="T57" fmla="*/ 136 h 4648"/>
                <a:gd name="T58" fmla="*/ 22 w 1543"/>
                <a:gd name="T59" fmla="*/ 139 h 4648"/>
                <a:gd name="T60" fmla="*/ 19 w 1543"/>
                <a:gd name="T61" fmla="*/ 141 h 4648"/>
                <a:gd name="T62" fmla="*/ 17 w 1543"/>
                <a:gd name="T63" fmla="*/ 143 h 4648"/>
                <a:gd name="T64" fmla="*/ 15 w 1543"/>
                <a:gd name="T65" fmla="*/ 145 h 464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543"/>
                <a:gd name="T100" fmla="*/ 0 h 4648"/>
                <a:gd name="T101" fmla="*/ 1543 w 1543"/>
                <a:gd name="T102" fmla="*/ 4648 h 464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543" h="4648">
                  <a:moveTo>
                    <a:pt x="0" y="0"/>
                  </a:moveTo>
                  <a:lnTo>
                    <a:pt x="236" y="172"/>
                  </a:lnTo>
                  <a:lnTo>
                    <a:pt x="450" y="347"/>
                  </a:lnTo>
                  <a:lnTo>
                    <a:pt x="640" y="525"/>
                  </a:lnTo>
                  <a:lnTo>
                    <a:pt x="811" y="703"/>
                  </a:lnTo>
                  <a:lnTo>
                    <a:pt x="961" y="883"/>
                  </a:lnTo>
                  <a:lnTo>
                    <a:pt x="1091" y="1063"/>
                  </a:lnTo>
                  <a:lnTo>
                    <a:pt x="1203" y="1244"/>
                  </a:lnTo>
                  <a:lnTo>
                    <a:pt x="1297" y="1424"/>
                  </a:lnTo>
                  <a:lnTo>
                    <a:pt x="1376" y="1604"/>
                  </a:lnTo>
                  <a:lnTo>
                    <a:pt x="1438" y="1784"/>
                  </a:lnTo>
                  <a:lnTo>
                    <a:pt x="1484" y="1962"/>
                  </a:lnTo>
                  <a:lnTo>
                    <a:pt x="1516" y="2138"/>
                  </a:lnTo>
                  <a:lnTo>
                    <a:pt x="1536" y="2312"/>
                  </a:lnTo>
                  <a:lnTo>
                    <a:pt x="1543" y="2483"/>
                  </a:lnTo>
                  <a:lnTo>
                    <a:pt x="1537" y="2653"/>
                  </a:lnTo>
                  <a:lnTo>
                    <a:pt x="1521" y="2817"/>
                  </a:lnTo>
                  <a:lnTo>
                    <a:pt x="1496" y="2979"/>
                  </a:lnTo>
                  <a:lnTo>
                    <a:pt x="1460" y="3135"/>
                  </a:lnTo>
                  <a:lnTo>
                    <a:pt x="1417" y="3288"/>
                  </a:lnTo>
                  <a:lnTo>
                    <a:pt x="1366" y="3435"/>
                  </a:lnTo>
                  <a:lnTo>
                    <a:pt x="1309" y="3577"/>
                  </a:lnTo>
                  <a:lnTo>
                    <a:pt x="1246" y="3712"/>
                  </a:lnTo>
                  <a:lnTo>
                    <a:pt x="1178" y="3841"/>
                  </a:lnTo>
                  <a:lnTo>
                    <a:pt x="1107" y="3964"/>
                  </a:lnTo>
                  <a:lnTo>
                    <a:pt x="1031" y="4079"/>
                  </a:lnTo>
                  <a:lnTo>
                    <a:pt x="953" y="4187"/>
                  </a:lnTo>
                  <a:lnTo>
                    <a:pt x="875" y="4286"/>
                  </a:lnTo>
                  <a:lnTo>
                    <a:pt x="795" y="4377"/>
                  </a:lnTo>
                  <a:lnTo>
                    <a:pt x="716" y="4460"/>
                  </a:lnTo>
                  <a:lnTo>
                    <a:pt x="638" y="4533"/>
                  </a:lnTo>
                  <a:lnTo>
                    <a:pt x="561" y="4595"/>
                  </a:lnTo>
                  <a:lnTo>
                    <a:pt x="487" y="4648"/>
                  </a:lnTo>
                </a:path>
              </a:pathLst>
            </a:cu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6" name="Rectangle 52">
              <a:extLst>
                <a:ext uri="{FF2B5EF4-FFF2-40B4-BE49-F238E27FC236}">
                  <a16:creationId xmlns:a16="http://schemas.microsoft.com/office/drawing/2014/main" id="{47034E0B-1306-4B72-A741-323403F979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8" y="1815"/>
              <a:ext cx="21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500">
                  <a:solidFill>
                    <a:srgbClr val="000000"/>
                  </a:solidFill>
                  <a:latin typeface="Times-Roman" charset="0"/>
                </a:rPr>
                <a:t>x0x 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7" name="Freeform 53">
              <a:extLst>
                <a:ext uri="{FF2B5EF4-FFF2-40B4-BE49-F238E27FC236}">
                  <a16:creationId xmlns:a16="http://schemas.microsoft.com/office/drawing/2014/main" id="{45EBF271-3479-4898-9736-94C7627A2C10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1" y="713"/>
              <a:ext cx="66" cy="67"/>
            </a:xfrm>
            <a:custGeom>
              <a:avLst/>
              <a:gdLst>
                <a:gd name="T0" fmla="*/ 0 w 133"/>
                <a:gd name="T1" fmla="*/ 5 h 133"/>
                <a:gd name="T2" fmla="*/ 4 w 133"/>
                <a:gd name="T3" fmla="*/ 0 h 133"/>
                <a:gd name="T4" fmla="*/ 0 w 133"/>
                <a:gd name="T5" fmla="*/ 3 h 133"/>
                <a:gd name="T6" fmla="*/ 0 w 133"/>
                <a:gd name="T7" fmla="*/ 4 h 133"/>
                <a:gd name="T8" fmla="*/ 0 w 133"/>
                <a:gd name="T9" fmla="*/ 5 h 1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3"/>
                <a:gd name="T16" fmla="*/ 0 h 133"/>
                <a:gd name="T17" fmla="*/ 133 w 133"/>
                <a:gd name="T18" fmla="*/ 133 h 13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3" h="133">
                  <a:moveTo>
                    <a:pt x="27" y="133"/>
                  </a:moveTo>
                  <a:lnTo>
                    <a:pt x="133" y="0"/>
                  </a:lnTo>
                  <a:lnTo>
                    <a:pt x="0" y="80"/>
                  </a:lnTo>
                  <a:lnTo>
                    <a:pt x="0" y="106"/>
                  </a:lnTo>
                  <a:lnTo>
                    <a:pt x="27" y="133"/>
                  </a:lnTo>
                  <a:close/>
                </a:path>
              </a:pathLst>
            </a:cu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8" name="Freeform 54">
              <a:extLst>
                <a:ext uri="{FF2B5EF4-FFF2-40B4-BE49-F238E27FC236}">
                  <a16:creationId xmlns:a16="http://schemas.microsoft.com/office/drawing/2014/main" id="{5E267A80-70C7-48B9-8F5E-FE60AB88F842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2" y="769"/>
              <a:ext cx="689" cy="2321"/>
            </a:xfrm>
            <a:custGeom>
              <a:avLst/>
              <a:gdLst>
                <a:gd name="T0" fmla="*/ 44 w 1378"/>
                <a:gd name="T1" fmla="*/ 0 h 4642"/>
                <a:gd name="T2" fmla="*/ 36 w 1378"/>
                <a:gd name="T3" fmla="*/ 6 h 4642"/>
                <a:gd name="T4" fmla="*/ 29 w 1378"/>
                <a:gd name="T5" fmla="*/ 12 h 4642"/>
                <a:gd name="T6" fmla="*/ 24 w 1378"/>
                <a:gd name="T7" fmla="*/ 18 h 4642"/>
                <a:gd name="T8" fmla="*/ 19 w 1378"/>
                <a:gd name="T9" fmla="*/ 24 h 4642"/>
                <a:gd name="T10" fmla="*/ 14 w 1378"/>
                <a:gd name="T11" fmla="*/ 29 h 4642"/>
                <a:gd name="T12" fmla="*/ 10 w 1378"/>
                <a:gd name="T13" fmla="*/ 35 h 4642"/>
                <a:gd name="T14" fmla="*/ 7 w 1378"/>
                <a:gd name="T15" fmla="*/ 41 h 4642"/>
                <a:gd name="T16" fmla="*/ 5 w 1378"/>
                <a:gd name="T17" fmla="*/ 47 h 4642"/>
                <a:gd name="T18" fmla="*/ 3 w 1378"/>
                <a:gd name="T19" fmla="*/ 53 h 4642"/>
                <a:gd name="T20" fmla="*/ 2 w 1378"/>
                <a:gd name="T21" fmla="*/ 59 h 4642"/>
                <a:gd name="T22" fmla="*/ 1 w 1378"/>
                <a:gd name="T23" fmla="*/ 65 h 4642"/>
                <a:gd name="T24" fmla="*/ 0 w 1378"/>
                <a:gd name="T25" fmla="*/ 70 h 4642"/>
                <a:gd name="T26" fmla="*/ 1 w 1378"/>
                <a:gd name="T27" fmla="*/ 76 h 4642"/>
                <a:gd name="T28" fmla="*/ 1 w 1378"/>
                <a:gd name="T29" fmla="*/ 82 h 4642"/>
                <a:gd name="T30" fmla="*/ 2 w 1378"/>
                <a:gd name="T31" fmla="*/ 87 h 4642"/>
                <a:gd name="T32" fmla="*/ 3 w 1378"/>
                <a:gd name="T33" fmla="*/ 92 h 4642"/>
                <a:gd name="T34" fmla="*/ 4 w 1378"/>
                <a:gd name="T35" fmla="*/ 97 h 4642"/>
                <a:gd name="T36" fmla="*/ 6 w 1378"/>
                <a:gd name="T37" fmla="*/ 102 h 4642"/>
                <a:gd name="T38" fmla="*/ 8 w 1378"/>
                <a:gd name="T39" fmla="*/ 107 h 4642"/>
                <a:gd name="T40" fmla="*/ 10 w 1378"/>
                <a:gd name="T41" fmla="*/ 112 h 4642"/>
                <a:gd name="T42" fmla="*/ 13 w 1378"/>
                <a:gd name="T43" fmla="*/ 116 h 4642"/>
                <a:gd name="T44" fmla="*/ 15 w 1378"/>
                <a:gd name="T45" fmla="*/ 120 h 4642"/>
                <a:gd name="T46" fmla="*/ 18 w 1378"/>
                <a:gd name="T47" fmla="*/ 124 h 4642"/>
                <a:gd name="T48" fmla="*/ 20 w 1378"/>
                <a:gd name="T49" fmla="*/ 128 h 4642"/>
                <a:gd name="T50" fmla="*/ 23 w 1378"/>
                <a:gd name="T51" fmla="*/ 131 h 4642"/>
                <a:gd name="T52" fmla="*/ 25 w 1378"/>
                <a:gd name="T53" fmla="*/ 134 h 4642"/>
                <a:gd name="T54" fmla="*/ 28 w 1378"/>
                <a:gd name="T55" fmla="*/ 137 h 4642"/>
                <a:gd name="T56" fmla="*/ 30 w 1378"/>
                <a:gd name="T57" fmla="*/ 139 h 4642"/>
                <a:gd name="T58" fmla="*/ 33 w 1378"/>
                <a:gd name="T59" fmla="*/ 141 h 4642"/>
                <a:gd name="T60" fmla="*/ 35 w 1378"/>
                <a:gd name="T61" fmla="*/ 143 h 4642"/>
                <a:gd name="T62" fmla="*/ 37 w 1378"/>
                <a:gd name="T63" fmla="*/ 145 h 4642"/>
                <a:gd name="T64" fmla="*/ 39 w 1378"/>
                <a:gd name="T65" fmla="*/ 146 h 464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378"/>
                <a:gd name="T100" fmla="*/ 0 h 4642"/>
                <a:gd name="T101" fmla="*/ 1378 w 1378"/>
                <a:gd name="T102" fmla="*/ 4642 h 464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378" h="4642">
                  <a:moveTo>
                    <a:pt x="1378" y="0"/>
                  </a:moveTo>
                  <a:lnTo>
                    <a:pt x="1141" y="181"/>
                  </a:lnTo>
                  <a:lnTo>
                    <a:pt x="929" y="366"/>
                  </a:lnTo>
                  <a:lnTo>
                    <a:pt x="742" y="551"/>
                  </a:lnTo>
                  <a:lnTo>
                    <a:pt x="579" y="738"/>
                  </a:lnTo>
                  <a:lnTo>
                    <a:pt x="438" y="928"/>
                  </a:lnTo>
                  <a:lnTo>
                    <a:pt x="319" y="1116"/>
                  </a:lnTo>
                  <a:lnTo>
                    <a:pt x="221" y="1306"/>
                  </a:lnTo>
                  <a:lnTo>
                    <a:pt x="142" y="1495"/>
                  </a:lnTo>
                  <a:lnTo>
                    <a:pt x="82" y="1683"/>
                  </a:lnTo>
                  <a:lnTo>
                    <a:pt x="38" y="1870"/>
                  </a:lnTo>
                  <a:lnTo>
                    <a:pt x="12" y="2055"/>
                  </a:lnTo>
                  <a:lnTo>
                    <a:pt x="0" y="2237"/>
                  </a:lnTo>
                  <a:lnTo>
                    <a:pt x="1" y="2418"/>
                  </a:lnTo>
                  <a:lnTo>
                    <a:pt x="16" y="2594"/>
                  </a:lnTo>
                  <a:lnTo>
                    <a:pt x="44" y="2766"/>
                  </a:lnTo>
                  <a:lnTo>
                    <a:pt x="81" y="2935"/>
                  </a:lnTo>
                  <a:lnTo>
                    <a:pt x="127" y="3099"/>
                  </a:lnTo>
                  <a:lnTo>
                    <a:pt x="183" y="3257"/>
                  </a:lnTo>
                  <a:lnTo>
                    <a:pt x="245" y="3409"/>
                  </a:lnTo>
                  <a:lnTo>
                    <a:pt x="314" y="3556"/>
                  </a:lnTo>
                  <a:lnTo>
                    <a:pt x="388" y="3696"/>
                  </a:lnTo>
                  <a:lnTo>
                    <a:pt x="466" y="3828"/>
                  </a:lnTo>
                  <a:lnTo>
                    <a:pt x="547" y="3953"/>
                  </a:lnTo>
                  <a:lnTo>
                    <a:pt x="631" y="4068"/>
                  </a:lnTo>
                  <a:lnTo>
                    <a:pt x="714" y="4176"/>
                  </a:lnTo>
                  <a:lnTo>
                    <a:pt x="797" y="4275"/>
                  </a:lnTo>
                  <a:lnTo>
                    <a:pt x="880" y="4362"/>
                  </a:lnTo>
                  <a:lnTo>
                    <a:pt x="960" y="4441"/>
                  </a:lnTo>
                  <a:lnTo>
                    <a:pt x="1036" y="4508"/>
                  </a:lnTo>
                  <a:lnTo>
                    <a:pt x="1107" y="4565"/>
                  </a:lnTo>
                  <a:lnTo>
                    <a:pt x="1174" y="4609"/>
                  </a:lnTo>
                  <a:lnTo>
                    <a:pt x="1232" y="4642"/>
                  </a:lnTo>
                </a:path>
              </a:pathLst>
            </a:cu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9" name="Rectangle 55">
              <a:extLst>
                <a:ext uri="{FF2B5EF4-FFF2-40B4-BE49-F238E27FC236}">
                  <a16:creationId xmlns:a16="http://schemas.microsoft.com/office/drawing/2014/main" id="{B17B7E12-E383-4DD6-8390-EA5E0AA129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9" y="2640"/>
              <a:ext cx="21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500">
                  <a:solidFill>
                    <a:srgbClr val="000000"/>
                  </a:solidFill>
                  <a:latin typeface="Times-Roman" charset="0"/>
                </a:rPr>
                <a:t>001 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60" name="Freeform 56">
              <a:extLst>
                <a:ext uri="{FF2B5EF4-FFF2-40B4-BE49-F238E27FC236}">
                  <a16:creationId xmlns:a16="http://schemas.microsoft.com/office/drawing/2014/main" id="{D8534504-6E73-4D2A-A40E-B87245EFE58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6" y="886"/>
              <a:ext cx="40" cy="79"/>
            </a:xfrm>
            <a:custGeom>
              <a:avLst/>
              <a:gdLst>
                <a:gd name="T0" fmla="*/ 3 w 79"/>
                <a:gd name="T1" fmla="*/ 4 h 159"/>
                <a:gd name="T2" fmla="*/ 3 w 79"/>
                <a:gd name="T3" fmla="*/ 0 h 159"/>
                <a:gd name="T4" fmla="*/ 0 w 79"/>
                <a:gd name="T5" fmla="*/ 4 h 159"/>
                <a:gd name="T6" fmla="*/ 1 w 79"/>
                <a:gd name="T7" fmla="*/ 4 h 159"/>
                <a:gd name="T8" fmla="*/ 3 w 79"/>
                <a:gd name="T9" fmla="*/ 4 h 1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9"/>
                <a:gd name="T16" fmla="*/ 0 h 159"/>
                <a:gd name="T17" fmla="*/ 79 w 79"/>
                <a:gd name="T18" fmla="*/ 159 h 1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9" h="159">
                  <a:moveTo>
                    <a:pt x="79" y="159"/>
                  </a:moveTo>
                  <a:lnTo>
                    <a:pt x="79" y="0"/>
                  </a:lnTo>
                  <a:lnTo>
                    <a:pt x="0" y="159"/>
                  </a:lnTo>
                  <a:lnTo>
                    <a:pt x="26" y="159"/>
                  </a:lnTo>
                  <a:lnTo>
                    <a:pt x="79" y="159"/>
                  </a:lnTo>
                  <a:close/>
                </a:path>
              </a:pathLst>
            </a:cu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1" name="Freeform 57">
              <a:extLst>
                <a:ext uri="{FF2B5EF4-FFF2-40B4-BE49-F238E27FC236}">
                  <a16:creationId xmlns:a16="http://schemas.microsoft.com/office/drawing/2014/main" id="{14A9F966-3AAB-4C2F-A30A-C8A8AFFEC709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4" y="970"/>
              <a:ext cx="22" cy="306"/>
            </a:xfrm>
            <a:custGeom>
              <a:avLst/>
              <a:gdLst>
                <a:gd name="T0" fmla="*/ 0 w 46"/>
                <a:gd name="T1" fmla="*/ 0 h 613"/>
                <a:gd name="T2" fmla="*/ 0 w 46"/>
                <a:gd name="T3" fmla="*/ 0 h 613"/>
                <a:gd name="T4" fmla="*/ 0 w 46"/>
                <a:gd name="T5" fmla="*/ 1 h 613"/>
                <a:gd name="T6" fmla="*/ 0 w 46"/>
                <a:gd name="T7" fmla="*/ 1 h 613"/>
                <a:gd name="T8" fmla="*/ 0 w 46"/>
                <a:gd name="T9" fmla="*/ 2 h 613"/>
                <a:gd name="T10" fmla="*/ 0 w 46"/>
                <a:gd name="T11" fmla="*/ 2 h 613"/>
                <a:gd name="T12" fmla="*/ 0 w 46"/>
                <a:gd name="T13" fmla="*/ 3 h 613"/>
                <a:gd name="T14" fmla="*/ 0 w 46"/>
                <a:gd name="T15" fmla="*/ 4 h 613"/>
                <a:gd name="T16" fmla="*/ 0 w 46"/>
                <a:gd name="T17" fmla="*/ 4 h 613"/>
                <a:gd name="T18" fmla="*/ 0 w 46"/>
                <a:gd name="T19" fmla="*/ 5 h 613"/>
                <a:gd name="T20" fmla="*/ 0 w 46"/>
                <a:gd name="T21" fmla="*/ 5 h 613"/>
                <a:gd name="T22" fmla="*/ 0 w 46"/>
                <a:gd name="T23" fmla="*/ 6 h 613"/>
                <a:gd name="T24" fmla="*/ 0 w 46"/>
                <a:gd name="T25" fmla="*/ 7 h 613"/>
                <a:gd name="T26" fmla="*/ 0 w 46"/>
                <a:gd name="T27" fmla="*/ 7 h 613"/>
                <a:gd name="T28" fmla="*/ 0 w 46"/>
                <a:gd name="T29" fmla="*/ 8 h 613"/>
                <a:gd name="T30" fmla="*/ 0 w 46"/>
                <a:gd name="T31" fmla="*/ 9 h 613"/>
                <a:gd name="T32" fmla="*/ 0 w 46"/>
                <a:gd name="T33" fmla="*/ 9 h 613"/>
                <a:gd name="T34" fmla="*/ 0 w 46"/>
                <a:gd name="T35" fmla="*/ 10 h 613"/>
                <a:gd name="T36" fmla="*/ 0 w 46"/>
                <a:gd name="T37" fmla="*/ 10 h 613"/>
                <a:gd name="T38" fmla="*/ 0 w 46"/>
                <a:gd name="T39" fmla="*/ 11 h 613"/>
                <a:gd name="T40" fmla="*/ 0 w 46"/>
                <a:gd name="T41" fmla="*/ 12 h 613"/>
                <a:gd name="T42" fmla="*/ 0 w 46"/>
                <a:gd name="T43" fmla="*/ 12 h 613"/>
                <a:gd name="T44" fmla="*/ 0 w 46"/>
                <a:gd name="T45" fmla="*/ 13 h 613"/>
                <a:gd name="T46" fmla="*/ 0 w 46"/>
                <a:gd name="T47" fmla="*/ 13 h 613"/>
                <a:gd name="T48" fmla="*/ 0 w 46"/>
                <a:gd name="T49" fmla="*/ 14 h 613"/>
                <a:gd name="T50" fmla="*/ 0 w 46"/>
                <a:gd name="T51" fmla="*/ 15 h 613"/>
                <a:gd name="T52" fmla="*/ 0 w 46"/>
                <a:gd name="T53" fmla="*/ 15 h 613"/>
                <a:gd name="T54" fmla="*/ 1 w 46"/>
                <a:gd name="T55" fmla="*/ 16 h 613"/>
                <a:gd name="T56" fmla="*/ 1 w 46"/>
                <a:gd name="T57" fmla="*/ 16 h 613"/>
                <a:gd name="T58" fmla="*/ 1 w 46"/>
                <a:gd name="T59" fmla="*/ 17 h 613"/>
                <a:gd name="T60" fmla="*/ 1 w 46"/>
                <a:gd name="T61" fmla="*/ 18 h 613"/>
                <a:gd name="T62" fmla="*/ 1 w 46"/>
                <a:gd name="T63" fmla="*/ 18 h 613"/>
                <a:gd name="T64" fmla="*/ 1 w 46"/>
                <a:gd name="T65" fmla="*/ 19 h 61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6"/>
                <a:gd name="T100" fmla="*/ 0 h 613"/>
                <a:gd name="T101" fmla="*/ 46 w 46"/>
                <a:gd name="T102" fmla="*/ 613 h 61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6" h="613">
                  <a:moveTo>
                    <a:pt x="20" y="0"/>
                  </a:moveTo>
                  <a:lnTo>
                    <a:pt x="16" y="19"/>
                  </a:lnTo>
                  <a:lnTo>
                    <a:pt x="12" y="38"/>
                  </a:lnTo>
                  <a:lnTo>
                    <a:pt x="10" y="56"/>
                  </a:lnTo>
                  <a:lnTo>
                    <a:pt x="7" y="75"/>
                  </a:lnTo>
                  <a:lnTo>
                    <a:pt x="4" y="95"/>
                  </a:lnTo>
                  <a:lnTo>
                    <a:pt x="3" y="113"/>
                  </a:lnTo>
                  <a:lnTo>
                    <a:pt x="2" y="133"/>
                  </a:lnTo>
                  <a:lnTo>
                    <a:pt x="0" y="153"/>
                  </a:lnTo>
                  <a:lnTo>
                    <a:pt x="0" y="171"/>
                  </a:lnTo>
                  <a:lnTo>
                    <a:pt x="0" y="191"/>
                  </a:lnTo>
                  <a:lnTo>
                    <a:pt x="0" y="211"/>
                  </a:lnTo>
                  <a:lnTo>
                    <a:pt x="2" y="231"/>
                  </a:lnTo>
                  <a:lnTo>
                    <a:pt x="2" y="251"/>
                  </a:lnTo>
                  <a:lnTo>
                    <a:pt x="3" y="271"/>
                  </a:lnTo>
                  <a:lnTo>
                    <a:pt x="4" y="289"/>
                  </a:lnTo>
                  <a:lnTo>
                    <a:pt x="6" y="309"/>
                  </a:lnTo>
                  <a:lnTo>
                    <a:pt x="8" y="329"/>
                  </a:lnTo>
                  <a:lnTo>
                    <a:pt x="10" y="349"/>
                  </a:lnTo>
                  <a:lnTo>
                    <a:pt x="12" y="369"/>
                  </a:lnTo>
                  <a:lnTo>
                    <a:pt x="15" y="389"/>
                  </a:lnTo>
                  <a:lnTo>
                    <a:pt x="18" y="407"/>
                  </a:lnTo>
                  <a:lnTo>
                    <a:pt x="20" y="427"/>
                  </a:lnTo>
                  <a:lnTo>
                    <a:pt x="23" y="446"/>
                  </a:lnTo>
                  <a:lnTo>
                    <a:pt x="26" y="466"/>
                  </a:lnTo>
                  <a:lnTo>
                    <a:pt x="28" y="484"/>
                  </a:lnTo>
                  <a:lnTo>
                    <a:pt x="31" y="503"/>
                  </a:lnTo>
                  <a:lnTo>
                    <a:pt x="34" y="521"/>
                  </a:lnTo>
                  <a:lnTo>
                    <a:pt x="36" y="540"/>
                  </a:lnTo>
                  <a:lnTo>
                    <a:pt x="38" y="559"/>
                  </a:lnTo>
                  <a:lnTo>
                    <a:pt x="40" y="577"/>
                  </a:lnTo>
                  <a:lnTo>
                    <a:pt x="43" y="594"/>
                  </a:lnTo>
                  <a:lnTo>
                    <a:pt x="46" y="613"/>
                  </a:lnTo>
                </a:path>
              </a:pathLst>
            </a:cu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2" name="Rectangle 58">
              <a:extLst>
                <a:ext uri="{FF2B5EF4-FFF2-40B4-BE49-F238E27FC236}">
                  <a16:creationId xmlns:a16="http://schemas.microsoft.com/office/drawing/2014/main" id="{CCA73E82-6AB8-439D-B8F1-A6DEAFF7A7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1" y="2640"/>
              <a:ext cx="21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500">
                  <a:solidFill>
                    <a:srgbClr val="000000"/>
                  </a:solidFill>
                  <a:latin typeface="Times-Roman" charset="0"/>
                </a:rPr>
                <a:t>xx0 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29830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D2CC5-8A4F-4352-9006-2FE50238B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Arbiter Controller Unit (2)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13067A-261A-44F2-BC02-DCFA92C6258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F9A987-07AB-442C-B123-EF969832F051}" type="slidenum">
              <a:rPr lang="en-US" altLang="zh-CN" smtClean="0"/>
              <a:pPr>
                <a:defRPr/>
              </a:pPr>
              <a:t>12</a:t>
            </a:fld>
            <a:endParaRPr lang="en-US" altLang="zh-CN"/>
          </a:p>
        </p:txBody>
      </p:sp>
      <p:grpSp>
        <p:nvGrpSpPr>
          <p:cNvPr id="5" name="Group 2">
            <a:extLst>
              <a:ext uri="{FF2B5EF4-FFF2-40B4-BE49-F238E27FC236}">
                <a16:creationId xmlns:a16="http://schemas.microsoft.com/office/drawing/2014/main" id="{3DE6C215-4FF4-43F9-85EC-8E541F9D2BD0}"/>
              </a:ext>
            </a:extLst>
          </p:cNvPr>
          <p:cNvGrpSpPr>
            <a:grpSpLocks/>
          </p:cNvGrpSpPr>
          <p:nvPr/>
        </p:nvGrpSpPr>
        <p:grpSpPr bwMode="auto">
          <a:xfrm>
            <a:off x="2895600" y="1066800"/>
            <a:ext cx="3282950" cy="5449888"/>
            <a:chOff x="1711" y="183"/>
            <a:chExt cx="2068" cy="3433"/>
          </a:xfrm>
        </p:grpSpPr>
        <p:sp>
          <p:nvSpPr>
            <p:cNvPr id="6" name="Freeform 3">
              <a:extLst>
                <a:ext uri="{FF2B5EF4-FFF2-40B4-BE49-F238E27FC236}">
                  <a16:creationId xmlns:a16="http://schemas.microsoft.com/office/drawing/2014/main" id="{BD80F8D5-73A0-4167-984C-D8A07CF9D273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8" y="3272"/>
              <a:ext cx="66" cy="79"/>
            </a:xfrm>
            <a:custGeom>
              <a:avLst/>
              <a:gdLst>
                <a:gd name="T0" fmla="*/ 4 w 133"/>
                <a:gd name="T1" fmla="*/ 3 h 159"/>
                <a:gd name="T2" fmla="*/ 0 w 133"/>
                <a:gd name="T3" fmla="*/ 0 h 159"/>
                <a:gd name="T4" fmla="*/ 2 w 133"/>
                <a:gd name="T5" fmla="*/ 4 h 159"/>
                <a:gd name="T6" fmla="*/ 3 w 133"/>
                <a:gd name="T7" fmla="*/ 4 h 159"/>
                <a:gd name="T8" fmla="*/ 4 w 133"/>
                <a:gd name="T9" fmla="*/ 3 h 1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3"/>
                <a:gd name="T16" fmla="*/ 0 h 159"/>
                <a:gd name="T17" fmla="*/ 133 w 133"/>
                <a:gd name="T18" fmla="*/ 159 h 1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3" h="159">
                  <a:moveTo>
                    <a:pt x="133" y="106"/>
                  </a:moveTo>
                  <a:lnTo>
                    <a:pt x="0" y="0"/>
                  </a:lnTo>
                  <a:lnTo>
                    <a:pt x="80" y="159"/>
                  </a:lnTo>
                  <a:lnTo>
                    <a:pt x="106" y="133"/>
                  </a:lnTo>
                  <a:lnTo>
                    <a:pt x="133" y="10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" name="Freeform 4">
              <a:extLst>
                <a:ext uri="{FF2B5EF4-FFF2-40B4-BE49-F238E27FC236}">
                  <a16:creationId xmlns:a16="http://schemas.microsoft.com/office/drawing/2014/main" id="{60517330-81FD-4253-BBB9-01BA3404072A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7" y="3245"/>
              <a:ext cx="384" cy="371"/>
            </a:xfrm>
            <a:custGeom>
              <a:avLst/>
              <a:gdLst>
                <a:gd name="T0" fmla="*/ 0 w 769"/>
                <a:gd name="T1" fmla="*/ 11 h 743"/>
                <a:gd name="T2" fmla="*/ 0 w 769"/>
                <a:gd name="T3" fmla="*/ 9 h 743"/>
                <a:gd name="T4" fmla="*/ 0 w 769"/>
                <a:gd name="T5" fmla="*/ 7 h 743"/>
                <a:gd name="T6" fmla="*/ 1 w 769"/>
                <a:gd name="T7" fmla="*/ 6 h 743"/>
                <a:gd name="T8" fmla="*/ 2 w 769"/>
                <a:gd name="T9" fmla="*/ 4 h 743"/>
                <a:gd name="T10" fmla="*/ 3 w 769"/>
                <a:gd name="T11" fmla="*/ 3 h 743"/>
                <a:gd name="T12" fmla="*/ 4 w 769"/>
                <a:gd name="T13" fmla="*/ 2 h 743"/>
                <a:gd name="T14" fmla="*/ 6 w 769"/>
                <a:gd name="T15" fmla="*/ 1 h 743"/>
                <a:gd name="T16" fmla="*/ 7 w 769"/>
                <a:gd name="T17" fmla="*/ 0 h 743"/>
                <a:gd name="T18" fmla="*/ 9 w 769"/>
                <a:gd name="T19" fmla="*/ 0 h 743"/>
                <a:gd name="T20" fmla="*/ 11 w 769"/>
                <a:gd name="T21" fmla="*/ 0 h 743"/>
                <a:gd name="T22" fmla="*/ 12 w 769"/>
                <a:gd name="T23" fmla="*/ 0 h 743"/>
                <a:gd name="T24" fmla="*/ 14 w 769"/>
                <a:gd name="T25" fmla="*/ 0 h 743"/>
                <a:gd name="T26" fmla="*/ 15 w 769"/>
                <a:gd name="T27" fmla="*/ 0 h 743"/>
                <a:gd name="T28" fmla="*/ 17 w 769"/>
                <a:gd name="T29" fmla="*/ 1 h 743"/>
                <a:gd name="T30" fmla="*/ 18 w 769"/>
                <a:gd name="T31" fmla="*/ 2 h 743"/>
                <a:gd name="T32" fmla="*/ 20 w 769"/>
                <a:gd name="T33" fmla="*/ 3 h 743"/>
                <a:gd name="T34" fmla="*/ 21 w 769"/>
                <a:gd name="T35" fmla="*/ 4 h 743"/>
                <a:gd name="T36" fmla="*/ 22 w 769"/>
                <a:gd name="T37" fmla="*/ 5 h 743"/>
                <a:gd name="T38" fmla="*/ 23 w 769"/>
                <a:gd name="T39" fmla="*/ 7 h 743"/>
                <a:gd name="T40" fmla="*/ 23 w 769"/>
                <a:gd name="T41" fmla="*/ 8 h 743"/>
                <a:gd name="T42" fmla="*/ 23 w 769"/>
                <a:gd name="T43" fmla="*/ 10 h 743"/>
                <a:gd name="T44" fmla="*/ 24 w 769"/>
                <a:gd name="T45" fmla="*/ 11 h 743"/>
                <a:gd name="T46" fmla="*/ 23 w 769"/>
                <a:gd name="T47" fmla="*/ 12 h 743"/>
                <a:gd name="T48" fmla="*/ 23 w 769"/>
                <a:gd name="T49" fmla="*/ 14 h 743"/>
                <a:gd name="T50" fmla="*/ 23 w 769"/>
                <a:gd name="T51" fmla="*/ 16 h 743"/>
                <a:gd name="T52" fmla="*/ 22 w 769"/>
                <a:gd name="T53" fmla="*/ 17 h 743"/>
                <a:gd name="T54" fmla="*/ 21 w 769"/>
                <a:gd name="T55" fmla="*/ 18 h 743"/>
                <a:gd name="T56" fmla="*/ 20 w 769"/>
                <a:gd name="T57" fmla="*/ 20 h 743"/>
                <a:gd name="T58" fmla="*/ 18 w 769"/>
                <a:gd name="T59" fmla="*/ 21 h 743"/>
                <a:gd name="T60" fmla="*/ 17 w 769"/>
                <a:gd name="T61" fmla="*/ 22 h 743"/>
                <a:gd name="T62" fmla="*/ 15 w 769"/>
                <a:gd name="T63" fmla="*/ 22 h 743"/>
                <a:gd name="T64" fmla="*/ 14 w 769"/>
                <a:gd name="T65" fmla="*/ 23 h 743"/>
                <a:gd name="T66" fmla="*/ 12 w 769"/>
                <a:gd name="T67" fmla="*/ 23 h 743"/>
                <a:gd name="T68" fmla="*/ 12 w 769"/>
                <a:gd name="T69" fmla="*/ 23 h 743"/>
                <a:gd name="T70" fmla="*/ 12 w 769"/>
                <a:gd name="T71" fmla="*/ 23 h 743"/>
                <a:gd name="T72" fmla="*/ 12 w 769"/>
                <a:gd name="T73" fmla="*/ 23 h 743"/>
                <a:gd name="T74" fmla="*/ 12 w 769"/>
                <a:gd name="T75" fmla="*/ 23 h 743"/>
                <a:gd name="T76" fmla="*/ 12 w 769"/>
                <a:gd name="T77" fmla="*/ 23 h 743"/>
                <a:gd name="T78" fmla="*/ 12 w 769"/>
                <a:gd name="T79" fmla="*/ 23 h 743"/>
                <a:gd name="T80" fmla="*/ 12 w 769"/>
                <a:gd name="T81" fmla="*/ 23 h 743"/>
                <a:gd name="T82" fmla="*/ 12 w 769"/>
                <a:gd name="T83" fmla="*/ 23 h 743"/>
                <a:gd name="T84" fmla="*/ 12 w 769"/>
                <a:gd name="T85" fmla="*/ 23 h 743"/>
                <a:gd name="T86" fmla="*/ 12 w 769"/>
                <a:gd name="T87" fmla="*/ 23 h 743"/>
                <a:gd name="T88" fmla="*/ 12 w 769"/>
                <a:gd name="T89" fmla="*/ 23 h 743"/>
                <a:gd name="T90" fmla="*/ 11 w 769"/>
                <a:gd name="T91" fmla="*/ 23 h 743"/>
                <a:gd name="T92" fmla="*/ 9 w 769"/>
                <a:gd name="T93" fmla="*/ 23 h 743"/>
                <a:gd name="T94" fmla="*/ 7 w 769"/>
                <a:gd name="T95" fmla="*/ 22 h 743"/>
                <a:gd name="T96" fmla="*/ 6 w 769"/>
                <a:gd name="T97" fmla="*/ 21 h 743"/>
                <a:gd name="T98" fmla="*/ 4 w 769"/>
                <a:gd name="T99" fmla="*/ 20 h 743"/>
                <a:gd name="T100" fmla="*/ 3 w 769"/>
                <a:gd name="T101" fmla="*/ 19 h 743"/>
                <a:gd name="T102" fmla="*/ 2 w 769"/>
                <a:gd name="T103" fmla="*/ 18 h 743"/>
                <a:gd name="T104" fmla="*/ 1 w 769"/>
                <a:gd name="T105" fmla="*/ 17 h 743"/>
                <a:gd name="T106" fmla="*/ 0 w 769"/>
                <a:gd name="T107" fmla="*/ 15 h 743"/>
                <a:gd name="T108" fmla="*/ 0 w 769"/>
                <a:gd name="T109" fmla="*/ 13 h 743"/>
                <a:gd name="T110" fmla="*/ 0 w 769"/>
                <a:gd name="T111" fmla="*/ 12 h 743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769"/>
                <a:gd name="T169" fmla="*/ 0 h 743"/>
                <a:gd name="T170" fmla="*/ 769 w 769"/>
                <a:gd name="T171" fmla="*/ 743 h 743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769" h="743">
                  <a:moveTo>
                    <a:pt x="0" y="368"/>
                  </a:moveTo>
                  <a:lnTo>
                    <a:pt x="0" y="377"/>
                  </a:lnTo>
                  <a:lnTo>
                    <a:pt x="0" y="357"/>
                  </a:lnTo>
                  <a:lnTo>
                    <a:pt x="2" y="338"/>
                  </a:lnTo>
                  <a:lnTo>
                    <a:pt x="4" y="320"/>
                  </a:lnTo>
                  <a:lnTo>
                    <a:pt x="7" y="301"/>
                  </a:lnTo>
                  <a:lnTo>
                    <a:pt x="12" y="283"/>
                  </a:lnTo>
                  <a:lnTo>
                    <a:pt x="16" y="266"/>
                  </a:lnTo>
                  <a:lnTo>
                    <a:pt x="23" y="247"/>
                  </a:lnTo>
                  <a:lnTo>
                    <a:pt x="30" y="231"/>
                  </a:lnTo>
                  <a:lnTo>
                    <a:pt x="37" y="214"/>
                  </a:lnTo>
                  <a:lnTo>
                    <a:pt x="45" y="198"/>
                  </a:lnTo>
                  <a:lnTo>
                    <a:pt x="55" y="182"/>
                  </a:lnTo>
                  <a:lnTo>
                    <a:pt x="64" y="166"/>
                  </a:lnTo>
                  <a:lnTo>
                    <a:pt x="75" y="152"/>
                  </a:lnTo>
                  <a:lnTo>
                    <a:pt x="85" y="138"/>
                  </a:lnTo>
                  <a:lnTo>
                    <a:pt x="97" y="124"/>
                  </a:lnTo>
                  <a:lnTo>
                    <a:pt x="110" y="110"/>
                  </a:lnTo>
                  <a:lnTo>
                    <a:pt x="124" y="98"/>
                  </a:lnTo>
                  <a:lnTo>
                    <a:pt x="137" y="87"/>
                  </a:lnTo>
                  <a:lnTo>
                    <a:pt x="151" y="76"/>
                  </a:lnTo>
                  <a:lnTo>
                    <a:pt x="166" y="65"/>
                  </a:lnTo>
                  <a:lnTo>
                    <a:pt x="181" y="56"/>
                  </a:lnTo>
                  <a:lnTo>
                    <a:pt x="196" y="47"/>
                  </a:lnTo>
                  <a:lnTo>
                    <a:pt x="212" y="38"/>
                  </a:lnTo>
                  <a:lnTo>
                    <a:pt x="230" y="31"/>
                  </a:lnTo>
                  <a:lnTo>
                    <a:pt x="247" y="24"/>
                  </a:lnTo>
                  <a:lnTo>
                    <a:pt x="264" y="18"/>
                  </a:lnTo>
                  <a:lnTo>
                    <a:pt x="281" y="12"/>
                  </a:lnTo>
                  <a:lnTo>
                    <a:pt x="300" y="8"/>
                  </a:lnTo>
                  <a:lnTo>
                    <a:pt x="318" y="6"/>
                  </a:lnTo>
                  <a:lnTo>
                    <a:pt x="337" y="3"/>
                  </a:lnTo>
                  <a:lnTo>
                    <a:pt x="357" y="2"/>
                  </a:lnTo>
                  <a:lnTo>
                    <a:pt x="375" y="0"/>
                  </a:lnTo>
                  <a:lnTo>
                    <a:pt x="393" y="0"/>
                  </a:lnTo>
                  <a:lnTo>
                    <a:pt x="412" y="2"/>
                  </a:lnTo>
                  <a:lnTo>
                    <a:pt x="431" y="3"/>
                  </a:lnTo>
                  <a:lnTo>
                    <a:pt x="450" y="6"/>
                  </a:lnTo>
                  <a:lnTo>
                    <a:pt x="468" y="8"/>
                  </a:lnTo>
                  <a:lnTo>
                    <a:pt x="487" y="12"/>
                  </a:lnTo>
                  <a:lnTo>
                    <a:pt x="505" y="18"/>
                  </a:lnTo>
                  <a:lnTo>
                    <a:pt x="522" y="24"/>
                  </a:lnTo>
                  <a:lnTo>
                    <a:pt x="540" y="31"/>
                  </a:lnTo>
                  <a:lnTo>
                    <a:pt x="556" y="38"/>
                  </a:lnTo>
                  <a:lnTo>
                    <a:pt x="571" y="47"/>
                  </a:lnTo>
                  <a:lnTo>
                    <a:pt x="587" y="56"/>
                  </a:lnTo>
                  <a:lnTo>
                    <a:pt x="603" y="65"/>
                  </a:lnTo>
                  <a:lnTo>
                    <a:pt x="618" y="76"/>
                  </a:lnTo>
                  <a:lnTo>
                    <a:pt x="632" y="87"/>
                  </a:lnTo>
                  <a:lnTo>
                    <a:pt x="646" y="98"/>
                  </a:lnTo>
                  <a:lnTo>
                    <a:pt x="659" y="110"/>
                  </a:lnTo>
                  <a:lnTo>
                    <a:pt x="671" y="124"/>
                  </a:lnTo>
                  <a:lnTo>
                    <a:pt x="683" y="138"/>
                  </a:lnTo>
                  <a:lnTo>
                    <a:pt x="693" y="152"/>
                  </a:lnTo>
                  <a:lnTo>
                    <a:pt x="704" y="166"/>
                  </a:lnTo>
                  <a:lnTo>
                    <a:pt x="714" y="182"/>
                  </a:lnTo>
                  <a:lnTo>
                    <a:pt x="722" y="198"/>
                  </a:lnTo>
                  <a:lnTo>
                    <a:pt x="732" y="214"/>
                  </a:lnTo>
                  <a:lnTo>
                    <a:pt x="738" y="231"/>
                  </a:lnTo>
                  <a:lnTo>
                    <a:pt x="745" y="247"/>
                  </a:lnTo>
                  <a:lnTo>
                    <a:pt x="752" y="266"/>
                  </a:lnTo>
                  <a:lnTo>
                    <a:pt x="757" y="283"/>
                  </a:lnTo>
                  <a:lnTo>
                    <a:pt x="761" y="301"/>
                  </a:lnTo>
                  <a:lnTo>
                    <a:pt x="764" y="320"/>
                  </a:lnTo>
                  <a:lnTo>
                    <a:pt x="766" y="338"/>
                  </a:lnTo>
                  <a:lnTo>
                    <a:pt x="767" y="357"/>
                  </a:lnTo>
                  <a:lnTo>
                    <a:pt x="769" y="377"/>
                  </a:lnTo>
                  <a:lnTo>
                    <a:pt x="769" y="368"/>
                  </a:lnTo>
                  <a:lnTo>
                    <a:pt x="767" y="387"/>
                  </a:lnTo>
                  <a:lnTo>
                    <a:pt x="766" y="406"/>
                  </a:lnTo>
                  <a:lnTo>
                    <a:pt x="764" y="425"/>
                  </a:lnTo>
                  <a:lnTo>
                    <a:pt x="761" y="443"/>
                  </a:lnTo>
                  <a:lnTo>
                    <a:pt x="757" y="462"/>
                  </a:lnTo>
                  <a:lnTo>
                    <a:pt x="752" y="479"/>
                  </a:lnTo>
                  <a:lnTo>
                    <a:pt x="745" y="498"/>
                  </a:lnTo>
                  <a:lnTo>
                    <a:pt x="738" y="513"/>
                  </a:lnTo>
                  <a:lnTo>
                    <a:pt x="732" y="531"/>
                  </a:lnTo>
                  <a:lnTo>
                    <a:pt x="722" y="547"/>
                  </a:lnTo>
                  <a:lnTo>
                    <a:pt x="714" y="562"/>
                  </a:lnTo>
                  <a:lnTo>
                    <a:pt x="704" y="578"/>
                  </a:lnTo>
                  <a:lnTo>
                    <a:pt x="693" y="593"/>
                  </a:lnTo>
                  <a:lnTo>
                    <a:pt x="683" y="606"/>
                  </a:lnTo>
                  <a:lnTo>
                    <a:pt x="671" y="621"/>
                  </a:lnTo>
                  <a:lnTo>
                    <a:pt x="659" y="633"/>
                  </a:lnTo>
                  <a:lnTo>
                    <a:pt x="646" y="646"/>
                  </a:lnTo>
                  <a:lnTo>
                    <a:pt x="632" y="658"/>
                  </a:lnTo>
                  <a:lnTo>
                    <a:pt x="618" y="669"/>
                  </a:lnTo>
                  <a:lnTo>
                    <a:pt x="603" y="679"/>
                  </a:lnTo>
                  <a:lnTo>
                    <a:pt x="587" y="688"/>
                  </a:lnTo>
                  <a:lnTo>
                    <a:pt x="571" y="698"/>
                  </a:lnTo>
                  <a:lnTo>
                    <a:pt x="556" y="707"/>
                  </a:lnTo>
                  <a:lnTo>
                    <a:pt x="540" y="714"/>
                  </a:lnTo>
                  <a:lnTo>
                    <a:pt x="522" y="720"/>
                  </a:lnTo>
                  <a:lnTo>
                    <a:pt x="505" y="727"/>
                  </a:lnTo>
                  <a:lnTo>
                    <a:pt x="487" y="732"/>
                  </a:lnTo>
                  <a:lnTo>
                    <a:pt x="468" y="736"/>
                  </a:lnTo>
                  <a:lnTo>
                    <a:pt x="450" y="739"/>
                  </a:lnTo>
                  <a:lnTo>
                    <a:pt x="431" y="741"/>
                  </a:lnTo>
                  <a:lnTo>
                    <a:pt x="412" y="743"/>
                  </a:lnTo>
                  <a:lnTo>
                    <a:pt x="393" y="743"/>
                  </a:lnTo>
                  <a:lnTo>
                    <a:pt x="375" y="743"/>
                  </a:lnTo>
                  <a:lnTo>
                    <a:pt x="357" y="743"/>
                  </a:lnTo>
                  <a:lnTo>
                    <a:pt x="337" y="741"/>
                  </a:lnTo>
                  <a:lnTo>
                    <a:pt x="318" y="739"/>
                  </a:lnTo>
                  <a:lnTo>
                    <a:pt x="300" y="736"/>
                  </a:lnTo>
                  <a:lnTo>
                    <a:pt x="281" y="732"/>
                  </a:lnTo>
                  <a:lnTo>
                    <a:pt x="264" y="727"/>
                  </a:lnTo>
                  <a:lnTo>
                    <a:pt x="247" y="720"/>
                  </a:lnTo>
                  <a:lnTo>
                    <a:pt x="230" y="714"/>
                  </a:lnTo>
                  <a:lnTo>
                    <a:pt x="212" y="707"/>
                  </a:lnTo>
                  <a:lnTo>
                    <a:pt x="196" y="698"/>
                  </a:lnTo>
                  <a:lnTo>
                    <a:pt x="181" y="688"/>
                  </a:lnTo>
                  <a:lnTo>
                    <a:pt x="166" y="679"/>
                  </a:lnTo>
                  <a:lnTo>
                    <a:pt x="151" y="669"/>
                  </a:lnTo>
                  <a:lnTo>
                    <a:pt x="137" y="658"/>
                  </a:lnTo>
                  <a:lnTo>
                    <a:pt x="124" y="646"/>
                  </a:lnTo>
                  <a:lnTo>
                    <a:pt x="110" y="633"/>
                  </a:lnTo>
                  <a:lnTo>
                    <a:pt x="97" y="621"/>
                  </a:lnTo>
                  <a:lnTo>
                    <a:pt x="85" y="606"/>
                  </a:lnTo>
                  <a:lnTo>
                    <a:pt x="75" y="593"/>
                  </a:lnTo>
                  <a:lnTo>
                    <a:pt x="64" y="578"/>
                  </a:lnTo>
                  <a:lnTo>
                    <a:pt x="55" y="562"/>
                  </a:lnTo>
                  <a:lnTo>
                    <a:pt x="45" y="547"/>
                  </a:lnTo>
                  <a:lnTo>
                    <a:pt x="37" y="531"/>
                  </a:lnTo>
                  <a:lnTo>
                    <a:pt x="30" y="513"/>
                  </a:lnTo>
                  <a:lnTo>
                    <a:pt x="23" y="498"/>
                  </a:lnTo>
                  <a:lnTo>
                    <a:pt x="16" y="479"/>
                  </a:lnTo>
                  <a:lnTo>
                    <a:pt x="12" y="462"/>
                  </a:lnTo>
                  <a:lnTo>
                    <a:pt x="7" y="443"/>
                  </a:lnTo>
                  <a:lnTo>
                    <a:pt x="4" y="425"/>
                  </a:lnTo>
                  <a:lnTo>
                    <a:pt x="2" y="406"/>
                  </a:lnTo>
                  <a:lnTo>
                    <a:pt x="0" y="387"/>
                  </a:lnTo>
                  <a:lnTo>
                    <a:pt x="0" y="368"/>
                  </a:lnTo>
                  <a:close/>
                </a:path>
              </a:pathLst>
            </a:cu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E913A01C-0252-4423-84A7-CC95FC3CA907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8" y="2450"/>
              <a:ext cx="66" cy="66"/>
            </a:xfrm>
            <a:custGeom>
              <a:avLst/>
              <a:gdLst>
                <a:gd name="T0" fmla="*/ 4 w 133"/>
                <a:gd name="T1" fmla="*/ 3 h 132"/>
                <a:gd name="T2" fmla="*/ 0 w 133"/>
                <a:gd name="T3" fmla="*/ 0 h 132"/>
                <a:gd name="T4" fmla="*/ 2 w 133"/>
                <a:gd name="T5" fmla="*/ 5 h 132"/>
                <a:gd name="T6" fmla="*/ 3 w 133"/>
                <a:gd name="T7" fmla="*/ 4 h 132"/>
                <a:gd name="T8" fmla="*/ 4 w 133"/>
                <a:gd name="T9" fmla="*/ 3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3"/>
                <a:gd name="T16" fmla="*/ 0 h 132"/>
                <a:gd name="T17" fmla="*/ 133 w 133"/>
                <a:gd name="T18" fmla="*/ 132 h 1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3" h="132">
                  <a:moveTo>
                    <a:pt x="133" y="79"/>
                  </a:moveTo>
                  <a:lnTo>
                    <a:pt x="0" y="0"/>
                  </a:lnTo>
                  <a:lnTo>
                    <a:pt x="80" y="132"/>
                  </a:lnTo>
                  <a:lnTo>
                    <a:pt x="106" y="106"/>
                  </a:lnTo>
                  <a:lnTo>
                    <a:pt x="133" y="79"/>
                  </a:lnTo>
                  <a:close/>
                </a:path>
              </a:pathLst>
            </a:cu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B2C19714-7D53-463A-9775-7EB269BC917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7" y="2410"/>
              <a:ext cx="384" cy="384"/>
            </a:xfrm>
            <a:custGeom>
              <a:avLst/>
              <a:gdLst>
                <a:gd name="T0" fmla="*/ 0 w 769"/>
                <a:gd name="T1" fmla="*/ 11 h 769"/>
                <a:gd name="T2" fmla="*/ 0 w 769"/>
                <a:gd name="T3" fmla="*/ 9 h 769"/>
                <a:gd name="T4" fmla="*/ 0 w 769"/>
                <a:gd name="T5" fmla="*/ 7 h 769"/>
                <a:gd name="T6" fmla="*/ 1 w 769"/>
                <a:gd name="T7" fmla="*/ 6 h 769"/>
                <a:gd name="T8" fmla="*/ 2 w 769"/>
                <a:gd name="T9" fmla="*/ 4 h 769"/>
                <a:gd name="T10" fmla="*/ 3 w 769"/>
                <a:gd name="T11" fmla="*/ 3 h 769"/>
                <a:gd name="T12" fmla="*/ 4 w 769"/>
                <a:gd name="T13" fmla="*/ 2 h 769"/>
                <a:gd name="T14" fmla="*/ 6 w 769"/>
                <a:gd name="T15" fmla="*/ 1 h 769"/>
                <a:gd name="T16" fmla="*/ 7 w 769"/>
                <a:gd name="T17" fmla="*/ 0 h 769"/>
                <a:gd name="T18" fmla="*/ 9 w 769"/>
                <a:gd name="T19" fmla="*/ 0 h 769"/>
                <a:gd name="T20" fmla="*/ 11 w 769"/>
                <a:gd name="T21" fmla="*/ 0 h 769"/>
                <a:gd name="T22" fmla="*/ 12 w 769"/>
                <a:gd name="T23" fmla="*/ 0 h 769"/>
                <a:gd name="T24" fmla="*/ 14 w 769"/>
                <a:gd name="T25" fmla="*/ 0 h 769"/>
                <a:gd name="T26" fmla="*/ 15 w 769"/>
                <a:gd name="T27" fmla="*/ 0 h 769"/>
                <a:gd name="T28" fmla="*/ 17 w 769"/>
                <a:gd name="T29" fmla="*/ 1 h 769"/>
                <a:gd name="T30" fmla="*/ 18 w 769"/>
                <a:gd name="T31" fmla="*/ 2 h 769"/>
                <a:gd name="T32" fmla="*/ 20 w 769"/>
                <a:gd name="T33" fmla="*/ 3 h 769"/>
                <a:gd name="T34" fmla="*/ 21 w 769"/>
                <a:gd name="T35" fmla="*/ 4 h 769"/>
                <a:gd name="T36" fmla="*/ 22 w 769"/>
                <a:gd name="T37" fmla="*/ 5 h 769"/>
                <a:gd name="T38" fmla="*/ 23 w 769"/>
                <a:gd name="T39" fmla="*/ 7 h 769"/>
                <a:gd name="T40" fmla="*/ 23 w 769"/>
                <a:gd name="T41" fmla="*/ 8 h 769"/>
                <a:gd name="T42" fmla="*/ 23 w 769"/>
                <a:gd name="T43" fmla="*/ 10 h 769"/>
                <a:gd name="T44" fmla="*/ 24 w 769"/>
                <a:gd name="T45" fmla="*/ 11 h 769"/>
                <a:gd name="T46" fmla="*/ 23 w 769"/>
                <a:gd name="T47" fmla="*/ 13 h 769"/>
                <a:gd name="T48" fmla="*/ 23 w 769"/>
                <a:gd name="T49" fmla="*/ 15 h 769"/>
                <a:gd name="T50" fmla="*/ 23 w 769"/>
                <a:gd name="T51" fmla="*/ 16 h 769"/>
                <a:gd name="T52" fmla="*/ 22 w 769"/>
                <a:gd name="T53" fmla="*/ 18 h 769"/>
                <a:gd name="T54" fmla="*/ 21 w 769"/>
                <a:gd name="T55" fmla="*/ 19 h 769"/>
                <a:gd name="T56" fmla="*/ 20 w 769"/>
                <a:gd name="T57" fmla="*/ 21 h 769"/>
                <a:gd name="T58" fmla="*/ 18 w 769"/>
                <a:gd name="T59" fmla="*/ 22 h 769"/>
                <a:gd name="T60" fmla="*/ 17 w 769"/>
                <a:gd name="T61" fmla="*/ 22 h 769"/>
                <a:gd name="T62" fmla="*/ 15 w 769"/>
                <a:gd name="T63" fmla="*/ 23 h 769"/>
                <a:gd name="T64" fmla="*/ 14 w 769"/>
                <a:gd name="T65" fmla="*/ 23 h 769"/>
                <a:gd name="T66" fmla="*/ 12 w 769"/>
                <a:gd name="T67" fmla="*/ 24 h 769"/>
                <a:gd name="T68" fmla="*/ 12 w 769"/>
                <a:gd name="T69" fmla="*/ 24 h 769"/>
                <a:gd name="T70" fmla="*/ 12 w 769"/>
                <a:gd name="T71" fmla="*/ 24 h 769"/>
                <a:gd name="T72" fmla="*/ 12 w 769"/>
                <a:gd name="T73" fmla="*/ 24 h 769"/>
                <a:gd name="T74" fmla="*/ 12 w 769"/>
                <a:gd name="T75" fmla="*/ 24 h 769"/>
                <a:gd name="T76" fmla="*/ 12 w 769"/>
                <a:gd name="T77" fmla="*/ 24 h 769"/>
                <a:gd name="T78" fmla="*/ 12 w 769"/>
                <a:gd name="T79" fmla="*/ 24 h 769"/>
                <a:gd name="T80" fmla="*/ 12 w 769"/>
                <a:gd name="T81" fmla="*/ 24 h 769"/>
                <a:gd name="T82" fmla="*/ 12 w 769"/>
                <a:gd name="T83" fmla="*/ 24 h 769"/>
                <a:gd name="T84" fmla="*/ 12 w 769"/>
                <a:gd name="T85" fmla="*/ 24 h 769"/>
                <a:gd name="T86" fmla="*/ 12 w 769"/>
                <a:gd name="T87" fmla="*/ 24 h 769"/>
                <a:gd name="T88" fmla="*/ 12 w 769"/>
                <a:gd name="T89" fmla="*/ 24 h 769"/>
                <a:gd name="T90" fmla="*/ 11 w 769"/>
                <a:gd name="T91" fmla="*/ 24 h 769"/>
                <a:gd name="T92" fmla="*/ 9 w 769"/>
                <a:gd name="T93" fmla="*/ 23 h 769"/>
                <a:gd name="T94" fmla="*/ 7 w 769"/>
                <a:gd name="T95" fmla="*/ 23 h 769"/>
                <a:gd name="T96" fmla="*/ 6 w 769"/>
                <a:gd name="T97" fmla="*/ 22 h 769"/>
                <a:gd name="T98" fmla="*/ 4 w 769"/>
                <a:gd name="T99" fmla="*/ 21 h 769"/>
                <a:gd name="T100" fmla="*/ 3 w 769"/>
                <a:gd name="T101" fmla="*/ 20 h 769"/>
                <a:gd name="T102" fmla="*/ 2 w 769"/>
                <a:gd name="T103" fmla="*/ 19 h 769"/>
                <a:gd name="T104" fmla="*/ 1 w 769"/>
                <a:gd name="T105" fmla="*/ 17 h 769"/>
                <a:gd name="T106" fmla="*/ 0 w 769"/>
                <a:gd name="T107" fmla="*/ 16 h 769"/>
                <a:gd name="T108" fmla="*/ 0 w 769"/>
                <a:gd name="T109" fmla="*/ 14 h 769"/>
                <a:gd name="T110" fmla="*/ 0 w 769"/>
                <a:gd name="T111" fmla="*/ 12 h 769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769"/>
                <a:gd name="T169" fmla="*/ 0 h 769"/>
                <a:gd name="T170" fmla="*/ 769 w 769"/>
                <a:gd name="T171" fmla="*/ 769 h 769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769" h="769">
                  <a:moveTo>
                    <a:pt x="0" y="394"/>
                  </a:moveTo>
                  <a:lnTo>
                    <a:pt x="0" y="377"/>
                  </a:lnTo>
                  <a:lnTo>
                    <a:pt x="0" y="357"/>
                  </a:lnTo>
                  <a:lnTo>
                    <a:pt x="2" y="338"/>
                  </a:lnTo>
                  <a:lnTo>
                    <a:pt x="4" y="320"/>
                  </a:lnTo>
                  <a:lnTo>
                    <a:pt x="7" y="301"/>
                  </a:lnTo>
                  <a:lnTo>
                    <a:pt x="12" y="282"/>
                  </a:lnTo>
                  <a:lnTo>
                    <a:pt x="16" y="265"/>
                  </a:lnTo>
                  <a:lnTo>
                    <a:pt x="23" y="247"/>
                  </a:lnTo>
                  <a:lnTo>
                    <a:pt x="30" y="231"/>
                  </a:lnTo>
                  <a:lnTo>
                    <a:pt x="37" y="214"/>
                  </a:lnTo>
                  <a:lnTo>
                    <a:pt x="45" y="198"/>
                  </a:lnTo>
                  <a:lnTo>
                    <a:pt x="55" y="182"/>
                  </a:lnTo>
                  <a:lnTo>
                    <a:pt x="64" y="166"/>
                  </a:lnTo>
                  <a:lnTo>
                    <a:pt x="75" y="151"/>
                  </a:lnTo>
                  <a:lnTo>
                    <a:pt x="85" y="138"/>
                  </a:lnTo>
                  <a:lnTo>
                    <a:pt x="97" y="123"/>
                  </a:lnTo>
                  <a:lnTo>
                    <a:pt x="110" y="111"/>
                  </a:lnTo>
                  <a:lnTo>
                    <a:pt x="124" y="98"/>
                  </a:lnTo>
                  <a:lnTo>
                    <a:pt x="137" y="86"/>
                  </a:lnTo>
                  <a:lnTo>
                    <a:pt x="151" y="76"/>
                  </a:lnTo>
                  <a:lnTo>
                    <a:pt x="166" y="65"/>
                  </a:lnTo>
                  <a:lnTo>
                    <a:pt x="181" y="56"/>
                  </a:lnTo>
                  <a:lnTo>
                    <a:pt x="196" y="46"/>
                  </a:lnTo>
                  <a:lnTo>
                    <a:pt x="212" y="37"/>
                  </a:lnTo>
                  <a:lnTo>
                    <a:pt x="230" y="31"/>
                  </a:lnTo>
                  <a:lnTo>
                    <a:pt x="247" y="24"/>
                  </a:lnTo>
                  <a:lnTo>
                    <a:pt x="264" y="17"/>
                  </a:lnTo>
                  <a:lnTo>
                    <a:pt x="281" y="12"/>
                  </a:lnTo>
                  <a:lnTo>
                    <a:pt x="300" y="8"/>
                  </a:lnTo>
                  <a:lnTo>
                    <a:pt x="318" y="5"/>
                  </a:lnTo>
                  <a:lnTo>
                    <a:pt x="337" y="3"/>
                  </a:lnTo>
                  <a:lnTo>
                    <a:pt x="357" y="1"/>
                  </a:lnTo>
                  <a:lnTo>
                    <a:pt x="375" y="0"/>
                  </a:lnTo>
                  <a:lnTo>
                    <a:pt x="393" y="0"/>
                  </a:lnTo>
                  <a:lnTo>
                    <a:pt x="412" y="1"/>
                  </a:lnTo>
                  <a:lnTo>
                    <a:pt x="431" y="3"/>
                  </a:lnTo>
                  <a:lnTo>
                    <a:pt x="450" y="5"/>
                  </a:lnTo>
                  <a:lnTo>
                    <a:pt x="468" y="8"/>
                  </a:lnTo>
                  <a:lnTo>
                    <a:pt x="487" y="12"/>
                  </a:lnTo>
                  <a:lnTo>
                    <a:pt x="505" y="17"/>
                  </a:lnTo>
                  <a:lnTo>
                    <a:pt x="522" y="24"/>
                  </a:lnTo>
                  <a:lnTo>
                    <a:pt x="540" y="31"/>
                  </a:lnTo>
                  <a:lnTo>
                    <a:pt x="556" y="37"/>
                  </a:lnTo>
                  <a:lnTo>
                    <a:pt x="571" y="46"/>
                  </a:lnTo>
                  <a:lnTo>
                    <a:pt x="587" y="56"/>
                  </a:lnTo>
                  <a:lnTo>
                    <a:pt x="603" y="65"/>
                  </a:lnTo>
                  <a:lnTo>
                    <a:pt x="618" y="76"/>
                  </a:lnTo>
                  <a:lnTo>
                    <a:pt x="632" y="86"/>
                  </a:lnTo>
                  <a:lnTo>
                    <a:pt x="646" y="98"/>
                  </a:lnTo>
                  <a:lnTo>
                    <a:pt x="659" y="111"/>
                  </a:lnTo>
                  <a:lnTo>
                    <a:pt x="671" y="123"/>
                  </a:lnTo>
                  <a:lnTo>
                    <a:pt x="683" y="138"/>
                  </a:lnTo>
                  <a:lnTo>
                    <a:pt x="693" y="151"/>
                  </a:lnTo>
                  <a:lnTo>
                    <a:pt x="704" y="166"/>
                  </a:lnTo>
                  <a:lnTo>
                    <a:pt x="714" y="182"/>
                  </a:lnTo>
                  <a:lnTo>
                    <a:pt x="722" y="198"/>
                  </a:lnTo>
                  <a:lnTo>
                    <a:pt x="732" y="214"/>
                  </a:lnTo>
                  <a:lnTo>
                    <a:pt x="738" y="231"/>
                  </a:lnTo>
                  <a:lnTo>
                    <a:pt x="745" y="247"/>
                  </a:lnTo>
                  <a:lnTo>
                    <a:pt x="752" y="265"/>
                  </a:lnTo>
                  <a:lnTo>
                    <a:pt x="757" y="282"/>
                  </a:lnTo>
                  <a:lnTo>
                    <a:pt x="761" y="301"/>
                  </a:lnTo>
                  <a:lnTo>
                    <a:pt x="764" y="320"/>
                  </a:lnTo>
                  <a:lnTo>
                    <a:pt x="766" y="338"/>
                  </a:lnTo>
                  <a:lnTo>
                    <a:pt x="767" y="357"/>
                  </a:lnTo>
                  <a:lnTo>
                    <a:pt x="769" y="377"/>
                  </a:lnTo>
                  <a:lnTo>
                    <a:pt x="769" y="394"/>
                  </a:lnTo>
                  <a:lnTo>
                    <a:pt x="767" y="414"/>
                  </a:lnTo>
                  <a:lnTo>
                    <a:pt x="766" y="432"/>
                  </a:lnTo>
                  <a:lnTo>
                    <a:pt x="764" y="451"/>
                  </a:lnTo>
                  <a:lnTo>
                    <a:pt x="761" y="469"/>
                  </a:lnTo>
                  <a:lnTo>
                    <a:pt x="757" y="488"/>
                  </a:lnTo>
                  <a:lnTo>
                    <a:pt x="752" y="505"/>
                  </a:lnTo>
                  <a:lnTo>
                    <a:pt x="745" y="524"/>
                  </a:lnTo>
                  <a:lnTo>
                    <a:pt x="738" y="540"/>
                  </a:lnTo>
                  <a:lnTo>
                    <a:pt x="732" y="557"/>
                  </a:lnTo>
                  <a:lnTo>
                    <a:pt x="722" y="573"/>
                  </a:lnTo>
                  <a:lnTo>
                    <a:pt x="714" y="589"/>
                  </a:lnTo>
                  <a:lnTo>
                    <a:pt x="704" y="605"/>
                  </a:lnTo>
                  <a:lnTo>
                    <a:pt x="693" y="619"/>
                  </a:lnTo>
                  <a:lnTo>
                    <a:pt x="683" y="632"/>
                  </a:lnTo>
                  <a:lnTo>
                    <a:pt x="671" y="647"/>
                  </a:lnTo>
                  <a:lnTo>
                    <a:pt x="659" y="659"/>
                  </a:lnTo>
                  <a:lnTo>
                    <a:pt x="646" y="672"/>
                  </a:lnTo>
                  <a:lnTo>
                    <a:pt x="632" y="684"/>
                  </a:lnTo>
                  <a:lnTo>
                    <a:pt x="618" y="695"/>
                  </a:lnTo>
                  <a:lnTo>
                    <a:pt x="603" y="705"/>
                  </a:lnTo>
                  <a:lnTo>
                    <a:pt x="587" y="715"/>
                  </a:lnTo>
                  <a:lnTo>
                    <a:pt x="571" y="724"/>
                  </a:lnTo>
                  <a:lnTo>
                    <a:pt x="556" y="733"/>
                  </a:lnTo>
                  <a:lnTo>
                    <a:pt x="540" y="740"/>
                  </a:lnTo>
                  <a:lnTo>
                    <a:pt x="522" y="746"/>
                  </a:lnTo>
                  <a:lnTo>
                    <a:pt x="505" y="753"/>
                  </a:lnTo>
                  <a:lnTo>
                    <a:pt x="487" y="758"/>
                  </a:lnTo>
                  <a:lnTo>
                    <a:pt x="468" y="762"/>
                  </a:lnTo>
                  <a:lnTo>
                    <a:pt x="450" y="765"/>
                  </a:lnTo>
                  <a:lnTo>
                    <a:pt x="431" y="768"/>
                  </a:lnTo>
                  <a:lnTo>
                    <a:pt x="412" y="769"/>
                  </a:lnTo>
                  <a:lnTo>
                    <a:pt x="393" y="769"/>
                  </a:lnTo>
                  <a:lnTo>
                    <a:pt x="375" y="769"/>
                  </a:lnTo>
                  <a:lnTo>
                    <a:pt x="357" y="769"/>
                  </a:lnTo>
                  <a:lnTo>
                    <a:pt x="337" y="768"/>
                  </a:lnTo>
                  <a:lnTo>
                    <a:pt x="318" y="765"/>
                  </a:lnTo>
                  <a:lnTo>
                    <a:pt x="300" y="762"/>
                  </a:lnTo>
                  <a:lnTo>
                    <a:pt x="281" y="758"/>
                  </a:lnTo>
                  <a:lnTo>
                    <a:pt x="264" y="753"/>
                  </a:lnTo>
                  <a:lnTo>
                    <a:pt x="247" y="746"/>
                  </a:lnTo>
                  <a:lnTo>
                    <a:pt x="230" y="740"/>
                  </a:lnTo>
                  <a:lnTo>
                    <a:pt x="212" y="733"/>
                  </a:lnTo>
                  <a:lnTo>
                    <a:pt x="196" y="724"/>
                  </a:lnTo>
                  <a:lnTo>
                    <a:pt x="181" y="715"/>
                  </a:lnTo>
                  <a:lnTo>
                    <a:pt x="166" y="705"/>
                  </a:lnTo>
                  <a:lnTo>
                    <a:pt x="151" y="695"/>
                  </a:lnTo>
                  <a:lnTo>
                    <a:pt x="137" y="684"/>
                  </a:lnTo>
                  <a:lnTo>
                    <a:pt x="124" y="672"/>
                  </a:lnTo>
                  <a:lnTo>
                    <a:pt x="110" y="659"/>
                  </a:lnTo>
                  <a:lnTo>
                    <a:pt x="97" y="647"/>
                  </a:lnTo>
                  <a:lnTo>
                    <a:pt x="85" y="632"/>
                  </a:lnTo>
                  <a:lnTo>
                    <a:pt x="75" y="619"/>
                  </a:lnTo>
                  <a:lnTo>
                    <a:pt x="64" y="605"/>
                  </a:lnTo>
                  <a:lnTo>
                    <a:pt x="55" y="589"/>
                  </a:lnTo>
                  <a:lnTo>
                    <a:pt x="45" y="573"/>
                  </a:lnTo>
                  <a:lnTo>
                    <a:pt x="37" y="557"/>
                  </a:lnTo>
                  <a:lnTo>
                    <a:pt x="30" y="540"/>
                  </a:lnTo>
                  <a:lnTo>
                    <a:pt x="23" y="524"/>
                  </a:lnTo>
                  <a:lnTo>
                    <a:pt x="16" y="505"/>
                  </a:lnTo>
                  <a:lnTo>
                    <a:pt x="12" y="488"/>
                  </a:lnTo>
                  <a:lnTo>
                    <a:pt x="7" y="469"/>
                  </a:lnTo>
                  <a:lnTo>
                    <a:pt x="4" y="451"/>
                  </a:lnTo>
                  <a:lnTo>
                    <a:pt x="2" y="432"/>
                  </a:lnTo>
                  <a:lnTo>
                    <a:pt x="0" y="414"/>
                  </a:lnTo>
                  <a:lnTo>
                    <a:pt x="0" y="394"/>
                  </a:lnTo>
                  <a:close/>
                </a:path>
              </a:pathLst>
            </a:cu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DBA9C54D-6725-4E95-A67B-5C1B120034C4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8" y="1641"/>
              <a:ext cx="66" cy="66"/>
            </a:xfrm>
            <a:custGeom>
              <a:avLst/>
              <a:gdLst>
                <a:gd name="T0" fmla="*/ 4 w 133"/>
                <a:gd name="T1" fmla="*/ 2 h 133"/>
                <a:gd name="T2" fmla="*/ 0 w 133"/>
                <a:gd name="T3" fmla="*/ 0 h 133"/>
                <a:gd name="T4" fmla="*/ 2 w 133"/>
                <a:gd name="T5" fmla="*/ 4 h 133"/>
                <a:gd name="T6" fmla="*/ 3 w 133"/>
                <a:gd name="T7" fmla="*/ 3 h 133"/>
                <a:gd name="T8" fmla="*/ 4 w 133"/>
                <a:gd name="T9" fmla="*/ 2 h 1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3"/>
                <a:gd name="T16" fmla="*/ 0 h 133"/>
                <a:gd name="T17" fmla="*/ 133 w 133"/>
                <a:gd name="T18" fmla="*/ 133 h 13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3" h="133">
                  <a:moveTo>
                    <a:pt x="133" y="80"/>
                  </a:moveTo>
                  <a:lnTo>
                    <a:pt x="0" y="0"/>
                  </a:lnTo>
                  <a:lnTo>
                    <a:pt x="80" y="133"/>
                  </a:lnTo>
                  <a:lnTo>
                    <a:pt x="106" y="106"/>
                  </a:lnTo>
                  <a:lnTo>
                    <a:pt x="133" y="80"/>
                  </a:lnTo>
                  <a:close/>
                </a:path>
              </a:pathLst>
            </a:cu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C0BF297F-30ED-4DAD-BBF1-C22D41027B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7" y="1601"/>
              <a:ext cx="384" cy="385"/>
            </a:xfrm>
            <a:custGeom>
              <a:avLst/>
              <a:gdLst>
                <a:gd name="T0" fmla="*/ 0 w 769"/>
                <a:gd name="T1" fmla="*/ 12 h 769"/>
                <a:gd name="T2" fmla="*/ 0 w 769"/>
                <a:gd name="T3" fmla="*/ 10 h 769"/>
                <a:gd name="T4" fmla="*/ 0 w 769"/>
                <a:gd name="T5" fmla="*/ 8 h 769"/>
                <a:gd name="T6" fmla="*/ 1 w 769"/>
                <a:gd name="T7" fmla="*/ 7 h 769"/>
                <a:gd name="T8" fmla="*/ 2 w 769"/>
                <a:gd name="T9" fmla="*/ 5 h 769"/>
                <a:gd name="T10" fmla="*/ 3 w 769"/>
                <a:gd name="T11" fmla="*/ 4 h 769"/>
                <a:gd name="T12" fmla="*/ 4 w 769"/>
                <a:gd name="T13" fmla="*/ 3 h 769"/>
                <a:gd name="T14" fmla="*/ 6 w 769"/>
                <a:gd name="T15" fmla="*/ 2 h 769"/>
                <a:gd name="T16" fmla="*/ 7 w 769"/>
                <a:gd name="T17" fmla="*/ 1 h 769"/>
                <a:gd name="T18" fmla="*/ 9 w 769"/>
                <a:gd name="T19" fmla="*/ 1 h 769"/>
                <a:gd name="T20" fmla="*/ 11 w 769"/>
                <a:gd name="T21" fmla="*/ 1 h 769"/>
                <a:gd name="T22" fmla="*/ 12 w 769"/>
                <a:gd name="T23" fmla="*/ 0 h 769"/>
                <a:gd name="T24" fmla="*/ 14 w 769"/>
                <a:gd name="T25" fmla="*/ 1 h 769"/>
                <a:gd name="T26" fmla="*/ 15 w 769"/>
                <a:gd name="T27" fmla="*/ 1 h 769"/>
                <a:gd name="T28" fmla="*/ 17 w 769"/>
                <a:gd name="T29" fmla="*/ 2 h 769"/>
                <a:gd name="T30" fmla="*/ 18 w 769"/>
                <a:gd name="T31" fmla="*/ 3 h 769"/>
                <a:gd name="T32" fmla="*/ 20 w 769"/>
                <a:gd name="T33" fmla="*/ 4 h 769"/>
                <a:gd name="T34" fmla="*/ 21 w 769"/>
                <a:gd name="T35" fmla="*/ 5 h 769"/>
                <a:gd name="T36" fmla="*/ 22 w 769"/>
                <a:gd name="T37" fmla="*/ 6 h 769"/>
                <a:gd name="T38" fmla="*/ 23 w 769"/>
                <a:gd name="T39" fmla="*/ 8 h 769"/>
                <a:gd name="T40" fmla="*/ 23 w 769"/>
                <a:gd name="T41" fmla="*/ 9 h 769"/>
                <a:gd name="T42" fmla="*/ 23 w 769"/>
                <a:gd name="T43" fmla="*/ 11 h 769"/>
                <a:gd name="T44" fmla="*/ 24 w 769"/>
                <a:gd name="T45" fmla="*/ 12 h 769"/>
                <a:gd name="T46" fmla="*/ 23 w 769"/>
                <a:gd name="T47" fmla="*/ 14 h 769"/>
                <a:gd name="T48" fmla="*/ 23 w 769"/>
                <a:gd name="T49" fmla="*/ 16 h 769"/>
                <a:gd name="T50" fmla="*/ 23 w 769"/>
                <a:gd name="T51" fmla="*/ 17 h 769"/>
                <a:gd name="T52" fmla="*/ 22 w 769"/>
                <a:gd name="T53" fmla="*/ 19 h 769"/>
                <a:gd name="T54" fmla="*/ 21 w 769"/>
                <a:gd name="T55" fmla="*/ 20 h 769"/>
                <a:gd name="T56" fmla="*/ 20 w 769"/>
                <a:gd name="T57" fmla="*/ 21 h 769"/>
                <a:gd name="T58" fmla="*/ 18 w 769"/>
                <a:gd name="T59" fmla="*/ 23 h 769"/>
                <a:gd name="T60" fmla="*/ 17 w 769"/>
                <a:gd name="T61" fmla="*/ 23 h 769"/>
                <a:gd name="T62" fmla="*/ 15 w 769"/>
                <a:gd name="T63" fmla="*/ 24 h 769"/>
                <a:gd name="T64" fmla="*/ 14 w 769"/>
                <a:gd name="T65" fmla="*/ 24 h 769"/>
                <a:gd name="T66" fmla="*/ 12 w 769"/>
                <a:gd name="T67" fmla="*/ 25 h 769"/>
                <a:gd name="T68" fmla="*/ 12 w 769"/>
                <a:gd name="T69" fmla="*/ 25 h 769"/>
                <a:gd name="T70" fmla="*/ 12 w 769"/>
                <a:gd name="T71" fmla="*/ 25 h 769"/>
                <a:gd name="T72" fmla="*/ 12 w 769"/>
                <a:gd name="T73" fmla="*/ 25 h 769"/>
                <a:gd name="T74" fmla="*/ 12 w 769"/>
                <a:gd name="T75" fmla="*/ 25 h 769"/>
                <a:gd name="T76" fmla="*/ 12 w 769"/>
                <a:gd name="T77" fmla="*/ 25 h 769"/>
                <a:gd name="T78" fmla="*/ 12 w 769"/>
                <a:gd name="T79" fmla="*/ 25 h 769"/>
                <a:gd name="T80" fmla="*/ 12 w 769"/>
                <a:gd name="T81" fmla="*/ 25 h 769"/>
                <a:gd name="T82" fmla="*/ 12 w 769"/>
                <a:gd name="T83" fmla="*/ 25 h 769"/>
                <a:gd name="T84" fmla="*/ 12 w 769"/>
                <a:gd name="T85" fmla="*/ 25 h 769"/>
                <a:gd name="T86" fmla="*/ 12 w 769"/>
                <a:gd name="T87" fmla="*/ 25 h 769"/>
                <a:gd name="T88" fmla="*/ 12 w 769"/>
                <a:gd name="T89" fmla="*/ 25 h 769"/>
                <a:gd name="T90" fmla="*/ 11 w 769"/>
                <a:gd name="T91" fmla="*/ 25 h 769"/>
                <a:gd name="T92" fmla="*/ 9 w 769"/>
                <a:gd name="T93" fmla="*/ 24 h 769"/>
                <a:gd name="T94" fmla="*/ 7 w 769"/>
                <a:gd name="T95" fmla="*/ 24 h 769"/>
                <a:gd name="T96" fmla="*/ 6 w 769"/>
                <a:gd name="T97" fmla="*/ 23 h 769"/>
                <a:gd name="T98" fmla="*/ 4 w 769"/>
                <a:gd name="T99" fmla="*/ 22 h 769"/>
                <a:gd name="T100" fmla="*/ 3 w 769"/>
                <a:gd name="T101" fmla="*/ 21 h 769"/>
                <a:gd name="T102" fmla="*/ 2 w 769"/>
                <a:gd name="T103" fmla="*/ 20 h 769"/>
                <a:gd name="T104" fmla="*/ 1 w 769"/>
                <a:gd name="T105" fmla="*/ 18 h 769"/>
                <a:gd name="T106" fmla="*/ 0 w 769"/>
                <a:gd name="T107" fmla="*/ 17 h 769"/>
                <a:gd name="T108" fmla="*/ 0 w 769"/>
                <a:gd name="T109" fmla="*/ 15 h 769"/>
                <a:gd name="T110" fmla="*/ 0 w 769"/>
                <a:gd name="T111" fmla="*/ 13 h 769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769"/>
                <a:gd name="T169" fmla="*/ 0 h 769"/>
                <a:gd name="T170" fmla="*/ 769 w 769"/>
                <a:gd name="T171" fmla="*/ 769 h 769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769" h="769">
                  <a:moveTo>
                    <a:pt x="0" y="394"/>
                  </a:moveTo>
                  <a:lnTo>
                    <a:pt x="0" y="376"/>
                  </a:lnTo>
                  <a:lnTo>
                    <a:pt x="0" y="356"/>
                  </a:lnTo>
                  <a:lnTo>
                    <a:pt x="2" y="338"/>
                  </a:lnTo>
                  <a:lnTo>
                    <a:pt x="4" y="319"/>
                  </a:lnTo>
                  <a:lnTo>
                    <a:pt x="7" y="301"/>
                  </a:lnTo>
                  <a:lnTo>
                    <a:pt x="12" y="282"/>
                  </a:lnTo>
                  <a:lnTo>
                    <a:pt x="16" y="265"/>
                  </a:lnTo>
                  <a:lnTo>
                    <a:pt x="23" y="246"/>
                  </a:lnTo>
                  <a:lnTo>
                    <a:pt x="30" y="230"/>
                  </a:lnTo>
                  <a:lnTo>
                    <a:pt x="37" y="213"/>
                  </a:lnTo>
                  <a:lnTo>
                    <a:pt x="45" y="197"/>
                  </a:lnTo>
                  <a:lnTo>
                    <a:pt x="55" y="181"/>
                  </a:lnTo>
                  <a:lnTo>
                    <a:pt x="64" y="166"/>
                  </a:lnTo>
                  <a:lnTo>
                    <a:pt x="75" y="151"/>
                  </a:lnTo>
                  <a:lnTo>
                    <a:pt x="85" y="138"/>
                  </a:lnTo>
                  <a:lnTo>
                    <a:pt x="97" y="123"/>
                  </a:lnTo>
                  <a:lnTo>
                    <a:pt x="110" y="111"/>
                  </a:lnTo>
                  <a:lnTo>
                    <a:pt x="124" y="98"/>
                  </a:lnTo>
                  <a:lnTo>
                    <a:pt x="137" y="86"/>
                  </a:lnTo>
                  <a:lnTo>
                    <a:pt x="151" y="75"/>
                  </a:lnTo>
                  <a:lnTo>
                    <a:pt x="166" y="65"/>
                  </a:lnTo>
                  <a:lnTo>
                    <a:pt x="181" y="55"/>
                  </a:lnTo>
                  <a:lnTo>
                    <a:pt x="196" y="46"/>
                  </a:lnTo>
                  <a:lnTo>
                    <a:pt x="212" y="37"/>
                  </a:lnTo>
                  <a:lnTo>
                    <a:pt x="230" y="30"/>
                  </a:lnTo>
                  <a:lnTo>
                    <a:pt x="247" y="24"/>
                  </a:lnTo>
                  <a:lnTo>
                    <a:pt x="264" y="17"/>
                  </a:lnTo>
                  <a:lnTo>
                    <a:pt x="281" y="12"/>
                  </a:lnTo>
                  <a:lnTo>
                    <a:pt x="300" y="8"/>
                  </a:lnTo>
                  <a:lnTo>
                    <a:pt x="318" y="5"/>
                  </a:lnTo>
                  <a:lnTo>
                    <a:pt x="337" y="2"/>
                  </a:lnTo>
                  <a:lnTo>
                    <a:pt x="357" y="1"/>
                  </a:lnTo>
                  <a:lnTo>
                    <a:pt x="375" y="0"/>
                  </a:lnTo>
                  <a:lnTo>
                    <a:pt x="393" y="0"/>
                  </a:lnTo>
                  <a:lnTo>
                    <a:pt x="412" y="1"/>
                  </a:lnTo>
                  <a:lnTo>
                    <a:pt x="431" y="2"/>
                  </a:lnTo>
                  <a:lnTo>
                    <a:pt x="450" y="5"/>
                  </a:lnTo>
                  <a:lnTo>
                    <a:pt x="468" y="8"/>
                  </a:lnTo>
                  <a:lnTo>
                    <a:pt x="487" y="12"/>
                  </a:lnTo>
                  <a:lnTo>
                    <a:pt x="505" y="17"/>
                  </a:lnTo>
                  <a:lnTo>
                    <a:pt x="522" y="24"/>
                  </a:lnTo>
                  <a:lnTo>
                    <a:pt x="540" y="30"/>
                  </a:lnTo>
                  <a:lnTo>
                    <a:pt x="556" y="37"/>
                  </a:lnTo>
                  <a:lnTo>
                    <a:pt x="571" y="46"/>
                  </a:lnTo>
                  <a:lnTo>
                    <a:pt x="587" y="55"/>
                  </a:lnTo>
                  <a:lnTo>
                    <a:pt x="603" y="65"/>
                  </a:lnTo>
                  <a:lnTo>
                    <a:pt x="618" y="75"/>
                  </a:lnTo>
                  <a:lnTo>
                    <a:pt x="632" y="86"/>
                  </a:lnTo>
                  <a:lnTo>
                    <a:pt x="646" y="98"/>
                  </a:lnTo>
                  <a:lnTo>
                    <a:pt x="659" y="111"/>
                  </a:lnTo>
                  <a:lnTo>
                    <a:pt x="671" y="123"/>
                  </a:lnTo>
                  <a:lnTo>
                    <a:pt x="683" y="138"/>
                  </a:lnTo>
                  <a:lnTo>
                    <a:pt x="693" y="151"/>
                  </a:lnTo>
                  <a:lnTo>
                    <a:pt x="704" y="166"/>
                  </a:lnTo>
                  <a:lnTo>
                    <a:pt x="714" y="181"/>
                  </a:lnTo>
                  <a:lnTo>
                    <a:pt x="722" y="197"/>
                  </a:lnTo>
                  <a:lnTo>
                    <a:pt x="732" y="213"/>
                  </a:lnTo>
                  <a:lnTo>
                    <a:pt x="738" y="230"/>
                  </a:lnTo>
                  <a:lnTo>
                    <a:pt x="745" y="246"/>
                  </a:lnTo>
                  <a:lnTo>
                    <a:pt x="752" y="265"/>
                  </a:lnTo>
                  <a:lnTo>
                    <a:pt x="757" y="282"/>
                  </a:lnTo>
                  <a:lnTo>
                    <a:pt x="761" y="301"/>
                  </a:lnTo>
                  <a:lnTo>
                    <a:pt x="764" y="319"/>
                  </a:lnTo>
                  <a:lnTo>
                    <a:pt x="766" y="338"/>
                  </a:lnTo>
                  <a:lnTo>
                    <a:pt x="767" y="356"/>
                  </a:lnTo>
                  <a:lnTo>
                    <a:pt x="769" y="376"/>
                  </a:lnTo>
                  <a:lnTo>
                    <a:pt x="769" y="394"/>
                  </a:lnTo>
                  <a:lnTo>
                    <a:pt x="767" y="413"/>
                  </a:lnTo>
                  <a:lnTo>
                    <a:pt x="766" y="432"/>
                  </a:lnTo>
                  <a:lnTo>
                    <a:pt x="764" y="451"/>
                  </a:lnTo>
                  <a:lnTo>
                    <a:pt x="761" y="469"/>
                  </a:lnTo>
                  <a:lnTo>
                    <a:pt x="757" y="488"/>
                  </a:lnTo>
                  <a:lnTo>
                    <a:pt x="752" y="505"/>
                  </a:lnTo>
                  <a:lnTo>
                    <a:pt x="745" y="523"/>
                  </a:lnTo>
                  <a:lnTo>
                    <a:pt x="738" y="539"/>
                  </a:lnTo>
                  <a:lnTo>
                    <a:pt x="732" y="557"/>
                  </a:lnTo>
                  <a:lnTo>
                    <a:pt x="722" y="572"/>
                  </a:lnTo>
                  <a:lnTo>
                    <a:pt x="714" y="588"/>
                  </a:lnTo>
                  <a:lnTo>
                    <a:pt x="704" y="604"/>
                  </a:lnTo>
                  <a:lnTo>
                    <a:pt x="693" y="619"/>
                  </a:lnTo>
                  <a:lnTo>
                    <a:pt x="683" y="632"/>
                  </a:lnTo>
                  <a:lnTo>
                    <a:pt x="671" y="647"/>
                  </a:lnTo>
                  <a:lnTo>
                    <a:pt x="659" y="659"/>
                  </a:lnTo>
                  <a:lnTo>
                    <a:pt x="646" y="672"/>
                  </a:lnTo>
                  <a:lnTo>
                    <a:pt x="632" y="684"/>
                  </a:lnTo>
                  <a:lnTo>
                    <a:pt x="618" y="694"/>
                  </a:lnTo>
                  <a:lnTo>
                    <a:pt x="603" y="705"/>
                  </a:lnTo>
                  <a:lnTo>
                    <a:pt x="587" y="714"/>
                  </a:lnTo>
                  <a:lnTo>
                    <a:pt x="571" y="724"/>
                  </a:lnTo>
                  <a:lnTo>
                    <a:pt x="556" y="733"/>
                  </a:lnTo>
                  <a:lnTo>
                    <a:pt x="540" y="740"/>
                  </a:lnTo>
                  <a:lnTo>
                    <a:pt x="522" y="746"/>
                  </a:lnTo>
                  <a:lnTo>
                    <a:pt x="505" y="753"/>
                  </a:lnTo>
                  <a:lnTo>
                    <a:pt x="487" y="758"/>
                  </a:lnTo>
                  <a:lnTo>
                    <a:pt x="468" y="762"/>
                  </a:lnTo>
                  <a:lnTo>
                    <a:pt x="450" y="765"/>
                  </a:lnTo>
                  <a:lnTo>
                    <a:pt x="431" y="767"/>
                  </a:lnTo>
                  <a:lnTo>
                    <a:pt x="412" y="769"/>
                  </a:lnTo>
                  <a:lnTo>
                    <a:pt x="393" y="769"/>
                  </a:lnTo>
                  <a:lnTo>
                    <a:pt x="375" y="769"/>
                  </a:lnTo>
                  <a:lnTo>
                    <a:pt x="357" y="769"/>
                  </a:lnTo>
                  <a:lnTo>
                    <a:pt x="337" y="767"/>
                  </a:lnTo>
                  <a:lnTo>
                    <a:pt x="318" y="765"/>
                  </a:lnTo>
                  <a:lnTo>
                    <a:pt x="300" y="762"/>
                  </a:lnTo>
                  <a:lnTo>
                    <a:pt x="281" y="758"/>
                  </a:lnTo>
                  <a:lnTo>
                    <a:pt x="264" y="753"/>
                  </a:lnTo>
                  <a:lnTo>
                    <a:pt x="247" y="746"/>
                  </a:lnTo>
                  <a:lnTo>
                    <a:pt x="230" y="740"/>
                  </a:lnTo>
                  <a:lnTo>
                    <a:pt x="212" y="733"/>
                  </a:lnTo>
                  <a:lnTo>
                    <a:pt x="196" y="724"/>
                  </a:lnTo>
                  <a:lnTo>
                    <a:pt x="181" y="714"/>
                  </a:lnTo>
                  <a:lnTo>
                    <a:pt x="166" y="705"/>
                  </a:lnTo>
                  <a:lnTo>
                    <a:pt x="151" y="694"/>
                  </a:lnTo>
                  <a:lnTo>
                    <a:pt x="137" y="684"/>
                  </a:lnTo>
                  <a:lnTo>
                    <a:pt x="124" y="672"/>
                  </a:lnTo>
                  <a:lnTo>
                    <a:pt x="110" y="659"/>
                  </a:lnTo>
                  <a:lnTo>
                    <a:pt x="97" y="647"/>
                  </a:lnTo>
                  <a:lnTo>
                    <a:pt x="85" y="632"/>
                  </a:lnTo>
                  <a:lnTo>
                    <a:pt x="75" y="619"/>
                  </a:lnTo>
                  <a:lnTo>
                    <a:pt x="64" y="604"/>
                  </a:lnTo>
                  <a:lnTo>
                    <a:pt x="55" y="588"/>
                  </a:lnTo>
                  <a:lnTo>
                    <a:pt x="45" y="572"/>
                  </a:lnTo>
                  <a:lnTo>
                    <a:pt x="37" y="557"/>
                  </a:lnTo>
                  <a:lnTo>
                    <a:pt x="30" y="539"/>
                  </a:lnTo>
                  <a:lnTo>
                    <a:pt x="23" y="523"/>
                  </a:lnTo>
                  <a:lnTo>
                    <a:pt x="16" y="505"/>
                  </a:lnTo>
                  <a:lnTo>
                    <a:pt x="12" y="488"/>
                  </a:lnTo>
                  <a:lnTo>
                    <a:pt x="7" y="469"/>
                  </a:lnTo>
                  <a:lnTo>
                    <a:pt x="4" y="451"/>
                  </a:lnTo>
                  <a:lnTo>
                    <a:pt x="2" y="432"/>
                  </a:lnTo>
                  <a:lnTo>
                    <a:pt x="0" y="413"/>
                  </a:lnTo>
                  <a:lnTo>
                    <a:pt x="0" y="394"/>
                  </a:lnTo>
                  <a:close/>
                </a:path>
              </a:pathLst>
            </a:cu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6EF5FC67-D008-48D0-B101-9FBC1CF3080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08" y="461"/>
              <a:ext cx="66" cy="67"/>
            </a:xfrm>
            <a:custGeom>
              <a:avLst/>
              <a:gdLst>
                <a:gd name="T0" fmla="*/ 2 w 133"/>
                <a:gd name="T1" fmla="*/ 0 h 132"/>
                <a:gd name="T2" fmla="*/ 0 w 133"/>
                <a:gd name="T3" fmla="*/ 5 h 132"/>
                <a:gd name="T4" fmla="*/ 4 w 133"/>
                <a:gd name="T5" fmla="*/ 2 h 132"/>
                <a:gd name="T6" fmla="*/ 3 w 133"/>
                <a:gd name="T7" fmla="*/ 1 h 132"/>
                <a:gd name="T8" fmla="*/ 2 w 133"/>
                <a:gd name="T9" fmla="*/ 0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3"/>
                <a:gd name="T16" fmla="*/ 0 h 132"/>
                <a:gd name="T17" fmla="*/ 133 w 133"/>
                <a:gd name="T18" fmla="*/ 132 h 1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3" h="132">
                  <a:moveTo>
                    <a:pt x="80" y="0"/>
                  </a:moveTo>
                  <a:lnTo>
                    <a:pt x="0" y="132"/>
                  </a:lnTo>
                  <a:lnTo>
                    <a:pt x="133" y="53"/>
                  </a:lnTo>
                  <a:lnTo>
                    <a:pt x="106" y="26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83DFF700-22F2-4AA6-BD8E-E6A11BB73F61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7" y="183"/>
              <a:ext cx="384" cy="384"/>
            </a:xfrm>
            <a:custGeom>
              <a:avLst/>
              <a:gdLst>
                <a:gd name="T0" fmla="*/ 0 w 769"/>
                <a:gd name="T1" fmla="*/ 11 h 769"/>
                <a:gd name="T2" fmla="*/ 0 w 769"/>
                <a:gd name="T3" fmla="*/ 9 h 769"/>
                <a:gd name="T4" fmla="*/ 0 w 769"/>
                <a:gd name="T5" fmla="*/ 7 h 769"/>
                <a:gd name="T6" fmla="*/ 1 w 769"/>
                <a:gd name="T7" fmla="*/ 6 h 769"/>
                <a:gd name="T8" fmla="*/ 2 w 769"/>
                <a:gd name="T9" fmla="*/ 4 h 769"/>
                <a:gd name="T10" fmla="*/ 3 w 769"/>
                <a:gd name="T11" fmla="*/ 3 h 769"/>
                <a:gd name="T12" fmla="*/ 4 w 769"/>
                <a:gd name="T13" fmla="*/ 2 h 769"/>
                <a:gd name="T14" fmla="*/ 6 w 769"/>
                <a:gd name="T15" fmla="*/ 1 h 769"/>
                <a:gd name="T16" fmla="*/ 7 w 769"/>
                <a:gd name="T17" fmla="*/ 0 h 769"/>
                <a:gd name="T18" fmla="*/ 9 w 769"/>
                <a:gd name="T19" fmla="*/ 0 h 769"/>
                <a:gd name="T20" fmla="*/ 11 w 769"/>
                <a:gd name="T21" fmla="*/ 0 h 769"/>
                <a:gd name="T22" fmla="*/ 12 w 769"/>
                <a:gd name="T23" fmla="*/ 0 h 769"/>
                <a:gd name="T24" fmla="*/ 14 w 769"/>
                <a:gd name="T25" fmla="*/ 0 h 769"/>
                <a:gd name="T26" fmla="*/ 15 w 769"/>
                <a:gd name="T27" fmla="*/ 0 h 769"/>
                <a:gd name="T28" fmla="*/ 17 w 769"/>
                <a:gd name="T29" fmla="*/ 1 h 769"/>
                <a:gd name="T30" fmla="*/ 18 w 769"/>
                <a:gd name="T31" fmla="*/ 2 h 769"/>
                <a:gd name="T32" fmla="*/ 20 w 769"/>
                <a:gd name="T33" fmla="*/ 3 h 769"/>
                <a:gd name="T34" fmla="*/ 21 w 769"/>
                <a:gd name="T35" fmla="*/ 4 h 769"/>
                <a:gd name="T36" fmla="*/ 22 w 769"/>
                <a:gd name="T37" fmla="*/ 5 h 769"/>
                <a:gd name="T38" fmla="*/ 23 w 769"/>
                <a:gd name="T39" fmla="*/ 7 h 769"/>
                <a:gd name="T40" fmla="*/ 23 w 769"/>
                <a:gd name="T41" fmla="*/ 8 h 769"/>
                <a:gd name="T42" fmla="*/ 23 w 769"/>
                <a:gd name="T43" fmla="*/ 10 h 769"/>
                <a:gd name="T44" fmla="*/ 24 w 769"/>
                <a:gd name="T45" fmla="*/ 11 h 769"/>
                <a:gd name="T46" fmla="*/ 23 w 769"/>
                <a:gd name="T47" fmla="*/ 13 h 769"/>
                <a:gd name="T48" fmla="*/ 23 w 769"/>
                <a:gd name="T49" fmla="*/ 15 h 769"/>
                <a:gd name="T50" fmla="*/ 23 w 769"/>
                <a:gd name="T51" fmla="*/ 16 h 769"/>
                <a:gd name="T52" fmla="*/ 22 w 769"/>
                <a:gd name="T53" fmla="*/ 18 h 769"/>
                <a:gd name="T54" fmla="*/ 21 w 769"/>
                <a:gd name="T55" fmla="*/ 19 h 769"/>
                <a:gd name="T56" fmla="*/ 20 w 769"/>
                <a:gd name="T57" fmla="*/ 21 h 769"/>
                <a:gd name="T58" fmla="*/ 18 w 769"/>
                <a:gd name="T59" fmla="*/ 22 h 769"/>
                <a:gd name="T60" fmla="*/ 17 w 769"/>
                <a:gd name="T61" fmla="*/ 22 h 769"/>
                <a:gd name="T62" fmla="*/ 15 w 769"/>
                <a:gd name="T63" fmla="*/ 23 h 769"/>
                <a:gd name="T64" fmla="*/ 14 w 769"/>
                <a:gd name="T65" fmla="*/ 23 h 769"/>
                <a:gd name="T66" fmla="*/ 12 w 769"/>
                <a:gd name="T67" fmla="*/ 24 h 769"/>
                <a:gd name="T68" fmla="*/ 12 w 769"/>
                <a:gd name="T69" fmla="*/ 24 h 769"/>
                <a:gd name="T70" fmla="*/ 12 w 769"/>
                <a:gd name="T71" fmla="*/ 24 h 769"/>
                <a:gd name="T72" fmla="*/ 12 w 769"/>
                <a:gd name="T73" fmla="*/ 24 h 769"/>
                <a:gd name="T74" fmla="*/ 12 w 769"/>
                <a:gd name="T75" fmla="*/ 24 h 769"/>
                <a:gd name="T76" fmla="*/ 12 w 769"/>
                <a:gd name="T77" fmla="*/ 24 h 769"/>
                <a:gd name="T78" fmla="*/ 12 w 769"/>
                <a:gd name="T79" fmla="*/ 24 h 769"/>
                <a:gd name="T80" fmla="*/ 12 w 769"/>
                <a:gd name="T81" fmla="*/ 24 h 769"/>
                <a:gd name="T82" fmla="*/ 12 w 769"/>
                <a:gd name="T83" fmla="*/ 24 h 769"/>
                <a:gd name="T84" fmla="*/ 12 w 769"/>
                <a:gd name="T85" fmla="*/ 24 h 769"/>
                <a:gd name="T86" fmla="*/ 12 w 769"/>
                <a:gd name="T87" fmla="*/ 24 h 769"/>
                <a:gd name="T88" fmla="*/ 12 w 769"/>
                <a:gd name="T89" fmla="*/ 24 h 769"/>
                <a:gd name="T90" fmla="*/ 11 w 769"/>
                <a:gd name="T91" fmla="*/ 24 h 769"/>
                <a:gd name="T92" fmla="*/ 9 w 769"/>
                <a:gd name="T93" fmla="*/ 23 h 769"/>
                <a:gd name="T94" fmla="*/ 7 w 769"/>
                <a:gd name="T95" fmla="*/ 23 h 769"/>
                <a:gd name="T96" fmla="*/ 6 w 769"/>
                <a:gd name="T97" fmla="*/ 22 h 769"/>
                <a:gd name="T98" fmla="*/ 4 w 769"/>
                <a:gd name="T99" fmla="*/ 21 h 769"/>
                <a:gd name="T100" fmla="*/ 3 w 769"/>
                <a:gd name="T101" fmla="*/ 20 h 769"/>
                <a:gd name="T102" fmla="*/ 2 w 769"/>
                <a:gd name="T103" fmla="*/ 19 h 769"/>
                <a:gd name="T104" fmla="*/ 1 w 769"/>
                <a:gd name="T105" fmla="*/ 17 h 769"/>
                <a:gd name="T106" fmla="*/ 0 w 769"/>
                <a:gd name="T107" fmla="*/ 16 h 769"/>
                <a:gd name="T108" fmla="*/ 0 w 769"/>
                <a:gd name="T109" fmla="*/ 14 h 769"/>
                <a:gd name="T110" fmla="*/ 0 w 769"/>
                <a:gd name="T111" fmla="*/ 12 h 769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769"/>
                <a:gd name="T169" fmla="*/ 0 h 769"/>
                <a:gd name="T170" fmla="*/ 769 w 769"/>
                <a:gd name="T171" fmla="*/ 769 h 769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769" h="769">
                  <a:moveTo>
                    <a:pt x="0" y="394"/>
                  </a:moveTo>
                  <a:lnTo>
                    <a:pt x="0" y="376"/>
                  </a:lnTo>
                  <a:lnTo>
                    <a:pt x="0" y="357"/>
                  </a:lnTo>
                  <a:lnTo>
                    <a:pt x="2" y="338"/>
                  </a:lnTo>
                  <a:lnTo>
                    <a:pt x="4" y="319"/>
                  </a:lnTo>
                  <a:lnTo>
                    <a:pt x="7" y="301"/>
                  </a:lnTo>
                  <a:lnTo>
                    <a:pt x="12" y="282"/>
                  </a:lnTo>
                  <a:lnTo>
                    <a:pt x="16" y="265"/>
                  </a:lnTo>
                  <a:lnTo>
                    <a:pt x="23" y="246"/>
                  </a:lnTo>
                  <a:lnTo>
                    <a:pt x="30" y="231"/>
                  </a:lnTo>
                  <a:lnTo>
                    <a:pt x="37" y="213"/>
                  </a:lnTo>
                  <a:lnTo>
                    <a:pt x="45" y="197"/>
                  </a:lnTo>
                  <a:lnTo>
                    <a:pt x="55" y="182"/>
                  </a:lnTo>
                  <a:lnTo>
                    <a:pt x="64" y="166"/>
                  </a:lnTo>
                  <a:lnTo>
                    <a:pt x="75" y="151"/>
                  </a:lnTo>
                  <a:lnTo>
                    <a:pt x="85" y="138"/>
                  </a:lnTo>
                  <a:lnTo>
                    <a:pt x="97" y="123"/>
                  </a:lnTo>
                  <a:lnTo>
                    <a:pt x="110" y="111"/>
                  </a:lnTo>
                  <a:lnTo>
                    <a:pt x="124" y="98"/>
                  </a:lnTo>
                  <a:lnTo>
                    <a:pt x="137" y="86"/>
                  </a:lnTo>
                  <a:lnTo>
                    <a:pt x="151" y="75"/>
                  </a:lnTo>
                  <a:lnTo>
                    <a:pt x="166" y="65"/>
                  </a:lnTo>
                  <a:lnTo>
                    <a:pt x="181" y="56"/>
                  </a:lnTo>
                  <a:lnTo>
                    <a:pt x="196" y="46"/>
                  </a:lnTo>
                  <a:lnTo>
                    <a:pt x="212" y="37"/>
                  </a:lnTo>
                  <a:lnTo>
                    <a:pt x="230" y="30"/>
                  </a:lnTo>
                  <a:lnTo>
                    <a:pt x="247" y="24"/>
                  </a:lnTo>
                  <a:lnTo>
                    <a:pt x="264" y="17"/>
                  </a:lnTo>
                  <a:lnTo>
                    <a:pt x="281" y="12"/>
                  </a:lnTo>
                  <a:lnTo>
                    <a:pt x="300" y="8"/>
                  </a:lnTo>
                  <a:lnTo>
                    <a:pt x="318" y="5"/>
                  </a:lnTo>
                  <a:lnTo>
                    <a:pt x="337" y="3"/>
                  </a:lnTo>
                  <a:lnTo>
                    <a:pt x="357" y="1"/>
                  </a:lnTo>
                  <a:lnTo>
                    <a:pt x="375" y="0"/>
                  </a:lnTo>
                  <a:lnTo>
                    <a:pt x="393" y="0"/>
                  </a:lnTo>
                  <a:lnTo>
                    <a:pt x="412" y="1"/>
                  </a:lnTo>
                  <a:lnTo>
                    <a:pt x="431" y="3"/>
                  </a:lnTo>
                  <a:lnTo>
                    <a:pt x="450" y="5"/>
                  </a:lnTo>
                  <a:lnTo>
                    <a:pt x="468" y="8"/>
                  </a:lnTo>
                  <a:lnTo>
                    <a:pt x="487" y="12"/>
                  </a:lnTo>
                  <a:lnTo>
                    <a:pt x="505" y="17"/>
                  </a:lnTo>
                  <a:lnTo>
                    <a:pt x="522" y="24"/>
                  </a:lnTo>
                  <a:lnTo>
                    <a:pt x="540" y="30"/>
                  </a:lnTo>
                  <a:lnTo>
                    <a:pt x="556" y="37"/>
                  </a:lnTo>
                  <a:lnTo>
                    <a:pt x="571" y="46"/>
                  </a:lnTo>
                  <a:lnTo>
                    <a:pt x="587" y="56"/>
                  </a:lnTo>
                  <a:lnTo>
                    <a:pt x="603" y="65"/>
                  </a:lnTo>
                  <a:lnTo>
                    <a:pt x="618" y="75"/>
                  </a:lnTo>
                  <a:lnTo>
                    <a:pt x="632" y="86"/>
                  </a:lnTo>
                  <a:lnTo>
                    <a:pt x="646" y="98"/>
                  </a:lnTo>
                  <a:lnTo>
                    <a:pt x="659" y="111"/>
                  </a:lnTo>
                  <a:lnTo>
                    <a:pt x="671" y="123"/>
                  </a:lnTo>
                  <a:lnTo>
                    <a:pt x="683" y="138"/>
                  </a:lnTo>
                  <a:lnTo>
                    <a:pt x="693" y="151"/>
                  </a:lnTo>
                  <a:lnTo>
                    <a:pt x="704" y="166"/>
                  </a:lnTo>
                  <a:lnTo>
                    <a:pt x="714" y="182"/>
                  </a:lnTo>
                  <a:lnTo>
                    <a:pt x="722" y="197"/>
                  </a:lnTo>
                  <a:lnTo>
                    <a:pt x="732" y="213"/>
                  </a:lnTo>
                  <a:lnTo>
                    <a:pt x="738" y="231"/>
                  </a:lnTo>
                  <a:lnTo>
                    <a:pt x="745" y="246"/>
                  </a:lnTo>
                  <a:lnTo>
                    <a:pt x="752" y="265"/>
                  </a:lnTo>
                  <a:lnTo>
                    <a:pt x="757" y="282"/>
                  </a:lnTo>
                  <a:lnTo>
                    <a:pt x="761" y="301"/>
                  </a:lnTo>
                  <a:lnTo>
                    <a:pt x="764" y="319"/>
                  </a:lnTo>
                  <a:lnTo>
                    <a:pt x="766" y="338"/>
                  </a:lnTo>
                  <a:lnTo>
                    <a:pt x="767" y="357"/>
                  </a:lnTo>
                  <a:lnTo>
                    <a:pt x="769" y="376"/>
                  </a:lnTo>
                  <a:lnTo>
                    <a:pt x="769" y="394"/>
                  </a:lnTo>
                  <a:lnTo>
                    <a:pt x="767" y="414"/>
                  </a:lnTo>
                  <a:lnTo>
                    <a:pt x="766" y="432"/>
                  </a:lnTo>
                  <a:lnTo>
                    <a:pt x="764" y="451"/>
                  </a:lnTo>
                  <a:lnTo>
                    <a:pt x="761" y="469"/>
                  </a:lnTo>
                  <a:lnTo>
                    <a:pt x="757" y="488"/>
                  </a:lnTo>
                  <a:lnTo>
                    <a:pt x="752" y="505"/>
                  </a:lnTo>
                  <a:lnTo>
                    <a:pt x="745" y="524"/>
                  </a:lnTo>
                  <a:lnTo>
                    <a:pt x="738" y="539"/>
                  </a:lnTo>
                  <a:lnTo>
                    <a:pt x="732" y="557"/>
                  </a:lnTo>
                  <a:lnTo>
                    <a:pt x="722" y="573"/>
                  </a:lnTo>
                  <a:lnTo>
                    <a:pt x="714" y="589"/>
                  </a:lnTo>
                  <a:lnTo>
                    <a:pt x="704" y="604"/>
                  </a:lnTo>
                  <a:lnTo>
                    <a:pt x="693" y="619"/>
                  </a:lnTo>
                  <a:lnTo>
                    <a:pt x="683" y="632"/>
                  </a:lnTo>
                  <a:lnTo>
                    <a:pt x="671" y="647"/>
                  </a:lnTo>
                  <a:lnTo>
                    <a:pt x="659" y="659"/>
                  </a:lnTo>
                  <a:lnTo>
                    <a:pt x="646" y="672"/>
                  </a:lnTo>
                  <a:lnTo>
                    <a:pt x="632" y="684"/>
                  </a:lnTo>
                  <a:lnTo>
                    <a:pt x="618" y="695"/>
                  </a:lnTo>
                  <a:lnTo>
                    <a:pt x="603" y="705"/>
                  </a:lnTo>
                  <a:lnTo>
                    <a:pt x="587" y="714"/>
                  </a:lnTo>
                  <a:lnTo>
                    <a:pt x="571" y="724"/>
                  </a:lnTo>
                  <a:lnTo>
                    <a:pt x="556" y="733"/>
                  </a:lnTo>
                  <a:lnTo>
                    <a:pt x="540" y="740"/>
                  </a:lnTo>
                  <a:lnTo>
                    <a:pt x="522" y="746"/>
                  </a:lnTo>
                  <a:lnTo>
                    <a:pt x="505" y="753"/>
                  </a:lnTo>
                  <a:lnTo>
                    <a:pt x="487" y="758"/>
                  </a:lnTo>
                  <a:lnTo>
                    <a:pt x="468" y="762"/>
                  </a:lnTo>
                  <a:lnTo>
                    <a:pt x="450" y="765"/>
                  </a:lnTo>
                  <a:lnTo>
                    <a:pt x="431" y="767"/>
                  </a:lnTo>
                  <a:lnTo>
                    <a:pt x="412" y="769"/>
                  </a:lnTo>
                  <a:lnTo>
                    <a:pt x="393" y="769"/>
                  </a:lnTo>
                  <a:lnTo>
                    <a:pt x="375" y="769"/>
                  </a:lnTo>
                  <a:lnTo>
                    <a:pt x="357" y="769"/>
                  </a:lnTo>
                  <a:lnTo>
                    <a:pt x="337" y="767"/>
                  </a:lnTo>
                  <a:lnTo>
                    <a:pt x="318" y="765"/>
                  </a:lnTo>
                  <a:lnTo>
                    <a:pt x="300" y="762"/>
                  </a:lnTo>
                  <a:lnTo>
                    <a:pt x="281" y="758"/>
                  </a:lnTo>
                  <a:lnTo>
                    <a:pt x="264" y="753"/>
                  </a:lnTo>
                  <a:lnTo>
                    <a:pt x="247" y="746"/>
                  </a:lnTo>
                  <a:lnTo>
                    <a:pt x="230" y="740"/>
                  </a:lnTo>
                  <a:lnTo>
                    <a:pt x="212" y="733"/>
                  </a:lnTo>
                  <a:lnTo>
                    <a:pt x="196" y="724"/>
                  </a:lnTo>
                  <a:lnTo>
                    <a:pt x="181" y="714"/>
                  </a:lnTo>
                  <a:lnTo>
                    <a:pt x="166" y="705"/>
                  </a:lnTo>
                  <a:lnTo>
                    <a:pt x="151" y="695"/>
                  </a:lnTo>
                  <a:lnTo>
                    <a:pt x="137" y="684"/>
                  </a:lnTo>
                  <a:lnTo>
                    <a:pt x="124" y="672"/>
                  </a:lnTo>
                  <a:lnTo>
                    <a:pt x="110" y="659"/>
                  </a:lnTo>
                  <a:lnTo>
                    <a:pt x="97" y="647"/>
                  </a:lnTo>
                  <a:lnTo>
                    <a:pt x="85" y="632"/>
                  </a:lnTo>
                  <a:lnTo>
                    <a:pt x="75" y="619"/>
                  </a:lnTo>
                  <a:lnTo>
                    <a:pt x="64" y="604"/>
                  </a:lnTo>
                  <a:lnTo>
                    <a:pt x="55" y="589"/>
                  </a:lnTo>
                  <a:lnTo>
                    <a:pt x="45" y="573"/>
                  </a:lnTo>
                  <a:lnTo>
                    <a:pt x="37" y="557"/>
                  </a:lnTo>
                  <a:lnTo>
                    <a:pt x="30" y="539"/>
                  </a:lnTo>
                  <a:lnTo>
                    <a:pt x="23" y="524"/>
                  </a:lnTo>
                  <a:lnTo>
                    <a:pt x="16" y="505"/>
                  </a:lnTo>
                  <a:lnTo>
                    <a:pt x="12" y="488"/>
                  </a:lnTo>
                  <a:lnTo>
                    <a:pt x="7" y="469"/>
                  </a:lnTo>
                  <a:lnTo>
                    <a:pt x="4" y="451"/>
                  </a:lnTo>
                  <a:lnTo>
                    <a:pt x="2" y="432"/>
                  </a:lnTo>
                  <a:lnTo>
                    <a:pt x="0" y="414"/>
                  </a:lnTo>
                  <a:lnTo>
                    <a:pt x="0" y="394"/>
                  </a:lnTo>
                  <a:close/>
                </a:path>
              </a:pathLst>
            </a:cu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24544B6C-6783-4CEC-936D-44010F91FD2F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7" y="526"/>
              <a:ext cx="437" cy="377"/>
            </a:xfrm>
            <a:custGeom>
              <a:avLst/>
              <a:gdLst>
                <a:gd name="T0" fmla="*/ 13 w 874"/>
                <a:gd name="T1" fmla="*/ 1 h 753"/>
                <a:gd name="T2" fmla="*/ 11 w 874"/>
                <a:gd name="T3" fmla="*/ 1 h 753"/>
                <a:gd name="T4" fmla="*/ 9 w 874"/>
                <a:gd name="T5" fmla="*/ 1 h 753"/>
                <a:gd name="T6" fmla="*/ 7 w 874"/>
                <a:gd name="T7" fmla="*/ 2 h 753"/>
                <a:gd name="T8" fmla="*/ 5 w 874"/>
                <a:gd name="T9" fmla="*/ 3 h 753"/>
                <a:gd name="T10" fmla="*/ 4 w 874"/>
                <a:gd name="T11" fmla="*/ 4 h 753"/>
                <a:gd name="T12" fmla="*/ 3 w 874"/>
                <a:gd name="T13" fmla="*/ 6 h 753"/>
                <a:gd name="T14" fmla="*/ 2 w 874"/>
                <a:gd name="T15" fmla="*/ 7 h 753"/>
                <a:gd name="T16" fmla="*/ 1 w 874"/>
                <a:gd name="T17" fmla="*/ 9 h 753"/>
                <a:gd name="T18" fmla="*/ 1 w 874"/>
                <a:gd name="T19" fmla="*/ 10 h 753"/>
                <a:gd name="T20" fmla="*/ 0 w 874"/>
                <a:gd name="T21" fmla="*/ 12 h 753"/>
                <a:gd name="T22" fmla="*/ 1 w 874"/>
                <a:gd name="T23" fmla="*/ 13 h 753"/>
                <a:gd name="T24" fmla="*/ 1 w 874"/>
                <a:gd name="T25" fmla="*/ 15 h 753"/>
                <a:gd name="T26" fmla="*/ 2 w 874"/>
                <a:gd name="T27" fmla="*/ 17 h 753"/>
                <a:gd name="T28" fmla="*/ 2 w 874"/>
                <a:gd name="T29" fmla="*/ 18 h 753"/>
                <a:gd name="T30" fmla="*/ 4 w 874"/>
                <a:gd name="T31" fmla="*/ 20 h 753"/>
                <a:gd name="T32" fmla="*/ 5 w 874"/>
                <a:gd name="T33" fmla="*/ 21 h 753"/>
                <a:gd name="T34" fmla="*/ 6 w 874"/>
                <a:gd name="T35" fmla="*/ 22 h 753"/>
                <a:gd name="T36" fmla="*/ 8 w 874"/>
                <a:gd name="T37" fmla="*/ 23 h 753"/>
                <a:gd name="T38" fmla="*/ 10 w 874"/>
                <a:gd name="T39" fmla="*/ 24 h 753"/>
                <a:gd name="T40" fmla="*/ 12 w 874"/>
                <a:gd name="T41" fmla="*/ 24 h 753"/>
                <a:gd name="T42" fmla="*/ 14 w 874"/>
                <a:gd name="T43" fmla="*/ 24 h 753"/>
                <a:gd name="T44" fmla="*/ 16 w 874"/>
                <a:gd name="T45" fmla="*/ 24 h 753"/>
                <a:gd name="T46" fmla="*/ 18 w 874"/>
                <a:gd name="T47" fmla="*/ 24 h 753"/>
                <a:gd name="T48" fmla="*/ 19 w 874"/>
                <a:gd name="T49" fmla="*/ 23 h 753"/>
                <a:gd name="T50" fmla="*/ 21 w 874"/>
                <a:gd name="T51" fmla="*/ 22 h 753"/>
                <a:gd name="T52" fmla="*/ 23 w 874"/>
                <a:gd name="T53" fmla="*/ 21 h 753"/>
                <a:gd name="T54" fmla="*/ 24 w 874"/>
                <a:gd name="T55" fmla="*/ 20 h 753"/>
                <a:gd name="T56" fmla="*/ 25 w 874"/>
                <a:gd name="T57" fmla="*/ 19 h 753"/>
                <a:gd name="T58" fmla="*/ 26 w 874"/>
                <a:gd name="T59" fmla="*/ 17 h 753"/>
                <a:gd name="T60" fmla="*/ 27 w 874"/>
                <a:gd name="T61" fmla="*/ 16 h 753"/>
                <a:gd name="T62" fmla="*/ 28 w 874"/>
                <a:gd name="T63" fmla="*/ 14 h 753"/>
                <a:gd name="T64" fmla="*/ 28 w 874"/>
                <a:gd name="T65" fmla="*/ 12 h 753"/>
                <a:gd name="T66" fmla="*/ 28 w 874"/>
                <a:gd name="T67" fmla="*/ 11 h 753"/>
                <a:gd name="T68" fmla="*/ 27 w 874"/>
                <a:gd name="T69" fmla="*/ 9 h 753"/>
                <a:gd name="T70" fmla="*/ 27 w 874"/>
                <a:gd name="T71" fmla="*/ 8 h 753"/>
                <a:gd name="T72" fmla="*/ 26 w 874"/>
                <a:gd name="T73" fmla="*/ 6 h 753"/>
                <a:gd name="T74" fmla="*/ 25 w 874"/>
                <a:gd name="T75" fmla="*/ 5 h 753"/>
                <a:gd name="T76" fmla="*/ 23 w 874"/>
                <a:gd name="T77" fmla="*/ 4 h 753"/>
                <a:gd name="T78" fmla="*/ 22 w 874"/>
                <a:gd name="T79" fmla="*/ 3 h 753"/>
                <a:gd name="T80" fmla="*/ 20 w 874"/>
                <a:gd name="T81" fmla="*/ 2 h 753"/>
                <a:gd name="T82" fmla="*/ 18 w 874"/>
                <a:gd name="T83" fmla="*/ 1 h 753"/>
                <a:gd name="T84" fmla="*/ 16 w 874"/>
                <a:gd name="T85" fmla="*/ 1 h 753"/>
                <a:gd name="T86" fmla="*/ 14 w 874"/>
                <a:gd name="T87" fmla="*/ 0 h 753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874"/>
                <a:gd name="T133" fmla="*/ 0 h 753"/>
                <a:gd name="T134" fmla="*/ 874 w 874"/>
                <a:gd name="T135" fmla="*/ 753 h 753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874" h="753">
                  <a:moveTo>
                    <a:pt x="437" y="0"/>
                  </a:moveTo>
                  <a:lnTo>
                    <a:pt x="414" y="1"/>
                  </a:lnTo>
                  <a:lnTo>
                    <a:pt x="392" y="2"/>
                  </a:lnTo>
                  <a:lnTo>
                    <a:pt x="371" y="5"/>
                  </a:lnTo>
                  <a:lnTo>
                    <a:pt x="348" y="8"/>
                  </a:lnTo>
                  <a:lnTo>
                    <a:pt x="327" y="12"/>
                  </a:lnTo>
                  <a:lnTo>
                    <a:pt x="307" y="17"/>
                  </a:lnTo>
                  <a:lnTo>
                    <a:pt x="286" y="23"/>
                  </a:lnTo>
                  <a:lnTo>
                    <a:pt x="266" y="30"/>
                  </a:lnTo>
                  <a:lnTo>
                    <a:pt x="248" y="38"/>
                  </a:lnTo>
                  <a:lnTo>
                    <a:pt x="228" y="46"/>
                  </a:lnTo>
                  <a:lnTo>
                    <a:pt x="210" y="55"/>
                  </a:lnTo>
                  <a:lnTo>
                    <a:pt x="192" y="65"/>
                  </a:lnTo>
                  <a:lnTo>
                    <a:pt x="175" y="75"/>
                  </a:lnTo>
                  <a:lnTo>
                    <a:pt x="159" y="86"/>
                  </a:lnTo>
                  <a:lnTo>
                    <a:pt x="143" y="98"/>
                  </a:lnTo>
                  <a:lnTo>
                    <a:pt x="127" y="111"/>
                  </a:lnTo>
                  <a:lnTo>
                    <a:pt x="112" y="124"/>
                  </a:lnTo>
                  <a:lnTo>
                    <a:pt x="99" y="137"/>
                  </a:lnTo>
                  <a:lnTo>
                    <a:pt x="86" y="152"/>
                  </a:lnTo>
                  <a:lnTo>
                    <a:pt x="74" y="167"/>
                  </a:lnTo>
                  <a:lnTo>
                    <a:pt x="62" y="181"/>
                  </a:lnTo>
                  <a:lnTo>
                    <a:pt x="51" y="197"/>
                  </a:lnTo>
                  <a:lnTo>
                    <a:pt x="42" y="213"/>
                  </a:lnTo>
                  <a:lnTo>
                    <a:pt x="34" y="230"/>
                  </a:lnTo>
                  <a:lnTo>
                    <a:pt x="26" y="248"/>
                  </a:lnTo>
                  <a:lnTo>
                    <a:pt x="18" y="265"/>
                  </a:lnTo>
                  <a:lnTo>
                    <a:pt x="13" y="283"/>
                  </a:lnTo>
                  <a:lnTo>
                    <a:pt x="8" y="301"/>
                  </a:lnTo>
                  <a:lnTo>
                    <a:pt x="4" y="319"/>
                  </a:lnTo>
                  <a:lnTo>
                    <a:pt x="1" y="338"/>
                  </a:lnTo>
                  <a:lnTo>
                    <a:pt x="0" y="358"/>
                  </a:lnTo>
                  <a:lnTo>
                    <a:pt x="0" y="376"/>
                  </a:lnTo>
                  <a:lnTo>
                    <a:pt x="0" y="396"/>
                  </a:lnTo>
                  <a:lnTo>
                    <a:pt x="1" y="416"/>
                  </a:lnTo>
                  <a:lnTo>
                    <a:pt x="4" y="434"/>
                  </a:lnTo>
                  <a:lnTo>
                    <a:pt x="8" y="453"/>
                  </a:lnTo>
                  <a:lnTo>
                    <a:pt x="13" y="470"/>
                  </a:lnTo>
                  <a:lnTo>
                    <a:pt x="18" y="489"/>
                  </a:lnTo>
                  <a:lnTo>
                    <a:pt x="26" y="506"/>
                  </a:lnTo>
                  <a:lnTo>
                    <a:pt x="34" y="523"/>
                  </a:lnTo>
                  <a:lnTo>
                    <a:pt x="42" y="540"/>
                  </a:lnTo>
                  <a:lnTo>
                    <a:pt x="51" y="556"/>
                  </a:lnTo>
                  <a:lnTo>
                    <a:pt x="62" y="572"/>
                  </a:lnTo>
                  <a:lnTo>
                    <a:pt x="74" y="587"/>
                  </a:lnTo>
                  <a:lnTo>
                    <a:pt x="86" y="601"/>
                  </a:lnTo>
                  <a:lnTo>
                    <a:pt x="99" y="616"/>
                  </a:lnTo>
                  <a:lnTo>
                    <a:pt x="112" y="629"/>
                  </a:lnTo>
                  <a:lnTo>
                    <a:pt x="127" y="643"/>
                  </a:lnTo>
                  <a:lnTo>
                    <a:pt x="143" y="656"/>
                  </a:lnTo>
                  <a:lnTo>
                    <a:pt x="159" y="668"/>
                  </a:lnTo>
                  <a:lnTo>
                    <a:pt x="175" y="678"/>
                  </a:lnTo>
                  <a:lnTo>
                    <a:pt x="192" y="689"/>
                  </a:lnTo>
                  <a:lnTo>
                    <a:pt x="210" y="698"/>
                  </a:lnTo>
                  <a:lnTo>
                    <a:pt x="228" y="708"/>
                  </a:lnTo>
                  <a:lnTo>
                    <a:pt x="248" y="715"/>
                  </a:lnTo>
                  <a:lnTo>
                    <a:pt x="266" y="723"/>
                  </a:lnTo>
                  <a:lnTo>
                    <a:pt x="286" y="730"/>
                  </a:lnTo>
                  <a:lnTo>
                    <a:pt x="307" y="737"/>
                  </a:lnTo>
                  <a:lnTo>
                    <a:pt x="327" y="742"/>
                  </a:lnTo>
                  <a:lnTo>
                    <a:pt x="348" y="746"/>
                  </a:lnTo>
                  <a:lnTo>
                    <a:pt x="371" y="749"/>
                  </a:lnTo>
                  <a:lnTo>
                    <a:pt x="392" y="751"/>
                  </a:lnTo>
                  <a:lnTo>
                    <a:pt x="414" y="753"/>
                  </a:lnTo>
                  <a:lnTo>
                    <a:pt x="437" y="753"/>
                  </a:lnTo>
                  <a:lnTo>
                    <a:pt x="460" y="753"/>
                  </a:lnTo>
                  <a:lnTo>
                    <a:pt x="482" y="751"/>
                  </a:lnTo>
                  <a:lnTo>
                    <a:pt x="503" y="749"/>
                  </a:lnTo>
                  <a:lnTo>
                    <a:pt x="524" y="746"/>
                  </a:lnTo>
                  <a:lnTo>
                    <a:pt x="546" y="742"/>
                  </a:lnTo>
                  <a:lnTo>
                    <a:pt x="567" y="737"/>
                  </a:lnTo>
                  <a:lnTo>
                    <a:pt x="587" y="730"/>
                  </a:lnTo>
                  <a:lnTo>
                    <a:pt x="607" y="723"/>
                  </a:lnTo>
                  <a:lnTo>
                    <a:pt x="626" y="715"/>
                  </a:lnTo>
                  <a:lnTo>
                    <a:pt x="645" y="708"/>
                  </a:lnTo>
                  <a:lnTo>
                    <a:pt x="664" y="698"/>
                  </a:lnTo>
                  <a:lnTo>
                    <a:pt x="681" y="689"/>
                  </a:lnTo>
                  <a:lnTo>
                    <a:pt x="698" y="678"/>
                  </a:lnTo>
                  <a:lnTo>
                    <a:pt x="715" y="668"/>
                  </a:lnTo>
                  <a:lnTo>
                    <a:pt x="731" y="656"/>
                  </a:lnTo>
                  <a:lnTo>
                    <a:pt x="746" y="643"/>
                  </a:lnTo>
                  <a:lnTo>
                    <a:pt x="760" y="629"/>
                  </a:lnTo>
                  <a:lnTo>
                    <a:pt x="775" y="616"/>
                  </a:lnTo>
                  <a:lnTo>
                    <a:pt x="787" y="601"/>
                  </a:lnTo>
                  <a:lnTo>
                    <a:pt x="800" y="587"/>
                  </a:lnTo>
                  <a:lnTo>
                    <a:pt x="811" y="572"/>
                  </a:lnTo>
                  <a:lnTo>
                    <a:pt x="821" y="556"/>
                  </a:lnTo>
                  <a:lnTo>
                    <a:pt x="830" y="540"/>
                  </a:lnTo>
                  <a:lnTo>
                    <a:pt x="840" y="523"/>
                  </a:lnTo>
                  <a:lnTo>
                    <a:pt x="848" y="506"/>
                  </a:lnTo>
                  <a:lnTo>
                    <a:pt x="854" y="489"/>
                  </a:lnTo>
                  <a:lnTo>
                    <a:pt x="861" y="470"/>
                  </a:lnTo>
                  <a:lnTo>
                    <a:pt x="865" y="453"/>
                  </a:lnTo>
                  <a:lnTo>
                    <a:pt x="869" y="434"/>
                  </a:lnTo>
                  <a:lnTo>
                    <a:pt x="872" y="416"/>
                  </a:lnTo>
                  <a:lnTo>
                    <a:pt x="874" y="396"/>
                  </a:lnTo>
                  <a:lnTo>
                    <a:pt x="874" y="376"/>
                  </a:lnTo>
                  <a:lnTo>
                    <a:pt x="874" y="358"/>
                  </a:lnTo>
                  <a:lnTo>
                    <a:pt x="872" y="338"/>
                  </a:lnTo>
                  <a:lnTo>
                    <a:pt x="869" y="319"/>
                  </a:lnTo>
                  <a:lnTo>
                    <a:pt x="865" y="301"/>
                  </a:lnTo>
                  <a:lnTo>
                    <a:pt x="861" y="283"/>
                  </a:lnTo>
                  <a:lnTo>
                    <a:pt x="854" y="265"/>
                  </a:lnTo>
                  <a:lnTo>
                    <a:pt x="848" y="248"/>
                  </a:lnTo>
                  <a:lnTo>
                    <a:pt x="840" y="230"/>
                  </a:lnTo>
                  <a:lnTo>
                    <a:pt x="830" y="213"/>
                  </a:lnTo>
                  <a:lnTo>
                    <a:pt x="821" y="197"/>
                  </a:lnTo>
                  <a:lnTo>
                    <a:pt x="811" y="181"/>
                  </a:lnTo>
                  <a:lnTo>
                    <a:pt x="800" y="167"/>
                  </a:lnTo>
                  <a:lnTo>
                    <a:pt x="787" y="152"/>
                  </a:lnTo>
                  <a:lnTo>
                    <a:pt x="775" y="137"/>
                  </a:lnTo>
                  <a:lnTo>
                    <a:pt x="760" y="124"/>
                  </a:lnTo>
                  <a:lnTo>
                    <a:pt x="746" y="111"/>
                  </a:lnTo>
                  <a:lnTo>
                    <a:pt x="731" y="98"/>
                  </a:lnTo>
                  <a:lnTo>
                    <a:pt x="715" y="86"/>
                  </a:lnTo>
                  <a:lnTo>
                    <a:pt x="698" y="75"/>
                  </a:lnTo>
                  <a:lnTo>
                    <a:pt x="681" y="65"/>
                  </a:lnTo>
                  <a:lnTo>
                    <a:pt x="664" y="55"/>
                  </a:lnTo>
                  <a:lnTo>
                    <a:pt x="645" y="46"/>
                  </a:lnTo>
                  <a:lnTo>
                    <a:pt x="626" y="38"/>
                  </a:lnTo>
                  <a:lnTo>
                    <a:pt x="607" y="30"/>
                  </a:lnTo>
                  <a:lnTo>
                    <a:pt x="587" y="23"/>
                  </a:lnTo>
                  <a:lnTo>
                    <a:pt x="567" y="17"/>
                  </a:lnTo>
                  <a:lnTo>
                    <a:pt x="546" y="12"/>
                  </a:lnTo>
                  <a:lnTo>
                    <a:pt x="524" y="8"/>
                  </a:lnTo>
                  <a:lnTo>
                    <a:pt x="503" y="5"/>
                  </a:lnTo>
                  <a:lnTo>
                    <a:pt x="482" y="2"/>
                  </a:lnTo>
                  <a:lnTo>
                    <a:pt x="460" y="1"/>
                  </a:lnTo>
                  <a:lnTo>
                    <a:pt x="437" y="0"/>
                  </a:lnTo>
                </a:path>
              </a:pathLst>
            </a:custGeom>
            <a:solidFill>
              <a:schemeClr val="bg1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5" name="Rectangle 12">
              <a:extLst>
                <a:ext uri="{FF2B5EF4-FFF2-40B4-BE49-F238E27FC236}">
                  <a16:creationId xmlns:a16="http://schemas.microsoft.com/office/drawing/2014/main" id="{A06B96AB-055D-4242-9C8F-DFF959702E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9" y="650"/>
              <a:ext cx="18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500">
                  <a:solidFill>
                    <a:srgbClr val="000000"/>
                  </a:solidFill>
                  <a:latin typeface="Times-Roman" charset="0"/>
                </a:rPr>
                <a:t>Idle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EBFFC8A8-6476-4819-B50C-C4716E4105FC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2" y="1269"/>
              <a:ext cx="751" cy="376"/>
            </a:xfrm>
            <a:custGeom>
              <a:avLst/>
              <a:gdLst>
                <a:gd name="T0" fmla="*/ 22 w 1502"/>
                <a:gd name="T1" fmla="*/ 0 h 753"/>
                <a:gd name="T2" fmla="*/ 18 w 1502"/>
                <a:gd name="T3" fmla="*/ 0 h 753"/>
                <a:gd name="T4" fmla="*/ 15 w 1502"/>
                <a:gd name="T5" fmla="*/ 0 h 753"/>
                <a:gd name="T6" fmla="*/ 12 w 1502"/>
                <a:gd name="T7" fmla="*/ 1 h 753"/>
                <a:gd name="T8" fmla="*/ 9 w 1502"/>
                <a:gd name="T9" fmla="*/ 2 h 753"/>
                <a:gd name="T10" fmla="*/ 7 w 1502"/>
                <a:gd name="T11" fmla="*/ 3 h 753"/>
                <a:gd name="T12" fmla="*/ 4 w 1502"/>
                <a:gd name="T13" fmla="*/ 5 h 753"/>
                <a:gd name="T14" fmla="*/ 3 w 1502"/>
                <a:gd name="T15" fmla="*/ 6 h 753"/>
                <a:gd name="T16" fmla="*/ 2 w 1502"/>
                <a:gd name="T17" fmla="*/ 8 h 753"/>
                <a:gd name="T18" fmla="*/ 1 w 1502"/>
                <a:gd name="T19" fmla="*/ 10 h 753"/>
                <a:gd name="T20" fmla="*/ 0 w 1502"/>
                <a:gd name="T21" fmla="*/ 11 h 753"/>
                <a:gd name="T22" fmla="*/ 1 w 1502"/>
                <a:gd name="T23" fmla="*/ 13 h 753"/>
                <a:gd name="T24" fmla="*/ 1 w 1502"/>
                <a:gd name="T25" fmla="*/ 14 h 753"/>
                <a:gd name="T26" fmla="*/ 2 w 1502"/>
                <a:gd name="T27" fmla="*/ 16 h 753"/>
                <a:gd name="T28" fmla="*/ 4 w 1502"/>
                <a:gd name="T29" fmla="*/ 17 h 753"/>
                <a:gd name="T30" fmla="*/ 6 w 1502"/>
                <a:gd name="T31" fmla="*/ 19 h 753"/>
                <a:gd name="T32" fmla="*/ 8 w 1502"/>
                <a:gd name="T33" fmla="*/ 20 h 753"/>
                <a:gd name="T34" fmla="*/ 11 w 1502"/>
                <a:gd name="T35" fmla="*/ 21 h 753"/>
                <a:gd name="T36" fmla="*/ 14 w 1502"/>
                <a:gd name="T37" fmla="*/ 22 h 753"/>
                <a:gd name="T38" fmla="*/ 17 w 1502"/>
                <a:gd name="T39" fmla="*/ 23 h 753"/>
                <a:gd name="T40" fmla="*/ 20 w 1502"/>
                <a:gd name="T41" fmla="*/ 23 h 753"/>
                <a:gd name="T42" fmla="*/ 24 w 1502"/>
                <a:gd name="T43" fmla="*/ 23 h 753"/>
                <a:gd name="T44" fmla="*/ 26 w 1502"/>
                <a:gd name="T45" fmla="*/ 23 h 753"/>
                <a:gd name="T46" fmla="*/ 30 w 1502"/>
                <a:gd name="T47" fmla="*/ 23 h 753"/>
                <a:gd name="T48" fmla="*/ 33 w 1502"/>
                <a:gd name="T49" fmla="*/ 22 h 753"/>
                <a:gd name="T50" fmla="*/ 36 w 1502"/>
                <a:gd name="T51" fmla="*/ 21 h 753"/>
                <a:gd name="T52" fmla="*/ 39 w 1502"/>
                <a:gd name="T53" fmla="*/ 20 h 753"/>
                <a:gd name="T54" fmla="*/ 41 w 1502"/>
                <a:gd name="T55" fmla="*/ 19 h 753"/>
                <a:gd name="T56" fmla="*/ 43 w 1502"/>
                <a:gd name="T57" fmla="*/ 18 h 753"/>
                <a:gd name="T58" fmla="*/ 45 w 1502"/>
                <a:gd name="T59" fmla="*/ 16 h 753"/>
                <a:gd name="T60" fmla="*/ 46 w 1502"/>
                <a:gd name="T61" fmla="*/ 15 h 753"/>
                <a:gd name="T62" fmla="*/ 47 w 1502"/>
                <a:gd name="T63" fmla="*/ 13 h 753"/>
                <a:gd name="T64" fmla="*/ 47 w 1502"/>
                <a:gd name="T65" fmla="*/ 11 h 753"/>
                <a:gd name="T66" fmla="*/ 47 w 1502"/>
                <a:gd name="T67" fmla="*/ 10 h 753"/>
                <a:gd name="T68" fmla="*/ 47 w 1502"/>
                <a:gd name="T69" fmla="*/ 8 h 753"/>
                <a:gd name="T70" fmla="*/ 46 w 1502"/>
                <a:gd name="T71" fmla="*/ 7 h 753"/>
                <a:gd name="T72" fmla="*/ 44 w 1502"/>
                <a:gd name="T73" fmla="*/ 5 h 753"/>
                <a:gd name="T74" fmla="*/ 42 w 1502"/>
                <a:gd name="T75" fmla="*/ 4 h 753"/>
                <a:gd name="T76" fmla="*/ 40 w 1502"/>
                <a:gd name="T77" fmla="*/ 3 h 753"/>
                <a:gd name="T78" fmla="*/ 37 w 1502"/>
                <a:gd name="T79" fmla="*/ 2 h 753"/>
                <a:gd name="T80" fmla="*/ 34 w 1502"/>
                <a:gd name="T81" fmla="*/ 1 h 753"/>
                <a:gd name="T82" fmla="*/ 31 w 1502"/>
                <a:gd name="T83" fmla="*/ 0 h 753"/>
                <a:gd name="T84" fmla="*/ 28 w 1502"/>
                <a:gd name="T85" fmla="*/ 0 h 753"/>
                <a:gd name="T86" fmla="*/ 24 w 1502"/>
                <a:gd name="T87" fmla="*/ 0 h 753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502"/>
                <a:gd name="T133" fmla="*/ 0 h 753"/>
                <a:gd name="T134" fmla="*/ 1502 w 1502"/>
                <a:gd name="T135" fmla="*/ 753 h 753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502" h="753">
                  <a:moveTo>
                    <a:pt x="751" y="0"/>
                  </a:moveTo>
                  <a:lnTo>
                    <a:pt x="712" y="2"/>
                  </a:lnTo>
                  <a:lnTo>
                    <a:pt x="674" y="3"/>
                  </a:lnTo>
                  <a:lnTo>
                    <a:pt x="637" y="6"/>
                  </a:lnTo>
                  <a:lnTo>
                    <a:pt x="600" y="8"/>
                  </a:lnTo>
                  <a:lnTo>
                    <a:pt x="563" y="12"/>
                  </a:lnTo>
                  <a:lnTo>
                    <a:pt x="528" y="18"/>
                  </a:lnTo>
                  <a:lnTo>
                    <a:pt x="492" y="24"/>
                  </a:lnTo>
                  <a:lnTo>
                    <a:pt x="458" y="31"/>
                  </a:lnTo>
                  <a:lnTo>
                    <a:pt x="425" y="39"/>
                  </a:lnTo>
                  <a:lnTo>
                    <a:pt x="393" y="47"/>
                  </a:lnTo>
                  <a:lnTo>
                    <a:pt x="361" y="56"/>
                  </a:lnTo>
                  <a:lnTo>
                    <a:pt x="331" y="65"/>
                  </a:lnTo>
                  <a:lnTo>
                    <a:pt x="302" y="76"/>
                  </a:lnTo>
                  <a:lnTo>
                    <a:pt x="274" y="86"/>
                  </a:lnTo>
                  <a:lnTo>
                    <a:pt x="246" y="98"/>
                  </a:lnTo>
                  <a:lnTo>
                    <a:pt x="220" y="112"/>
                  </a:lnTo>
                  <a:lnTo>
                    <a:pt x="194" y="125"/>
                  </a:lnTo>
                  <a:lnTo>
                    <a:pt x="172" y="138"/>
                  </a:lnTo>
                  <a:lnTo>
                    <a:pt x="149" y="153"/>
                  </a:lnTo>
                  <a:lnTo>
                    <a:pt x="128" y="167"/>
                  </a:lnTo>
                  <a:lnTo>
                    <a:pt x="108" y="182"/>
                  </a:lnTo>
                  <a:lnTo>
                    <a:pt x="91" y="198"/>
                  </a:lnTo>
                  <a:lnTo>
                    <a:pt x="74" y="214"/>
                  </a:lnTo>
                  <a:lnTo>
                    <a:pt x="59" y="231"/>
                  </a:lnTo>
                  <a:lnTo>
                    <a:pt x="46" y="248"/>
                  </a:lnTo>
                  <a:lnTo>
                    <a:pt x="34" y="265"/>
                  </a:lnTo>
                  <a:lnTo>
                    <a:pt x="23" y="284"/>
                  </a:lnTo>
                  <a:lnTo>
                    <a:pt x="16" y="301"/>
                  </a:lnTo>
                  <a:lnTo>
                    <a:pt x="9" y="320"/>
                  </a:lnTo>
                  <a:lnTo>
                    <a:pt x="4" y="338"/>
                  </a:lnTo>
                  <a:lnTo>
                    <a:pt x="1" y="358"/>
                  </a:lnTo>
                  <a:lnTo>
                    <a:pt x="0" y="377"/>
                  </a:lnTo>
                  <a:lnTo>
                    <a:pt x="1" y="397"/>
                  </a:lnTo>
                  <a:lnTo>
                    <a:pt x="4" y="417"/>
                  </a:lnTo>
                  <a:lnTo>
                    <a:pt x="9" y="435"/>
                  </a:lnTo>
                  <a:lnTo>
                    <a:pt x="16" y="454"/>
                  </a:lnTo>
                  <a:lnTo>
                    <a:pt x="23" y="471"/>
                  </a:lnTo>
                  <a:lnTo>
                    <a:pt x="34" y="489"/>
                  </a:lnTo>
                  <a:lnTo>
                    <a:pt x="46" y="507"/>
                  </a:lnTo>
                  <a:lnTo>
                    <a:pt x="59" y="524"/>
                  </a:lnTo>
                  <a:lnTo>
                    <a:pt x="74" y="541"/>
                  </a:lnTo>
                  <a:lnTo>
                    <a:pt x="91" y="557"/>
                  </a:lnTo>
                  <a:lnTo>
                    <a:pt x="108" y="573"/>
                  </a:lnTo>
                  <a:lnTo>
                    <a:pt x="128" y="588"/>
                  </a:lnTo>
                  <a:lnTo>
                    <a:pt x="149" y="602"/>
                  </a:lnTo>
                  <a:lnTo>
                    <a:pt x="172" y="617"/>
                  </a:lnTo>
                  <a:lnTo>
                    <a:pt x="194" y="630"/>
                  </a:lnTo>
                  <a:lnTo>
                    <a:pt x="220" y="643"/>
                  </a:lnTo>
                  <a:lnTo>
                    <a:pt x="246" y="657"/>
                  </a:lnTo>
                  <a:lnTo>
                    <a:pt x="274" y="668"/>
                  </a:lnTo>
                  <a:lnTo>
                    <a:pt x="302" y="679"/>
                  </a:lnTo>
                  <a:lnTo>
                    <a:pt x="331" y="690"/>
                  </a:lnTo>
                  <a:lnTo>
                    <a:pt x="361" y="699"/>
                  </a:lnTo>
                  <a:lnTo>
                    <a:pt x="393" y="708"/>
                  </a:lnTo>
                  <a:lnTo>
                    <a:pt x="425" y="716"/>
                  </a:lnTo>
                  <a:lnTo>
                    <a:pt x="458" y="724"/>
                  </a:lnTo>
                  <a:lnTo>
                    <a:pt x="492" y="731"/>
                  </a:lnTo>
                  <a:lnTo>
                    <a:pt x="528" y="737"/>
                  </a:lnTo>
                  <a:lnTo>
                    <a:pt x="563" y="743"/>
                  </a:lnTo>
                  <a:lnTo>
                    <a:pt x="600" y="747"/>
                  </a:lnTo>
                  <a:lnTo>
                    <a:pt x="637" y="749"/>
                  </a:lnTo>
                  <a:lnTo>
                    <a:pt x="674" y="752"/>
                  </a:lnTo>
                  <a:lnTo>
                    <a:pt x="712" y="753"/>
                  </a:lnTo>
                  <a:lnTo>
                    <a:pt x="751" y="753"/>
                  </a:lnTo>
                  <a:lnTo>
                    <a:pt x="789" y="753"/>
                  </a:lnTo>
                  <a:lnTo>
                    <a:pt x="828" y="752"/>
                  </a:lnTo>
                  <a:lnTo>
                    <a:pt x="866" y="749"/>
                  </a:lnTo>
                  <a:lnTo>
                    <a:pt x="902" y="747"/>
                  </a:lnTo>
                  <a:lnTo>
                    <a:pt x="939" y="743"/>
                  </a:lnTo>
                  <a:lnTo>
                    <a:pt x="975" y="737"/>
                  </a:lnTo>
                  <a:lnTo>
                    <a:pt x="1009" y="731"/>
                  </a:lnTo>
                  <a:lnTo>
                    <a:pt x="1044" y="724"/>
                  </a:lnTo>
                  <a:lnTo>
                    <a:pt x="1077" y="716"/>
                  </a:lnTo>
                  <a:lnTo>
                    <a:pt x="1109" y="708"/>
                  </a:lnTo>
                  <a:lnTo>
                    <a:pt x="1140" y="699"/>
                  </a:lnTo>
                  <a:lnTo>
                    <a:pt x="1171" y="690"/>
                  </a:lnTo>
                  <a:lnTo>
                    <a:pt x="1200" y="679"/>
                  </a:lnTo>
                  <a:lnTo>
                    <a:pt x="1229" y="668"/>
                  </a:lnTo>
                  <a:lnTo>
                    <a:pt x="1256" y="657"/>
                  </a:lnTo>
                  <a:lnTo>
                    <a:pt x="1282" y="643"/>
                  </a:lnTo>
                  <a:lnTo>
                    <a:pt x="1307" y="630"/>
                  </a:lnTo>
                  <a:lnTo>
                    <a:pt x="1331" y="617"/>
                  </a:lnTo>
                  <a:lnTo>
                    <a:pt x="1354" y="602"/>
                  </a:lnTo>
                  <a:lnTo>
                    <a:pt x="1374" y="588"/>
                  </a:lnTo>
                  <a:lnTo>
                    <a:pt x="1393" y="573"/>
                  </a:lnTo>
                  <a:lnTo>
                    <a:pt x="1412" y="557"/>
                  </a:lnTo>
                  <a:lnTo>
                    <a:pt x="1428" y="541"/>
                  </a:lnTo>
                  <a:lnTo>
                    <a:pt x="1444" y="524"/>
                  </a:lnTo>
                  <a:lnTo>
                    <a:pt x="1457" y="507"/>
                  </a:lnTo>
                  <a:lnTo>
                    <a:pt x="1469" y="489"/>
                  </a:lnTo>
                  <a:lnTo>
                    <a:pt x="1478" y="471"/>
                  </a:lnTo>
                  <a:lnTo>
                    <a:pt x="1487" y="454"/>
                  </a:lnTo>
                  <a:lnTo>
                    <a:pt x="1494" y="435"/>
                  </a:lnTo>
                  <a:lnTo>
                    <a:pt x="1498" y="417"/>
                  </a:lnTo>
                  <a:lnTo>
                    <a:pt x="1501" y="397"/>
                  </a:lnTo>
                  <a:lnTo>
                    <a:pt x="1502" y="377"/>
                  </a:lnTo>
                  <a:lnTo>
                    <a:pt x="1501" y="358"/>
                  </a:lnTo>
                  <a:lnTo>
                    <a:pt x="1498" y="338"/>
                  </a:lnTo>
                  <a:lnTo>
                    <a:pt x="1494" y="320"/>
                  </a:lnTo>
                  <a:lnTo>
                    <a:pt x="1487" y="301"/>
                  </a:lnTo>
                  <a:lnTo>
                    <a:pt x="1478" y="284"/>
                  </a:lnTo>
                  <a:lnTo>
                    <a:pt x="1469" y="265"/>
                  </a:lnTo>
                  <a:lnTo>
                    <a:pt x="1457" y="248"/>
                  </a:lnTo>
                  <a:lnTo>
                    <a:pt x="1444" y="231"/>
                  </a:lnTo>
                  <a:lnTo>
                    <a:pt x="1428" y="214"/>
                  </a:lnTo>
                  <a:lnTo>
                    <a:pt x="1412" y="198"/>
                  </a:lnTo>
                  <a:lnTo>
                    <a:pt x="1393" y="182"/>
                  </a:lnTo>
                  <a:lnTo>
                    <a:pt x="1374" y="167"/>
                  </a:lnTo>
                  <a:lnTo>
                    <a:pt x="1354" y="153"/>
                  </a:lnTo>
                  <a:lnTo>
                    <a:pt x="1331" y="138"/>
                  </a:lnTo>
                  <a:lnTo>
                    <a:pt x="1307" y="125"/>
                  </a:lnTo>
                  <a:lnTo>
                    <a:pt x="1282" y="112"/>
                  </a:lnTo>
                  <a:lnTo>
                    <a:pt x="1256" y="98"/>
                  </a:lnTo>
                  <a:lnTo>
                    <a:pt x="1229" y="86"/>
                  </a:lnTo>
                  <a:lnTo>
                    <a:pt x="1200" y="76"/>
                  </a:lnTo>
                  <a:lnTo>
                    <a:pt x="1171" y="65"/>
                  </a:lnTo>
                  <a:lnTo>
                    <a:pt x="1140" y="56"/>
                  </a:lnTo>
                  <a:lnTo>
                    <a:pt x="1109" y="47"/>
                  </a:lnTo>
                  <a:lnTo>
                    <a:pt x="1077" y="39"/>
                  </a:lnTo>
                  <a:lnTo>
                    <a:pt x="1044" y="31"/>
                  </a:lnTo>
                  <a:lnTo>
                    <a:pt x="1009" y="24"/>
                  </a:lnTo>
                  <a:lnTo>
                    <a:pt x="975" y="18"/>
                  </a:lnTo>
                  <a:lnTo>
                    <a:pt x="939" y="12"/>
                  </a:lnTo>
                  <a:lnTo>
                    <a:pt x="902" y="8"/>
                  </a:lnTo>
                  <a:lnTo>
                    <a:pt x="866" y="6"/>
                  </a:lnTo>
                  <a:lnTo>
                    <a:pt x="828" y="3"/>
                  </a:lnTo>
                  <a:lnTo>
                    <a:pt x="789" y="2"/>
                  </a:lnTo>
                  <a:lnTo>
                    <a:pt x="751" y="0"/>
                  </a:lnTo>
                </a:path>
              </a:pathLst>
            </a:custGeom>
            <a:solidFill>
              <a:schemeClr val="bg1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CB550B20-4EC3-4336-A846-CE22C3126EE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0" y="2185"/>
              <a:ext cx="79" cy="66"/>
            </a:xfrm>
            <a:custGeom>
              <a:avLst/>
              <a:gdLst>
                <a:gd name="T0" fmla="*/ 3 w 159"/>
                <a:gd name="T1" fmla="*/ 0 h 133"/>
                <a:gd name="T2" fmla="*/ 0 w 159"/>
                <a:gd name="T3" fmla="*/ 4 h 133"/>
                <a:gd name="T4" fmla="*/ 4 w 159"/>
                <a:gd name="T5" fmla="*/ 1 h 133"/>
                <a:gd name="T6" fmla="*/ 4 w 159"/>
                <a:gd name="T7" fmla="*/ 0 h 133"/>
                <a:gd name="T8" fmla="*/ 3 w 159"/>
                <a:gd name="T9" fmla="*/ 0 h 1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9"/>
                <a:gd name="T16" fmla="*/ 0 h 133"/>
                <a:gd name="T17" fmla="*/ 159 w 159"/>
                <a:gd name="T18" fmla="*/ 133 h 13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9" h="133">
                  <a:moveTo>
                    <a:pt x="106" y="0"/>
                  </a:moveTo>
                  <a:lnTo>
                    <a:pt x="0" y="133"/>
                  </a:lnTo>
                  <a:lnTo>
                    <a:pt x="159" y="53"/>
                  </a:lnTo>
                  <a:lnTo>
                    <a:pt x="133" y="27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AE86EB85-B200-4CBA-9AFA-3F604C8B2178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7" y="773"/>
              <a:ext cx="426" cy="1422"/>
            </a:xfrm>
            <a:custGeom>
              <a:avLst/>
              <a:gdLst>
                <a:gd name="T0" fmla="*/ 0 w 850"/>
                <a:gd name="T1" fmla="*/ 0 h 2845"/>
                <a:gd name="T2" fmla="*/ 3 w 850"/>
                <a:gd name="T3" fmla="*/ 1 h 2845"/>
                <a:gd name="T4" fmla="*/ 6 w 850"/>
                <a:gd name="T5" fmla="*/ 4 h 2845"/>
                <a:gd name="T6" fmla="*/ 9 w 850"/>
                <a:gd name="T7" fmla="*/ 6 h 2845"/>
                <a:gd name="T8" fmla="*/ 11 w 850"/>
                <a:gd name="T9" fmla="*/ 8 h 2845"/>
                <a:gd name="T10" fmla="*/ 13 w 850"/>
                <a:gd name="T11" fmla="*/ 11 h 2845"/>
                <a:gd name="T12" fmla="*/ 15 w 850"/>
                <a:gd name="T13" fmla="*/ 14 h 2845"/>
                <a:gd name="T14" fmla="*/ 17 w 850"/>
                <a:gd name="T15" fmla="*/ 17 h 2845"/>
                <a:gd name="T16" fmla="*/ 19 w 850"/>
                <a:gd name="T17" fmla="*/ 20 h 2845"/>
                <a:gd name="T18" fmla="*/ 20 w 850"/>
                <a:gd name="T19" fmla="*/ 23 h 2845"/>
                <a:gd name="T20" fmla="*/ 21 w 850"/>
                <a:gd name="T21" fmla="*/ 26 h 2845"/>
                <a:gd name="T22" fmla="*/ 23 w 850"/>
                <a:gd name="T23" fmla="*/ 29 h 2845"/>
                <a:gd name="T24" fmla="*/ 24 w 850"/>
                <a:gd name="T25" fmla="*/ 32 h 2845"/>
                <a:gd name="T26" fmla="*/ 25 w 850"/>
                <a:gd name="T27" fmla="*/ 36 h 2845"/>
                <a:gd name="T28" fmla="*/ 25 w 850"/>
                <a:gd name="T29" fmla="*/ 39 h 2845"/>
                <a:gd name="T30" fmla="*/ 26 w 850"/>
                <a:gd name="T31" fmla="*/ 43 h 2845"/>
                <a:gd name="T32" fmla="*/ 27 w 850"/>
                <a:gd name="T33" fmla="*/ 46 h 2845"/>
                <a:gd name="T34" fmla="*/ 27 w 850"/>
                <a:gd name="T35" fmla="*/ 49 h 2845"/>
                <a:gd name="T36" fmla="*/ 27 w 850"/>
                <a:gd name="T37" fmla="*/ 53 h 2845"/>
                <a:gd name="T38" fmla="*/ 27 w 850"/>
                <a:gd name="T39" fmla="*/ 56 h 2845"/>
                <a:gd name="T40" fmla="*/ 27 w 850"/>
                <a:gd name="T41" fmla="*/ 59 h 2845"/>
                <a:gd name="T42" fmla="*/ 27 w 850"/>
                <a:gd name="T43" fmla="*/ 62 h 2845"/>
                <a:gd name="T44" fmla="*/ 26 w 850"/>
                <a:gd name="T45" fmla="*/ 66 h 2845"/>
                <a:gd name="T46" fmla="*/ 26 w 850"/>
                <a:gd name="T47" fmla="*/ 69 h 2845"/>
                <a:gd name="T48" fmla="*/ 25 w 850"/>
                <a:gd name="T49" fmla="*/ 71 h 2845"/>
                <a:gd name="T50" fmla="*/ 25 w 850"/>
                <a:gd name="T51" fmla="*/ 74 h 2845"/>
                <a:gd name="T52" fmla="*/ 24 w 850"/>
                <a:gd name="T53" fmla="*/ 77 h 2845"/>
                <a:gd name="T54" fmla="*/ 23 w 850"/>
                <a:gd name="T55" fmla="*/ 79 h 2845"/>
                <a:gd name="T56" fmla="*/ 22 w 850"/>
                <a:gd name="T57" fmla="*/ 81 h 2845"/>
                <a:gd name="T58" fmla="*/ 21 w 850"/>
                <a:gd name="T59" fmla="*/ 83 h 2845"/>
                <a:gd name="T60" fmla="*/ 19 w 850"/>
                <a:gd name="T61" fmla="*/ 85 h 2845"/>
                <a:gd name="T62" fmla="*/ 18 w 850"/>
                <a:gd name="T63" fmla="*/ 87 h 2845"/>
                <a:gd name="T64" fmla="*/ 16 w 850"/>
                <a:gd name="T65" fmla="*/ 88 h 284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50"/>
                <a:gd name="T100" fmla="*/ 0 h 2845"/>
                <a:gd name="T101" fmla="*/ 850 w 850"/>
                <a:gd name="T102" fmla="*/ 2845 h 284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50" h="2845">
                  <a:moveTo>
                    <a:pt x="0" y="0"/>
                  </a:moveTo>
                  <a:lnTo>
                    <a:pt x="91" y="61"/>
                  </a:lnTo>
                  <a:lnTo>
                    <a:pt x="177" y="128"/>
                  </a:lnTo>
                  <a:lnTo>
                    <a:pt x="257" y="201"/>
                  </a:lnTo>
                  <a:lnTo>
                    <a:pt x="331" y="279"/>
                  </a:lnTo>
                  <a:lnTo>
                    <a:pt x="401" y="363"/>
                  </a:lnTo>
                  <a:lnTo>
                    <a:pt x="465" y="452"/>
                  </a:lnTo>
                  <a:lnTo>
                    <a:pt x="525" y="545"/>
                  </a:lnTo>
                  <a:lnTo>
                    <a:pt x="579" y="640"/>
                  </a:lnTo>
                  <a:lnTo>
                    <a:pt x="627" y="739"/>
                  </a:lnTo>
                  <a:lnTo>
                    <a:pt x="670" y="842"/>
                  </a:lnTo>
                  <a:lnTo>
                    <a:pt x="710" y="946"/>
                  </a:lnTo>
                  <a:lnTo>
                    <a:pt x="743" y="1052"/>
                  </a:lnTo>
                  <a:lnTo>
                    <a:pt x="772" y="1160"/>
                  </a:lnTo>
                  <a:lnTo>
                    <a:pt x="797" y="1268"/>
                  </a:lnTo>
                  <a:lnTo>
                    <a:pt x="817" y="1377"/>
                  </a:lnTo>
                  <a:lnTo>
                    <a:pt x="832" y="1486"/>
                  </a:lnTo>
                  <a:lnTo>
                    <a:pt x="843" y="1594"/>
                  </a:lnTo>
                  <a:lnTo>
                    <a:pt x="849" y="1702"/>
                  </a:lnTo>
                  <a:lnTo>
                    <a:pt x="850" y="1808"/>
                  </a:lnTo>
                  <a:lnTo>
                    <a:pt x="848" y="1913"/>
                  </a:lnTo>
                  <a:lnTo>
                    <a:pt x="841" y="2013"/>
                  </a:lnTo>
                  <a:lnTo>
                    <a:pt x="831" y="2113"/>
                  </a:lnTo>
                  <a:lnTo>
                    <a:pt x="815" y="2208"/>
                  </a:lnTo>
                  <a:lnTo>
                    <a:pt x="795" y="2300"/>
                  </a:lnTo>
                  <a:lnTo>
                    <a:pt x="772" y="2389"/>
                  </a:lnTo>
                  <a:lnTo>
                    <a:pt x="745" y="2471"/>
                  </a:lnTo>
                  <a:lnTo>
                    <a:pt x="714" y="2549"/>
                  </a:lnTo>
                  <a:lnTo>
                    <a:pt x="678" y="2621"/>
                  </a:lnTo>
                  <a:lnTo>
                    <a:pt x="640" y="2687"/>
                  </a:lnTo>
                  <a:lnTo>
                    <a:pt x="597" y="2746"/>
                  </a:lnTo>
                  <a:lnTo>
                    <a:pt x="551" y="2800"/>
                  </a:lnTo>
                  <a:lnTo>
                    <a:pt x="502" y="2845"/>
                  </a:lnTo>
                </a:path>
              </a:pathLst>
            </a:cu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9" name="Rectangle 16">
              <a:extLst>
                <a:ext uri="{FF2B5EF4-FFF2-40B4-BE49-F238E27FC236}">
                  <a16:creationId xmlns:a16="http://schemas.microsoft.com/office/drawing/2014/main" id="{0088E75C-4C86-48E3-B18B-2C07BA92FF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6" y="245"/>
              <a:ext cx="21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500">
                  <a:solidFill>
                    <a:srgbClr val="000000"/>
                  </a:solidFill>
                  <a:latin typeface="Times-Roman" charset="0"/>
                </a:rPr>
                <a:t>000 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2DFA7B22-31F3-484B-83D5-A76CA7AA6738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4" y="501"/>
              <a:ext cx="79" cy="66"/>
            </a:xfrm>
            <a:custGeom>
              <a:avLst/>
              <a:gdLst>
                <a:gd name="T0" fmla="*/ 0 w 159"/>
                <a:gd name="T1" fmla="*/ 1 h 133"/>
                <a:gd name="T2" fmla="*/ 4 w 159"/>
                <a:gd name="T3" fmla="*/ 4 h 133"/>
                <a:gd name="T4" fmla="*/ 1 w 159"/>
                <a:gd name="T5" fmla="*/ 0 h 133"/>
                <a:gd name="T6" fmla="*/ 0 w 159"/>
                <a:gd name="T7" fmla="*/ 0 h 133"/>
                <a:gd name="T8" fmla="*/ 0 w 159"/>
                <a:gd name="T9" fmla="*/ 1 h 1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9"/>
                <a:gd name="T16" fmla="*/ 0 h 133"/>
                <a:gd name="T17" fmla="*/ 159 w 159"/>
                <a:gd name="T18" fmla="*/ 133 h 13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9" h="133">
                  <a:moveTo>
                    <a:pt x="0" y="53"/>
                  </a:moveTo>
                  <a:lnTo>
                    <a:pt x="159" y="133"/>
                  </a:lnTo>
                  <a:lnTo>
                    <a:pt x="53" y="0"/>
                  </a:lnTo>
                  <a:lnTo>
                    <a:pt x="27" y="27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" name="Line 18">
              <a:extLst>
                <a:ext uri="{FF2B5EF4-FFF2-40B4-BE49-F238E27FC236}">
                  <a16:creationId xmlns:a16="http://schemas.microsoft.com/office/drawing/2014/main" id="{55F4C02E-98A0-47CC-B304-07A1772B76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31" y="395"/>
              <a:ext cx="146" cy="119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19">
              <a:extLst>
                <a:ext uri="{FF2B5EF4-FFF2-40B4-BE49-F238E27FC236}">
                  <a16:creationId xmlns:a16="http://schemas.microsoft.com/office/drawing/2014/main" id="{E7D0252D-AC70-4C1F-BD34-42436A359B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6" y="1786"/>
              <a:ext cx="21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500">
                  <a:solidFill>
                    <a:srgbClr val="000000"/>
                  </a:solidFill>
                  <a:latin typeface="Times-Roman" charset="0"/>
                </a:rPr>
                <a:t>1xx 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3" name="Rectangle 20">
              <a:extLst>
                <a:ext uri="{FF2B5EF4-FFF2-40B4-BE49-F238E27FC236}">
                  <a16:creationId xmlns:a16="http://schemas.microsoft.com/office/drawing/2014/main" id="{C1D962A7-7E59-4F65-B4D8-A578269BDC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8" y="256"/>
              <a:ext cx="29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500">
                  <a:solidFill>
                    <a:srgbClr val="000000"/>
                  </a:solidFill>
                  <a:latin typeface="Times-Roman" charset="0"/>
                </a:rPr>
                <a:t>Reset 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4" name="Rectangle 21">
              <a:extLst>
                <a:ext uri="{FF2B5EF4-FFF2-40B4-BE49-F238E27FC236}">
                  <a16:creationId xmlns:a16="http://schemas.microsoft.com/office/drawing/2014/main" id="{FB31C21F-5168-445A-B003-81201E41EE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8" y="1380"/>
              <a:ext cx="21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500">
                  <a:solidFill>
                    <a:srgbClr val="000000"/>
                  </a:solidFill>
                  <a:latin typeface="Times-Roman" charset="0"/>
                </a:rPr>
                <a:t>gnt1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5" name="Rectangle 22">
              <a:extLst>
                <a:ext uri="{FF2B5EF4-FFF2-40B4-BE49-F238E27FC236}">
                  <a16:creationId xmlns:a16="http://schemas.microsoft.com/office/drawing/2014/main" id="{57E645BC-40D3-40FC-B65D-29473E19D3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9" y="1380"/>
              <a:ext cx="9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500" i="1">
                  <a:solidFill>
                    <a:srgbClr val="000000"/>
                  </a:solidFill>
                  <a:latin typeface="Times-Roman" charset="0"/>
                </a:rPr>
                <a:t>g 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6" name="Rectangle 23">
              <a:extLst>
                <a:ext uri="{FF2B5EF4-FFF2-40B4-BE49-F238E27FC236}">
                  <a16:creationId xmlns:a16="http://schemas.microsoft.com/office/drawing/2014/main" id="{3745E3D1-ADFA-4E5B-ABCC-143544AF75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3" y="1440"/>
              <a:ext cx="7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200">
                  <a:solidFill>
                    <a:srgbClr val="000000"/>
                  </a:solidFill>
                  <a:latin typeface="Times-Roman" charset="0"/>
                </a:rPr>
                <a:t>1 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7" name="Rectangle 24">
              <a:extLst>
                <a:ext uri="{FF2B5EF4-FFF2-40B4-BE49-F238E27FC236}">
                  <a16:creationId xmlns:a16="http://schemas.microsoft.com/office/drawing/2014/main" id="{618058CF-EE67-4374-B0E0-BE3F7348E8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0" y="1376"/>
              <a:ext cx="5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>
                  <a:solidFill>
                    <a:srgbClr val="000000"/>
                  </a:solidFill>
                  <a:latin typeface="Symbol" panose="05050102010706020507" pitchFamily="18" charset="2"/>
                </a:rPr>
                <a:t>¤ 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8" name="Rectangle 25">
              <a:extLst>
                <a:ext uri="{FF2B5EF4-FFF2-40B4-BE49-F238E27FC236}">
                  <a16:creationId xmlns:a16="http://schemas.microsoft.com/office/drawing/2014/main" id="{A9765108-21DB-4E6A-99A1-EBF8B893C1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" y="1380"/>
              <a:ext cx="9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500">
                  <a:solidFill>
                    <a:srgbClr val="000000"/>
                  </a:solidFill>
                  <a:latin typeface="Times-Roman" charset="0"/>
                </a:rPr>
                <a:t>1 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9" name="Freeform 26">
              <a:extLst>
                <a:ext uri="{FF2B5EF4-FFF2-40B4-BE49-F238E27FC236}">
                  <a16:creationId xmlns:a16="http://schemas.microsoft.com/office/drawing/2014/main" id="{9CF6B81F-9C0C-4678-BD1C-91CD05B96C7E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2" y="2077"/>
              <a:ext cx="751" cy="377"/>
            </a:xfrm>
            <a:custGeom>
              <a:avLst/>
              <a:gdLst>
                <a:gd name="T0" fmla="*/ 22 w 1502"/>
                <a:gd name="T1" fmla="*/ 1 h 753"/>
                <a:gd name="T2" fmla="*/ 18 w 1502"/>
                <a:gd name="T3" fmla="*/ 1 h 753"/>
                <a:gd name="T4" fmla="*/ 15 w 1502"/>
                <a:gd name="T5" fmla="*/ 1 h 753"/>
                <a:gd name="T6" fmla="*/ 12 w 1502"/>
                <a:gd name="T7" fmla="*/ 2 h 753"/>
                <a:gd name="T8" fmla="*/ 9 w 1502"/>
                <a:gd name="T9" fmla="*/ 3 h 753"/>
                <a:gd name="T10" fmla="*/ 7 w 1502"/>
                <a:gd name="T11" fmla="*/ 4 h 753"/>
                <a:gd name="T12" fmla="*/ 4 w 1502"/>
                <a:gd name="T13" fmla="*/ 6 h 753"/>
                <a:gd name="T14" fmla="*/ 3 w 1502"/>
                <a:gd name="T15" fmla="*/ 7 h 753"/>
                <a:gd name="T16" fmla="*/ 2 w 1502"/>
                <a:gd name="T17" fmla="*/ 9 h 753"/>
                <a:gd name="T18" fmla="*/ 1 w 1502"/>
                <a:gd name="T19" fmla="*/ 10 h 753"/>
                <a:gd name="T20" fmla="*/ 0 w 1502"/>
                <a:gd name="T21" fmla="*/ 12 h 753"/>
                <a:gd name="T22" fmla="*/ 1 w 1502"/>
                <a:gd name="T23" fmla="*/ 13 h 753"/>
                <a:gd name="T24" fmla="*/ 1 w 1502"/>
                <a:gd name="T25" fmla="*/ 15 h 753"/>
                <a:gd name="T26" fmla="*/ 2 w 1502"/>
                <a:gd name="T27" fmla="*/ 17 h 753"/>
                <a:gd name="T28" fmla="*/ 4 w 1502"/>
                <a:gd name="T29" fmla="*/ 18 h 753"/>
                <a:gd name="T30" fmla="*/ 6 w 1502"/>
                <a:gd name="T31" fmla="*/ 20 h 753"/>
                <a:gd name="T32" fmla="*/ 8 w 1502"/>
                <a:gd name="T33" fmla="*/ 21 h 753"/>
                <a:gd name="T34" fmla="*/ 11 w 1502"/>
                <a:gd name="T35" fmla="*/ 22 h 753"/>
                <a:gd name="T36" fmla="*/ 14 w 1502"/>
                <a:gd name="T37" fmla="*/ 23 h 753"/>
                <a:gd name="T38" fmla="*/ 17 w 1502"/>
                <a:gd name="T39" fmla="*/ 24 h 753"/>
                <a:gd name="T40" fmla="*/ 20 w 1502"/>
                <a:gd name="T41" fmla="*/ 24 h 753"/>
                <a:gd name="T42" fmla="*/ 24 w 1502"/>
                <a:gd name="T43" fmla="*/ 24 h 753"/>
                <a:gd name="T44" fmla="*/ 26 w 1502"/>
                <a:gd name="T45" fmla="*/ 24 h 753"/>
                <a:gd name="T46" fmla="*/ 30 w 1502"/>
                <a:gd name="T47" fmla="*/ 24 h 753"/>
                <a:gd name="T48" fmla="*/ 33 w 1502"/>
                <a:gd name="T49" fmla="*/ 23 h 753"/>
                <a:gd name="T50" fmla="*/ 36 w 1502"/>
                <a:gd name="T51" fmla="*/ 22 h 753"/>
                <a:gd name="T52" fmla="*/ 39 w 1502"/>
                <a:gd name="T53" fmla="*/ 21 h 753"/>
                <a:gd name="T54" fmla="*/ 41 w 1502"/>
                <a:gd name="T55" fmla="*/ 20 h 753"/>
                <a:gd name="T56" fmla="*/ 43 w 1502"/>
                <a:gd name="T57" fmla="*/ 19 h 753"/>
                <a:gd name="T58" fmla="*/ 45 w 1502"/>
                <a:gd name="T59" fmla="*/ 17 h 753"/>
                <a:gd name="T60" fmla="*/ 46 w 1502"/>
                <a:gd name="T61" fmla="*/ 16 h 753"/>
                <a:gd name="T62" fmla="*/ 47 w 1502"/>
                <a:gd name="T63" fmla="*/ 14 h 753"/>
                <a:gd name="T64" fmla="*/ 47 w 1502"/>
                <a:gd name="T65" fmla="*/ 12 h 753"/>
                <a:gd name="T66" fmla="*/ 47 w 1502"/>
                <a:gd name="T67" fmla="*/ 11 h 753"/>
                <a:gd name="T68" fmla="*/ 47 w 1502"/>
                <a:gd name="T69" fmla="*/ 9 h 753"/>
                <a:gd name="T70" fmla="*/ 46 w 1502"/>
                <a:gd name="T71" fmla="*/ 8 h 753"/>
                <a:gd name="T72" fmla="*/ 44 w 1502"/>
                <a:gd name="T73" fmla="*/ 6 h 753"/>
                <a:gd name="T74" fmla="*/ 42 w 1502"/>
                <a:gd name="T75" fmla="*/ 5 h 753"/>
                <a:gd name="T76" fmla="*/ 40 w 1502"/>
                <a:gd name="T77" fmla="*/ 4 h 753"/>
                <a:gd name="T78" fmla="*/ 37 w 1502"/>
                <a:gd name="T79" fmla="*/ 3 h 753"/>
                <a:gd name="T80" fmla="*/ 34 w 1502"/>
                <a:gd name="T81" fmla="*/ 2 h 753"/>
                <a:gd name="T82" fmla="*/ 31 w 1502"/>
                <a:gd name="T83" fmla="*/ 1 h 753"/>
                <a:gd name="T84" fmla="*/ 28 w 1502"/>
                <a:gd name="T85" fmla="*/ 1 h 753"/>
                <a:gd name="T86" fmla="*/ 24 w 1502"/>
                <a:gd name="T87" fmla="*/ 0 h 753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502"/>
                <a:gd name="T133" fmla="*/ 0 h 753"/>
                <a:gd name="T134" fmla="*/ 1502 w 1502"/>
                <a:gd name="T135" fmla="*/ 753 h 753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502" h="753">
                  <a:moveTo>
                    <a:pt x="751" y="0"/>
                  </a:moveTo>
                  <a:lnTo>
                    <a:pt x="712" y="1"/>
                  </a:lnTo>
                  <a:lnTo>
                    <a:pt x="674" y="2"/>
                  </a:lnTo>
                  <a:lnTo>
                    <a:pt x="637" y="5"/>
                  </a:lnTo>
                  <a:lnTo>
                    <a:pt x="600" y="8"/>
                  </a:lnTo>
                  <a:lnTo>
                    <a:pt x="563" y="12"/>
                  </a:lnTo>
                  <a:lnTo>
                    <a:pt x="528" y="17"/>
                  </a:lnTo>
                  <a:lnTo>
                    <a:pt x="492" y="23"/>
                  </a:lnTo>
                  <a:lnTo>
                    <a:pt x="458" y="30"/>
                  </a:lnTo>
                  <a:lnTo>
                    <a:pt x="425" y="38"/>
                  </a:lnTo>
                  <a:lnTo>
                    <a:pt x="393" y="46"/>
                  </a:lnTo>
                  <a:lnTo>
                    <a:pt x="361" y="55"/>
                  </a:lnTo>
                  <a:lnTo>
                    <a:pt x="331" y="65"/>
                  </a:lnTo>
                  <a:lnTo>
                    <a:pt x="302" y="75"/>
                  </a:lnTo>
                  <a:lnTo>
                    <a:pt x="274" y="86"/>
                  </a:lnTo>
                  <a:lnTo>
                    <a:pt x="246" y="98"/>
                  </a:lnTo>
                  <a:lnTo>
                    <a:pt x="220" y="111"/>
                  </a:lnTo>
                  <a:lnTo>
                    <a:pt x="194" y="124"/>
                  </a:lnTo>
                  <a:lnTo>
                    <a:pt x="172" y="137"/>
                  </a:lnTo>
                  <a:lnTo>
                    <a:pt x="149" y="152"/>
                  </a:lnTo>
                  <a:lnTo>
                    <a:pt x="128" y="167"/>
                  </a:lnTo>
                  <a:lnTo>
                    <a:pt x="108" y="181"/>
                  </a:lnTo>
                  <a:lnTo>
                    <a:pt x="91" y="197"/>
                  </a:lnTo>
                  <a:lnTo>
                    <a:pt x="74" y="213"/>
                  </a:lnTo>
                  <a:lnTo>
                    <a:pt x="59" y="230"/>
                  </a:lnTo>
                  <a:lnTo>
                    <a:pt x="46" y="248"/>
                  </a:lnTo>
                  <a:lnTo>
                    <a:pt x="34" y="265"/>
                  </a:lnTo>
                  <a:lnTo>
                    <a:pt x="23" y="283"/>
                  </a:lnTo>
                  <a:lnTo>
                    <a:pt x="16" y="301"/>
                  </a:lnTo>
                  <a:lnTo>
                    <a:pt x="9" y="319"/>
                  </a:lnTo>
                  <a:lnTo>
                    <a:pt x="4" y="338"/>
                  </a:lnTo>
                  <a:lnTo>
                    <a:pt x="1" y="358"/>
                  </a:lnTo>
                  <a:lnTo>
                    <a:pt x="0" y="376"/>
                  </a:lnTo>
                  <a:lnTo>
                    <a:pt x="1" y="396"/>
                  </a:lnTo>
                  <a:lnTo>
                    <a:pt x="4" y="416"/>
                  </a:lnTo>
                  <a:lnTo>
                    <a:pt x="9" y="434"/>
                  </a:lnTo>
                  <a:lnTo>
                    <a:pt x="16" y="453"/>
                  </a:lnTo>
                  <a:lnTo>
                    <a:pt x="23" y="470"/>
                  </a:lnTo>
                  <a:lnTo>
                    <a:pt x="34" y="489"/>
                  </a:lnTo>
                  <a:lnTo>
                    <a:pt x="46" y="506"/>
                  </a:lnTo>
                  <a:lnTo>
                    <a:pt x="59" y="523"/>
                  </a:lnTo>
                  <a:lnTo>
                    <a:pt x="74" y="540"/>
                  </a:lnTo>
                  <a:lnTo>
                    <a:pt x="91" y="556"/>
                  </a:lnTo>
                  <a:lnTo>
                    <a:pt x="108" y="572"/>
                  </a:lnTo>
                  <a:lnTo>
                    <a:pt x="128" y="587"/>
                  </a:lnTo>
                  <a:lnTo>
                    <a:pt x="149" y="601"/>
                  </a:lnTo>
                  <a:lnTo>
                    <a:pt x="172" y="616"/>
                  </a:lnTo>
                  <a:lnTo>
                    <a:pt x="194" y="629"/>
                  </a:lnTo>
                  <a:lnTo>
                    <a:pt x="220" y="643"/>
                  </a:lnTo>
                  <a:lnTo>
                    <a:pt x="246" y="656"/>
                  </a:lnTo>
                  <a:lnTo>
                    <a:pt x="274" y="668"/>
                  </a:lnTo>
                  <a:lnTo>
                    <a:pt x="302" y="678"/>
                  </a:lnTo>
                  <a:lnTo>
                    <a:pt x="331" y="689"/>
                  </a:lnTo>
                  <a:lnTo>
                    <a:pt x="361" y="698"/>
                  </a:lnTo>
                  <a:lnTo>
                    <a:pt x="393" y="708"/>
                  </a:lnTo>
                  <a:lnTo>
                    <a:pt x="425" y="715"/>
                  </a:lnTo>
                  <a:lnTo>
                    <a:pt x="458" y="723"/>
                  </a:lnTo>
                  <a:lnTo>
                    <a:pt x="492" y="730"/>
                  </a:lnTo>
                  <a:lnTo>
                    <a:pt x="528" y="737"/>
                  </a:lnTo>
                  <a:lnTo>
                    <a:pt x="563" y="742"/>
                  </a:lnTo>
                  <a:lnTo>
                    <a:pt x="600" y="746"/>
                  </a:lnTo>
                  <a:lnTo>
                    <a:pt x="637" y="749"/>
                  </a:lnTo>
                  <a:lnTo>
                    <a:pt x="674" y="751"/>
                  </a:lnTo>
                  <a:lnTo>
                    <a:pt x="712" y="753"/>
                  </a:lnTo>
                  <a:lnTo>
                    <a:pt x="751" y="753"/>
                  </a:lnTo>
                  <a:lnTo>
                    <a:pt x="789" y="753"/>
                  </a:lnTo>
                  <a:lnTo>
                    <a:pt x="828" y="751"/>
                  </a:lnTo>
                  <a:lnTo>
                    <a:pt x="866" y="749"/>
                  </a:lnTo>
                  <a:lnTo>
                    <a:pt x="902" y="746"/>
                  </a:lnTo>
                  <a:lnTo>
                    <a:pt x="939" y="742"/>
                  </a:lnTo>
                  <a:lnTo>
                    <a:pt x="975" y="737"/>
                  </a:lnTo>
                  <a:lnTo>
                    <a:pt x="1009" y="730"/>
                  </a:lnTo>
                  <a:lnTo>
                    <a:pt x="1044" y="723"/>
                  </a:lnTo>
                  <a:lnTo>
                    <a:pt x="1077" y="715"/>
                  </a:lnTo>
                  <a:lnTo>
                    <a:pt x="1109" y="708"/>
                  </a:lnTo>
                  <a:lnTo>
                    <a:pt x="1140" y="698"/>
                  </a:lnTo>
                  <a:lnTo>
                    <a:pt x="1171" y="689"/>
                  </a:lnTo>
                  <a:lnTo>
                    <a:pt x="1200" y="678"/>
                  </a:lnTo>
                  <a:lnTo>
                    <a:pt x="1229" y="668"/>
                  </a:lnTo>
                  <a:lnTo>
                    <a:pt x="1256" y="656"/>
                  </a:lnTo>
                  <a:lnTo>
                    <a:pt x="1282" y="643"/>
                  </a:lnTo>
                  <a:lnTo>
                    <a:pt x="1307" y="629"/>
                  </a:lnTo>
                  <a:lnTo>
                    <a:pt x="1331" y="616"/>
                  </a:lnTo>
                  <a:lnTo>
                    <a:pt x="1354" y="601"/>
                  </a:lnTo>
                  <a:lnTo>
                    <a:pt x="1374" y="587"/>
                  </a:lnTo>
                  <a:lnTo>
                    <a:pt x="1393" y="572"/>
                  </a:lnTo>
                  <a:lnTo>
                    <a:pt x="1412" y="556"/>
                  </a:lnTo>
                  <a:lnTo>
                    <a:pt x="1428" y="540"/>
                  </a:lnTo>
                  <a:lnTo>
                    <a:pt x="1444" y="523"/>
                  </a:lnTo>
                  <a:lnTo>
                    <a:pt x="1457" y="506"/>
                  </a:lnTo>
                  <a:lnTo>
                    <a:pt x="1469" y="489"/>
                  </a:lnTo>
                  <a:lnTo>
                    <a:pt x="1478" y="470"/>
                  </a:lnTo>
                  <a:lnTo>
                    <a:pt x="1487" y="453"/>
                  </a:lnTo>
                  <a:lnTo>
                    <a:pt x="1494" y="434"/>
                  </a:lnTo>
                  <a:lnTo>
                    <a:pt x="1498" y="416"/>
                  </a:lnTo>
                  <a:lnTo>
                    <a:pt x="1501" y="396"/>
                  </a:lnTo>
                  <a:lnTo>
                    <a:pt x="1502" y="376"/>
                  </a:lnTo>
                  <a:lnTo>
                    <a:pt x="1501" y="358"/>
                  </a:lnTo>
                  <a:lnTo>
                    <a:pt x="1498" y="338"/>
                  </a:lnTo>
                  <a:lnTo>
                    <a:pt x="1494" y="319"/>
                  </a:lnTo>
                  <a:lnTo>
                    <a:pt x="1487" y="301"/>
                  </a:lnTo>
                  <a:lnTo>
                    <a:pt x="1478" y="283"/>
                  </a:lnTo>
                  <a:lnTo>
                    <a:pt x="1469" y="265"/>
                  </a:lnTo>
                  <a:lnTo>
                    <a:pt x="1457" y="248"/>
                  </a:lnTo>
                  <a:lnTo>
                    <a:pt x="1444" y="230"/>
                  </a:lnTo>
                  <a:lnTo>
                    <a:pt x="1428" y="213"/>
                  </a:lnTo>
                  <a:lnTo>
                    <a:pt x="1412" y="197"/>
                  </a:lnTo>
                  <a:lnTo>
                    <a:pt x="1393" y="181"/>
                  </a:lnTo>
                  <a:lnTo>
                    <a:pt x="1374" y="167"/>
                  </a:lnTo>
                  <a:lnTo>
                    <a:pt x="1354" y="152"/>
                  </a:lnTo>
                  <a:lnTo>
                    <a:pt x="1331" y="137"/>
                  </a:lnTo>
                  <a:lnTo>
                    <a:pt x="1307" y="124"/>
                  </a:lnTo>
                  <a:lnTo>
                    <a:pt x="1282" y="111"/>
                  </a:lnTo>
                  <a:lnTo>
                    <a:pt x="1256" y="98"/>
                  </a:lnTo>
                  <a:lnTo>
                    <a:pt x="1229" y="86"/>
                  </a:lnTo>
                  <a:lnTo>
                    <a:pt x="1200" y="75"/>
                  </a:lnTo>
                  <a:lnTo>
                    <a:pt x="1171" y="65"/>
                  </a:lnTo>
                  <a:lnTo>
                    <a:pt x="1140" y="55"/>
                  </a:lnTo>
                  <a:lnTo>
                    <a:pt x="1109" y="46"/>
                  </a:lnTo>
                  <a:lnTo>
                    <a:pt x="1077" y="38"/>
                  </a:lnTo>
                  <a:lnTo>
                    <a:pt x="1044" y="30"/>
                  </a:lnTo>
                  <a:lnTo>
                    <a:pt x="1009" y="23"/>
                  </a:lnTo>
                  <a:lnTo>
                    <a:pt x="975" y="17"/>
                  </a:lnTo>
                  <a:lnTo>
                    <a:pt x="939" y="12"/>
                  </a:lnTo>
                  <a:lnTo>
                    <a:pt x="902" y="8"/>
                  </a:lnTo>
                  <a:lnTo>
                    <a:pt x="866" y="5"/>
                  </a:lnTo>
                  <a:lnTo>
                    <a:pt x="828" y="2"/>
                  </a:lnTo>
                  <a:lnTo>
                    <a:pt x="789" y="1"/>
                  </a:lnTo>
                  <a:lnTo>
                    <a:pt x="751" y="0"/>
                  </a:lnTo>
                </a:path>
              </a:pathLst>
            </a:custGeom>
            <a:solidFill>
              <a:schemeClr val="bg1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0" name="Rectangle 27">
              <a:extLst>
                <a:ext uri="{FF2B5EF4-FFF2-40B4-BE49-F238E27FC236}">
                  <a16:creationId xmlns:a16="http://schemas.microsoft.com/office/drawing/2014/main" id="{DBFFC3B1-967E-4530-97D6-A049A0FFFA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3" y="1380"/>
              <a:ext cx="98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500">
                  <a:solidFill>
                    <a:srgbClr val="000000"/>
                  </a:solidFill>
                  <a:latin typeface="Times-Roman" charset="0"/>
                </a:rPr>
                <a:t>= 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1" name="Rectangle 28">
              <a:extLst>
                <a:ext uri="{FF2B5EF4-FFF2-40B4-BE49-F238E27FC236}">
                  <a16:creationId xmlns:a16="http://schemas.microsoft.com/office/drawing/2014/main" id="{348A82C7-8356-4EA5-A04A-CB3BC85A5E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6" y="2605"/>
              <a:ext cx="21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500">
                  <a:solidFill>
                    <a:srgbClr val="000000"/>
                  </a:solidFill>
                  <a:latin typeface="Times-Roman" charset="0"/>
                </a:rPr>
                <a:t>x1x 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2" name="Rectangle 29">
              <a:extLst>
                <a:ext uri="{FF2B5EF4-FFF2-40B4-BE49-F238E27FC236}">
                  <a16:creationId xmlns:a16="http://schemas.microsoft.com/office/drawing/2014/main" id="{4E4A7537-8066-4581-B483-BD4A72E975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8" y="2188"/>
              <a:ext cx="21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500">
                  <a:solidFill>
                    <a:srgbClr val="000000"/>
                  </a:solidFill>
                  <a:latin typeface="Times-Roman" charset="0"/>
                </a:rPr>
                <a:t>gnt2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3" name="Rectangle 30">
              <a:extLst>
                <a:ext uri="{FF2B5EF4-FFF2-40B4-BE49-F238E27FC236}">
                  <a16:creationId xmlns:a16="http://schemas.microsoft.com/office/drawing/2014/main" id="{9BB06343-DE2B-44F1-8482-D55D151729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9" y="2188"/>
              <a:ext cx="9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500" i="1">
                  <a:solidFill>
                    <a:srgbClr val="000000"/>
                  </a:solidFill>
                  <a:latin typeface="Times-Roman" charset="0"/>
                </a:rPr>
                <a:t>g 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4" name="Rectangle 31">
              <a:extLst>
                <a:ext uri="{FF2B5EF4-FFF2-40B4-BE49-F238E27FC236}">
                  <a16:creationId xmlns:a16="http://schemas.microsoft.com/office/drawing/2014/main" id="{BE410054-736F-43E0-BBFF-09F6C3F41A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3" y="2247"/>
              <a:ext cx="7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200">
                  <a:solidFill>
                    <a:srgbClr val="000000"/>
                  </a:solidFill>
                  <a:latin typeface="Times-Roman" charset="0"/>
                </a:rPr>
                <a:t>2 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5" name="Rectangle 32">
              <a:extLst>
                <a:ext uri="{FF2B5EF4-FFF2-40B4-BE49-F238E27FC236}">
                  <a16:creationId xmlns:a16="http://schemas.microsoft.com/office/drawing/2014/main" id="{B67675D5-EB3D-46AE-9A2A-E3E743B904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0" y="2184"/>
              <a:ext cx="5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>
                  <a:solidFill>
                    <a:srgbClr val="000000"/>
                  </a:solidFill>
                  <a:latin typeface="Symbol" panose="05050102010706020507" pitchFamily="18" charset="2"/>
                </a:rPr>
                <a:t>¤ 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6" name="Rectangle 33">
              <a:extLst>
                <a:ext uri="{FF2B5EF4-FFF2-40B4-BE49-F238E27FC236}">
                  <a16:creationId xmlns:a16="http://schemas.microsoft.com/office/drawing/2014/main" id="{E547BE45-123C-4C4F-9F2E-31BAE3B8B4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" y="2188"/>
              <a:ext cx="9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500">
                  <a:solidFill>
                    <a:srgbClr val="000000"/>
                  </a:solidFill>
                  <a:latin typeface="Times-Roman" charset="0"/>
                </a:rPr>
                <a:t>1 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7" name="Freeform 34">
              <a:extLst>
                <a:ext uri="{FF2B5EF4-FFF2-40B4-BE49-F238E27FC236}">
                  <a16:creationId xmlns:a16="http://schemas.microsoft.com/office/drawing/2014/main" id="{C06BF029-C292-49F8-A7E1-6AA8703720B5}"/>
                </a:ext>
              </a:extLst>
            </p:cNvPr>
            <p:cNvSpPr>
              <a:spLocks/>
            </p:cNvSpPr>
            <p:nvPr/>
          </p:nvSpPr>
          <p:spPr bwMode="auto">
            <a:xfrm>
              <a:off x="2342" y="2899"/>
              <a:ext cx="751" cy="377"/>
            </a:xfrm>
            <a:custGeom>
              <a:avLst/>
              <a:gdLst>
                <a:gd name="T0" fmla="*/ 22 w 1502"/>
                <a:gd name="T1" fmla="*/ 1 h 753"/>
                <a:gd name="T2" fmla="*/ 18 w 1502"/>
                <a:gd name="T3" fmla="*/ 1 h 753"/>
                <a:gd name="T4" fmla="*/ 15 w 1502"/>
                <a:gd name="T5" fmla="*/ 1 h 753"/>
                <a:gd name="T6" fmla="*/ 12 w 1502"/>
                <a:gd name="T7" fmla="*/ 2 h 753"/>
                <a:gd name="T8" fmla="*/ 9 w 1502"/>
                <a:gd name="T9" fmla="*/ 3 h 753"/>
                <a:gd name="T10" fmla="*/ 7 w 1502"/>
                <a:gd name="T11" fmla="*/ 4 h 753"/>
                <a:gd name="T12" fmla="*/ 4 w 1502"/>
                <a:gd name="T13" fmla="*/ 6 h 753"/>
                <a:gd name="T14" fmla="*/ 3 w 1502"/>
                <a:gd name="T15" fmla="*/ 7 h 753"/>
                <a:gd name="T16" fmla="*/ 2 w 1502"/>
                <a:gd name="T17" fmla="*/ 9 h 753"/>
                <a:gd name="T18" fmla="*/ 1 w 1502"/>
                <a:gd name="T19" fmla="*/ 10 h 753"/>
                <a:gd name="T20" fmla="*/ 0 w 1502"/>
                <a:gd name="T21" fmla="*/ 12 h 753"/>
                <a:gd name="T22" fmla="*/ 1 w 1502"/>
                <a:gd name="T23" fmla="*/ 14 h 753"/>
                <a:gd name="T24" fmla="*/ 1 w 1502"/>
                <a:gd name="T25" fmla="*/ 15 h 753"/>
                <a:gd name="T26" fmla="*/ 2 w 1502"/>
                <a:gd name="T27" fmla="*/ 17 h 753"/>
                <a:gd name="T28" fmla="*/ 4 w 1502"/>
                <a:gd name="T29" fmla="*/ 18 h 753"/>
                <a:gd name="T30" fmla="*/ 6 w 1502"/>
                <a:gd name="T31" fmla="*/ 20 h 753"/>
                <a:gd name="T32" fmla="*/ 8 w 1502"/>
                <a:gd name="T33" fmla="*/ 21 h 753"/>
                <a:gd name="T34" fmla="*/ 11 w 1502"/>
                <a:gd name="T35" fmla="*/ 22 h 753"/>
                <a:gd name="T36" fmla="*/ 14 w 1502"/>
                <a:gd name="T37" fmla="*/ 23 h 753"/>
                <a:gd name="T38" fmla="*/ 17 w 1502"/>
                <a:gd name="T39" fmla="*/ 24 h 753"/>
                <a:gd name="T40" fmla="*/ 20 w 1502"/>
                <a:gd name="T41" fmla="*/ 24 h 753"/>
                <a:gd name="T42" fmla="*/ 24 w 1502"/>
                <a:gd name="T43" fmla="*/ 24 h 753"/>
                <a:gd name="T44" fmla="*/ 26 w 1502"/>
                <a:gd name="T45" fmla="*/ 24 h 753"/>
                <a:gd name="T46" fmla="*/ 30 w 1502"/>
                <a:gd name="T47" fmla="*/ 24 h 753"/>
                <a:gd name="T48" fmla="*/ 33 w 1502"/>
                <a:gd name="T49" fmla="*/ 23 h 753"/>
                <a:gd name="T50" fmla="*/ 36 w 1502"/>
                <a:gd name="T51" fmla="*/ 22 h 753"/>
                <a:gd name="T52" fmla="*/ 39 w 1502"/>
                <a:gd name="T53" fmla="*/ 21 h 753"/>
                <a:gd name="T54" fmla="*/ 41 w 1502"/>
                <a:gd name="T55" fmla="*/ 20 h 753"/>
                <a:gd name="T56" fmla="*/ 43 w 1502"/>
                <a:gd name="T57" fmla="*/ 19 h 753"/>
                <a:gd name="T58" fmla="*/ 45 w 1502"/>
                <a:gd name="T59" fmla="*/ 17 h 753"/>
                <a:gd name="T60" fmla="*/ 46 w 1502"/>
                <a:gd name="T61" fmla="*/ 16 h 753"/>
                <a:gd name="T62" fmla="*/ 47 w 1502"/>
                <a:gd name="T63" fmla="*/ 14 h 753"/>
                <a:gd name="T64" fmla="*/ 47 w 1502"/>
                <a:gd name="T65" fmla="*/ 12 h 753"/>
                <a:gd name="T66" fmla="*/ 47 w 1502"/>
                <a:gd name="T67" fmla="*/ 11 h 753"/>
                <a:gd name="T68" fmla="*/ 47 w 1502"/>
                <a:gd name="T69" fmla="*/ 9 h 753"/>
                <a:gd name="T70" fmla="*/ 46 w 1502"/>
                <a:gd name="T71" fmla="*/ 8 h 753"/>
                <a:gd name="T72" fmla="*/ 44 w 1502"/>
                <a:gd name="T73" fmla="*/ 6 h 753"/>
                <a:gd name="T74" fmla="*/ 42 w 1502"/>
                <a:gd name="T75" fmla="*/ 5 h 753"/>
                <a:gd name="T76" fmla="*/ 40 w 1502"/>
                <a:gd name="T77" fmla="*/ 4 h 753"/>
                <a:gd name="T78" fmla="*/ 37 w 1502"/>
                <a:gd name="T79" fmla="*/ 3 h 753"/>
                <a:gd name="T80" fmla="*/ 34 w 1502"/>
                <a:gd name="T81" fmla="*/ 2 h 753"/>
                <a:gd name="T82" fmla="*/ 31 w 1502"/>
                <a:gd name="T83" fmla="*/ 1 h 753"/>
                <a:gd name="T84" fmla="*/ 28 w 1502"/>
                <a:gd name="T85" fmla="*/ 1 h 753"/>
                <a:gd name="T86" fmla="*/ 24 w 1502"/>
                <a:gd name="T87" fmla="*/ 0 h 753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502"/>
                <a:gd name="T133" fmla="*/ 0 h 753"/>
                <a:gd name="T134" fmla="*/ 1502 w 1502"/>
                <a:gd name="T135" fmla="*/ 753 h 753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502" h="753">
                  <a:moveTo>
                    <a:pt x="751" y="0"/>
                  </a:moveTo>
                  <a:lnTo>
                    <a:pt x="712" y="2"/>
                  </a:lnTo>
                  <a:lnTo>
                    <a:pt x="674" y="3"/>
                  </a:lnTo>
                  <a:lnTo>
                    <a:pt x="637" y="6"/>
                  </a:lnTo>
                  <a:lnTo>
                    <a:pt x="600" y="8"/>
                  </a:lnTo>
                  <a:lnTo>
                    <a:pt x="563" y="12"/>
                  </a:lnTo>
                  <a:lnTo>
                    <a:pt x="528" y="18"/>
                  </a:lnTo>
                  <a:lnTo>
                    <a:pt x="492" y="24"/>
                  </a:lnTo>
                  <a:lnTo>
                    <a:pt x="458" y="31"/>
                  </a:lnTo>
                  <a:lnTo>
                    <a:pt x="425" y="38"/>
                  </a:lnTo>
                  <a:lnTo>
                    <a:pt x="393" y="47"/>
                  </a:lnTo>
                  <a:lnTo>
                    <a:pt x="361" y="56"/>
                  </a:lnTo>
                  <a:lnTo>
                    <a:pt x="331" y="65"/>
                  </a:lnTo>
                  <a:lnTo>
                    <a:pt x="302" y="76"/>
                  </a:lnTo>
                  <a:lnTo>
                    <a:pt x="274" y="87"/>
                  </a:lnTo>
                  <a:lnTo>
                    <a:pt x="246" y="98"/>
                  </a:lnTo>
                  <a:lnTo>
                    <a:pt x="220" y="112"/>
                  </a:lnTo>
                  <a:lnTo>
                    <a:pt x="194" y="125"/>
                  </a:lnTo>
                  <a:lnTo>
                    <a:pt x="172" y="138"/>
                  </a:lnTo>
                  <a:lnTo>
                    <a:pt x="149" y="153"/>
                  </a:lnTo>
                  <a:lnTo>
                    <a:pt x="128" y="167"/>
                  </a:lnTo>
                  <a:lnTo>
                    <a:pt x="108" y="182"/>
                  </a:lnTo>
                  <a:lnTo>
                    <a:pt x="91" y="198"/>
                  </a:lnTo>
                  <a:lnTo>
                    <a:pt x="74" y="214"/>
                  </a:lnTo>
                  <a:lnTo>
                    <a:pt x="59" y="231"/>
                  </a:lnTo>
                  <a:lnTo>
                    <a:pt x="46" y="248"/>
                  </a:lnTo>
                  <a:lnTo>
                    <a:pt x="34" y="266"/>
                  </a:lnTo>
                  <a:lnTo>
                    <a:pt x="23" y="284"/>
                  </a:lnTo>
                  <a:lnTo>
                    <a:pt x="16" y="301"/>
                  </a:lnTo>
                  <a:lnTo>
                    <a:pt x="9" y="320"/>
                  </a:lnTo>
                  <a:lnTo>
                    <a:pt x="4" y="338"/>
                  </a:lnTo>
                  <a:lnTo>
                    <a:pt x="1" y="358"/>
                  </a:lnTo>
                  <a:lnTo>
                    <a:pt x="0" y="377"/>
                  </a:lnTo>
                  <a:lnTo>
                    <a:pt x="1" y="397"/>
                  </a:lnTo>
                  <a:lnTo>
                    <a:pt x="4" y="417"/>
                  </a:lnTo>
                  <a:lnTo>
                    <a:pt x="9" y="435"/>
                  </a:lnTo>
                  <a:lnTo>
                    <a:pt x="16" y="454"/>
                  </a:lnTo>
                  <a:lnTo>
                    <a:pt x="23" y="471"/>
                  </a:lnTo>
                  <a:lnTo>
                    <a:pt x="34" y="490"/>
                  </a:lnTo>
                  <a:lnTo>
                    <a:pt x="46" y="507"/>
                  </a:lnTo>
                  <a:lnTo>
                    <a:pt x="59" y="524"/>
                  </a:lnTo>
                  <a:lnTo>
                    <a:pt x="74" y="541"/>
                  </a:lnTo>
                  <a:lnTo>
                    <a:pt x="91" y="557"/>
                  </a:lnTo>
                  <a:lnTo>
                    <a:pt x="108" y="573"/>
                  </a:lnTo>
                  <a:lnTo>
                    <a:pt x="128" y="588"/>
                  </a:lnTo>
                  <a:lnTo>
                    <a:pt x="149" y="602"/>
                  </a:lnTo>
                  <a:lnTo>
                    <a:pt x="172" y="617"/>
                  </a:lnTo>
                  <a:lnTo>
                    <a:pt x="194" y="630"/>
                  </a:lnTo>
                  <a:lnTo>
                    <a:pt x="220" y="643"/>
                  </a:lnTo>
                  <a:lnTo>
                    <a:pt x="246" y="657"/>
                  </a:lnTo>
                  <a:lnTo>
                    <a:pt x="274" y="669"/>
                  </a:lnTo>
                  <a:lnTo>
                    <a:pt x="302" y="679"/>
                  </a:lnTo>
                  <a:lnTo>
                    <a:pt x="331" y="690"/>
                  </a:lnTo>
                  <a:lnTo>
                    <a:pt x="361" y="699"/>
                  </a:lnTo>
                  <a:lnTo>
                    <a:pt x="393" y="708"/>
                  </a:lnTo>
                  <a:lnTo>
                    <a:pt x="425" y="716"/>
                  </a:lnTo>
                  <a:lnTo>
                    <a:pt x="458" y="724"/>
                  </a:lnTo>
                  <a:lnTo>
                    <a:pt x="492" y="731"/>
                  </a:lnTo>
                  <a:lnTo>
                    <a:pt x="528" y="737"/>
                  </a:lnTo>
                  <a:lnTo>
                    <a:pt x="563" y="743"/>
                  </a:lnTo>
                  <a:lnTo>
                    <a:pt x="600" y="747"/>
                  </a:lnTo>
                  <a:lnTo>
                    <a:pt x="637" y="749"/>
                  </a:lnTo>
                  <a:lnTo>
                    <a:pt x="674" y="752"/>
                  </a:lnTo>
                  <a:lnTo>
                    <a:pt x="712" y="753"/>
                  </a:lnTo>
                  <a:lnTo>
                    <a:pt x="751" y="753"/>
                  </a:lnTo>
                  <a:lnTo>
                    <a:pt x="789" y="753"/>
                  </a:lnTo>
                  <a:lnTo>
                    <a:pt x="828" y="752"/>
                  </a:lnTo>
                  <a:lnTo>
                    <a:pt x="866" y="749"/>
                  </a:lnTo>
                  <a:lnTo>
                    <a:pt x="902" y="747"/>
                  </a:lnTo>
                  <a:lnTo>
                    <a:pt x="939" y="743"/>
                  </a:lnTo>
                  <a:lnTo>
                    <a:pt x="975" y="737"/>
                  </a:lnTo>
                  <a:lnTo>
                    <a:pt x="1009" y="731"/>
                  </a:lnTo>
                  <a:lnTo>
                    <a:pt x="1044" y="724"/>
                  </a:lnTo>
                  <a:lnTo>
                    <a:pt x="1077" y="716"/>
                  </a:lnTo>
                  <a:lnTo>
                    <a:pt x="1109" y="708"/>
                  </a:lnTo>
                  <a:lnTo>
                    <a:pt x="1140" y="699"/>
                  </a:lnTo>
                  <a:lnTo>
                    <a:pt x="1171" y="690"/>
                  </a:lnTo>
                  <a:lnTo>
                    <a:pt x="1200" y="679"/>
                  </a:lnTo>
                  <a:lnTo>
                    <a:pt x="1229" y="669"/>
                  </a:lnTo>
                  <a:lnTo>
                    <a:pt x="1256" y="657"/>
                  </a:lnTo>
                  <a:lnTo>
                    <a:pt x="1282" y="643"/>
                  </a:lnTo>
                  <a:lnTo>
                    <a:pt x="1307" y="630"/>
                  </a:lnTo>
                  <a:lnTo>
                    <a:pt x="1331" y="617"/>
                  </a:lnTo>
                  <a:lnTo>
                    <a:pt x="1354" y="602"/>
                  </a:lnTo>
                  <a:lnTo>
                    <a:pt x="1374" y="588"/>
                  </a:lnTo>
                  <a:lnTo>
                    <a:pt x="1393" y="573"/>
                  </a:lnTo>
                  <a:lnTo>
                    <a:pt x="1412" y="557"/>
                  </a:lnTo>
                  <a:lnTo>
                    <a:pt x="1428" y="541"/>
                  </a:lnTo>
                  <a:lnTo>
                    <a:pt x="1444" y="524"/>
                  </a:lnTo>
                  <a:lnTo>
                    <a:pt x="1457" y="507"/>
                  </a:lnTo>
                  <a:lnTo>
                    <a:pt x="1469" y="490"/>
                  </a:lnTo>
                  <a:lnTo>
                    <a:pt x="1478" y="471"/>
                  </a:lnTo>
                  <a:lnTo>
                    <a:pt x="1487" y="454"/>
                  </a:lnTo>
                  <a:lnTo>
                    <a:pt x="1494" y="435"/>
                  </a:lnTo>
                  <a:lnTo>
                    <a:pt x="1498" y="417"/>
                  </a:lnTo>
                  <a:lnTo>
                    <a:pt x="1501" y="397"/>
                  </a:lnTo>
                  <a:lnTo>
                    <a:pt x="1502" y="377"/>
                  </a:lnTo>
                  <a:lnTo>
                    <a:pt x="1501" y="358"/>
                  </a:lnTo>
                  <a:lnTo>
                    <a:pt x="1498" y="338"/>
                  </a:lnTo>
                  <a:lnTo>
                    <a:pt x="1494" y="320"/>
                  </a:lnTo>
                  <a:lnTo>
                    <a:pt x="1487" y="301"/>
                  </a:lnTo>
                  <a:lnTo>
                    <a:pt x="1478" y="284"/>
                  </a:lnTo>
                  <a:lnTo>
                    <a:pt x="1469" y="266"/>
                  </a:lnTo>
                  <a:lnTo>
                    <a:pt x="1457" y="248"/>
                  </a:lnTo>
                  <a:lnTo>
                    <a:pt x="1444" y="231"/>
                  </a:lnTo>
                  <a:lnTo>
                    <a:pt x="1428" y="214"/>
                  </a:lnTo>
                  <a:lnTo>
                    <a:pt x="1412" y="198"/>
                  </a:lnTo>
                  <a:lnTo>
                    <a:pt x="1393" y="182"/>
                  </a:lnTo>
                  <a:lnTo>
                    <a:pt x="1374" y="167"/>
                  </a:lnTo>
                  <a:lnTo>
                    <a:pt x="1354" y="153"/>
                  </a:lnTo>
                  <a:lnTo>
                    <a:pt x="1331" y="138"/>
                  </a:lnTo>
                  <a:lnTo>
                    <a:pt x="1307" y="125"/>
                  </a:lnTo>
                  <a:lnTo>
                    <a:pt x="1282" y="112"/>
                  </a:lnTo>
                  <a:lnTo>
                    <a:pt x="1256" y="98"/>
                  </a:lnTo>
                  <a:lnTo>
                    <a:pt x="1229" y="87"/>
                  </a:lnTo>
                  <a:lnTo>
                    <a:pt x="1200" y="76"/>
                  </a:lnTo>
                  <a:lnTo>
                    <a:pt x="1171" y="65"/>
                  </a:lnTo>
                  <a:lnTo>
                    <a:pt x="1140" y="56"/>
                  </a:lnTo>
                  <a:lnTo>
                    <a:pt x="1109" y="47"/>
                  </a:lnTo>
                  <a:lnTo>
                    <a:pt x="1077" y="38"/>
                  </a:lnTo>
                  <a:lnTo>
                    <a:pt x="1044" y="31"/>
                  </a:lnTo>
                  <a:lnTo>
                    <a:pt x="1009" y="24"/>
                  </a:lnTo>
                  <a:lnTo>
                    <a:pt x="975" y="18"/>
                  </a:lnTo>
                  <a:lnTo>
                    <a:pt x="939" y="12"/>
                  </a:lnTo>
                  <a:lnTo>
                    <a:pt x="902" y="8"/>
                  </a:lnTo>
                  <a:lnTo>
                    <a:pt x="866" y="6"/>
                  </a:lnTo>
                  <a:lnTo>
                    <a:pt x="828" y="3"/>
                  </a:lnTo>
                  <a:lnTo>
                    <a:pt x="789" y="2"/>
                  </a:lnTo>
                  <a:lnTo>
                    <a:pt x="751" y="0"/>
                  </a:lnTo>
                </a:path>
              </a:pathLst>
            </a:custGeom>
            <a:solidFill>
              <a:schemeClr val="bg1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8" name="Rectangle 35">
              <a:extLst>
                <a:ext uri="{FF2B5EF4-FFF2-40B4-BE49-F238E27FC236}">
                  <a16:creationId xmlns:a16="http://schemas.microsoft.com/office/drawing/2014/main" id="{7EFCBC9B-36EA-4EC2-8EBA-5439DD6F06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3" y="2188"/>
              <a:ext cx="98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500">
                  <a:solidFill>
                    <a:srgbClr val="000000"/>
                  </a:solidFill>
                  <a:latin typeface="Times-Roman" charset="0"/>
                </a:rPr>
                <a:t>= 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9" name="Rectangle 36">
              <a:extLst>
                <a:ext uri="{FF2B5EF4-FFF2-40B4-BE49-F238E27FC236}">
                  <a16:creationId xmlns:a16="http://schemas.microsoft.com/office/drawing/2014/main" id="{C9D2E804-3546-4F37-89FA-9FD952BFA7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6" y="3435"/>
              <a:ext cx="21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500">
                  <a:solidFill>
                    <a:srgbClr val="000000"/>
                  </a:solidFill>
                  <a:latin typeface="Times-Roman" charset="0"/>
                </a:rPr>
                <a:t>xx1 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40" name="Rectangle 37">
              <a:extLst>
                <a:ext uri="{FF2B5EF4-FFF2-40B4-BE49-F238E27FC236}">
                  <a16:creationId xmlns:a16="http://schemas.microsoft.com/office/drawing/2014/main" id="{B33B999A-CAB8-49D7-8D3D-A77459E3E4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8" y="3018"/>
              <a:ext cx="21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500">
                  <a:solidFill>
                    <a:srgbClr val="000000"/>
                  </a:solidFill>
                  <a:latin typeface="Times-Roman" charset="0"/>
                </a:rPr>
                <a:t>gnt3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41" name="Rectangle 38">
              <a:extLst>
                <a:ext uri="{FF2B5EF4-FFF2-40B4-BE49-F238E27FC236}">
                  <a16:creationId xmlns:a16="http://schemas.microsoft.com/office/drawing/2014/main" id="{F38187E4-486E-4349-B48C-66AF93DDF4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9" y="3018"/>
              <a:ext cx="9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500" i="1">
                  <a:solidFill>
                    <a:srgbClr val="000000"/>
                  </a:solidFill>
                  <a:latin typeface="Times-Roman" charset="0"/>
                </a:rPr>
                <a:t>g 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42" name="Rectangle 39">
              <a:extLst>
                <a:ext uri="{FF2B5EF4-FFF2-40B4-BE49-F238E27FC236}">
                  <a16:creationId xmlns:a16="http://schemas.microsoft.com/office/drawing/2014/main" id="{92BABAA7-A1BE-4BFA-89D6-854E8DB83D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3" y="3077"/>
              <a:ext cx="7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200">
                  <a:solidFill>
                    <a:srgbClr val="000000"/>
                  </a:solidFill>
                  <a:latin typeface="Times-Roman" charset="0"/>
                </a:rPr>
                <a:t>3 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43" name="Rectangle 40">
              <a:extLst>
                <a:ext uri="{FF2B5EF4-FFF2-40B4-BE49-F238E27FC236}">
                  <a16:creationId xmlns:a16="http://schemas.microsoft.com/office/drawing/2014/main" id="{97D0B11D-420E-40CF-89DE-B6052637E3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0" y="3014"/>
              <a:ext cx="5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>
                  <a:solidFill>
                    <a:srgbClr val="000000"/>
                  </a:solidFill>
                  <a:latin typeface="Symbol" panose="05050102010706020507" pitchFamily="18" charset="2"/>
                </a:rPr>
                <a:t>¤ 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44" name="Rectangle 41">
              <a:extLst>
                <a:ext uri="{FF2B5EF4-FFF2-40B4-BE49-F238E27FC236}">
                  <a16:creationId xmlns:a16="http://schemas.microsoft.com/office/drawing/2014/main" id="{284B7D55-1F11-48BA-AD30-93397CF01F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" y="3018"/>
              <a:ext cx="9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500">
                  <a:solidFill>
                    <a:srgbClr val="000000"/>
                  </a:solidFill>
                  <a:latin typeface="Times-Roman" charset="0"/>
                </a:rPr>
                <a:t>1 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45" name="Freeform 42">
              <a:extLst>
                <a:ext uri="{FF2B5EF4-FFF2-40B4-BE49-F238E27FC236}">
                  <a16:creationId xmlns:a16="http://schemas.microsoft.com/office/drawing/2014/main" id="{27582FA1-9920-4E18-9095-D7A9AA4D91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5" y="1177"/>
              <a:ext cx="39" cy="80"/>
            </a:xfrm>
            <a:custGeom>
              <a:avLst/>
              <a:gdLst>
                <a:gd name="T0" fmla="*/ 0 w 80"/>
                <a:gd name="T1" fmla="*/ 0 h 159"/>
                <a:gd name="T2" fmla="*/ 0 w 80"/>
                <a:gd name="T3" fmla="*/ 5 h 159"/>
                <a:gd name="T4" fmla="*/ 2 w 80"/>
                <a:gd name="T5" fmla="*/ 0 h 159"/>
                <a:gd name="T6" fmla="*/ 0 w 80"/>
                <a:gd name="T7" fmla="*/ 0 h 159"/>
                <a:gd name="T8" fmla="*/ 0 w 80"/>
                <a:gd name="T9" fmla="*/ 0 h 1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0"/>
                <a:gd name="T16" fmla="*/ 0 h 159"/>
                <a:gd name="T17" fmla="*/ 80 w 80"/>
                <a:gd name="T18" fmla="*/ 159 h 1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0" h="159">
                  <a:moveTo>
                    <a:pt x="0" y="0"/>
                  </a:moveTo>
                  <a:lnTo>
                    <a:pt x="27" y="159"/>
                  </a:lnTo>
                  <a:lnTo>
                    <a:pt x="80" y="0"/>
                  </a:lnTo>
                  <a:lnTo>
                    <a:pt x="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6" name="Freeform 43">
              <a:extLst>
                <a:ext uri="{FF2B5EF4-FFF2-40B4-BE49-F238E27FC236}">
                  <a16:creationId xmlns:a16="http://schemas.microsoft.com/office/drawing/2014/main" id="{30158F40-DBB3-4929-899F-8E9F7A402537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7" y="868"/>
              <a:ext cx="32" cy="305"/>
            </a:xfrm>
            <a:custGeom>
              <a:avLst/>
              <a:gdLst>
                <a:gd name="T0" fmla="*/ 0 w 62"/>
                <a:gd name="T1" fmla="*/ 0 h 609"/>
                <a:gd name="T2" fmla="*/ 1 w 62"/>
                <a:gd name="T3" fmla="*/ 1 h 609"/>
                <a:gd name="T4" fmla="*/ 1 w 62"/>
                <a:gd name="T5" fmla="*/ 2 h 609"/>
                <a:gd name="T6" fmla="*/ 1 w 62"/>
                <a:gd name="T7" fmla="*/ 2 h 609"/>
                <a:gd name="T8" fmla="*/ 1 w 62"/>
                <a:gd name="T9" fmla="*/ 3 h 609"/>
                <a:gd name="T10" fmla="*/ 1 w 62"/>
                <a:gd name="T11" fmla="*/ 3 h 609"/>
                <a:gd name="T12" fmla="*/ 2 w 62"/>
                <a:gd name="T13" fmla="*/ 4 h 609"/>
                <a:gd name="T14" fmla="*/ 2 w 62"/>
                <a:gd name="T15" fmla="*/ 4 h 609"/>
                <a:gd name="T16" fmla="*/ 2 w 62"/>
                <a:gd name="T17" fmla="*/ 5 h 609"/>
                <a:gd name="T18" fmla="*/ 2 w 62"/>
                <a:gd name="T19" fmla="*/ 5 h 609"/>
                <a:gd name="T20" fmla="*/ 2 w 62"/>
                <a:gd name="T21" fmla="*/ 6 h 609"/>
                <a:gd name="T22" fmla="*/ 2 w 62"/>
                <a:gd name="T23" fmla="*/ 7 h 609"/>
                <a:gd name="T24" fmla="*/ 2 w 62"/>
                <a:gd name="T25" fmla="*/ 7 h 609"/>
                <a:gd name="T26" fmla="*/ 2 w 62"/>
                <a:gd name="T27" fmla="*/ 8 h 609"/>
                <a:gd name="T28" fmla="*/ 2 w 62"/>
                <a:gd name="T29" fmla="*/ 8 h 609"/>
                <a:gd name="T30" fmla="*/ 2 w 62"/>
                <a:gd name="T31" fmla="*/ 9 h 609"/>
                <a:gd name="T32" fmla="*/ 2 w 62"/>
                <a:gd name="T33" fmla="*/ 10 h 609"/>
                <a:gd name="T34" fmla="*/ 2 w 62"/>
                <a:gd name="T35" fmla="*/ 10 h 609"/>
                <a:gd name="T36" fmla="*/ 2 w 62"/>
                <a:gd name="T37" fmla="*/ 11 h 609"/>
                <a:gd name="T38" fmla="*/ 3 w 62"/>
                <a:gd name="T39" fmla="*/ 11 h 609"/>
                <a:gd name="T40" fmla="*/ 3 w 62"/>
                <a:gd name="T41" fmla="*/ 12 h 609"/>
                <a:gd name="T42" fmla="*/ 3 w 62"/>
                <a:gd name="T43" fmla="*/ 13 h 609"/>
                <a:gd name="T44" fmla="*/ 3 w 62"/>
                <a:gd name="T45" fmla="*/ 13 h 609"/>
                <a:gd name="T46" fmla="*/ 2 w 62"/>
                <a:gd name="T47" fmla="*/ 14 h 609"/>
                <a:gd name="T48" fmla="*/ 2 w 62"/>
                <a:gd name="T49" fmla="*/ 15 h 609"/>
                <a:gd name="T50" fmla="*/ 2 w 62"/>
                <a:gd name="T51" fmla="*/ 15 h 609"/>
                <a:gd name="T52" fmla="*/ 2 w 62"/>
                <a:gd name="T53" fmla="*/ 16 h 609"/>
                <a:gd name="T54" fmla="*/ 2 w 62"/>
                <a:gd name="T55" fmla="*/ 16 h 609"/>
                <a:gd name="T56" fmla="*/ 2 w 62"/>
                <a:gd name="T57" fmla="*/ 17 h 609"/>
                <a:gd name="T58" fmla="*/ 2 w 62"/>
                <a:gd name="T59" fmla="*/ 18 h 609"/>
                <a:gd name="T60" fmla="*/ 2 w 62"/>
                <a:gd name="T61" fmla="*/ 18 h 609"/>
                <a:gd name="T62" fmla="*/ 2 w 62"/>
                <a:gd name="T63" fmla="*/ 19 h 609"/>
                <a:gd name="T64" fmla="*/ 2 w 62"/>
                <a:gd name="T65" fmla="*/ 20 h 60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62"/>
                <a:gd name="T100" fmla="*/ 0 h 609"/>
                <a:gd name="T101" fmla="*/ 62 w 62"/>
                <a:gd name="T102" fmla="*/ 609 h 60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62" h="609">
                  <a:moveTo>
                    <a:pt x="0" y="0"/>
                  </a:moveTo>
                  <a:lnTo>
                    <a:pt x="6" y="17"/>
                  </a:lnTo>
                  <a:lnTo>
                    <a:pt x="13" y="34"/>
                  </a:lnTo>
                  <a:lnTo>
                    <a:pt x="18" y="51"/>
                  </a:lnTo>
                  <a:lnTo>
                    <a:pt x="24" y="69"/>
                  </a:lnTo>
                  <a:lnTo>
                    <a:pt x="29" y="87"/>
                  </a:lnTo>
                  <a:lnTo>
                    <a:pt x="33" y="104"/>
                  </a:lnTo>
                  <a:lnTo>
                    <a:pt x="37" y="123"/>
                  </a:lnTo>
                  <a:lnTo>
                    <a:pt x="41" y="141"/>
                  </a:lnTo>
                  <a:lnTo>
                    <a:pt x="45" y="160"/>
                  </a:lnTo>
                  <a:lnTo>
                    <a:pt x="47" y="179"/>
                  </a:lnTo>
                  <a:lnTo>
                    <a:pt x="50" y="197"/>
                  </a:lnTo>
                  <a:lnTo>
                    <a:pt x="53" y="216"/>
                  </a:lnTo>
                  <a:lnTo>
                    <a:pt x="55" y="236"/>
                  </a:lnTo>
                  <a:lnTo>
                    <a:pt x="57" y="254"/>
                  </a:lnTo>
                  <a:lnTo>
                    <a:pt x="58" y="274"/>
                  </a:lnTo>
                  <a:lnTo>
                    <a:pt x="59" y="294"/>
                  </a:lnTo>
                  <a:lnTo>
                    <a:pt x="61" y="314"/>
                  </a:lnTo>
                  <a:lnTo>
                    <a:pt x="61" y="332"/>
                  </a:lnTo>
                  <a:lnTo>
                    <a:pt x="62" y="352"/>
                  </a:lnTo>
                  <a:lnTo>
                    <a:pt x="62" y="372"/>
                  </a:lnTo>
                  <a:lnTo>
                    <a:pt x="62" y="392"/>
                  </a:lnTo>
                  <a:lnTo>
                    <a:pt x="62" y="412"/>
                  </a:lnTo>
                  <a:lnTo>
                    <a:pt x="61" y="432"/>
                  </a:lnTo>
                  <a:lnTo>
                    <a:pt x="61" y="452"/>
                  </a:lnTo>
                  <a:lnTo>
                    <a:pt x="59" y="472"/>
                  </a:lnTo>
                  <a:lnTo>
                    <a:pt x="58" y="491"/>
                  </a:lnTo>
                  <a:lnTo>
                    <a:pt x="57" y="511"/>
                  </a:lnTo>
                  <a:lnTo>
                    <a:pt x="55" y="531"/>
                  </a:lnTo>
                  <a:lnTo>
                    <a:pt x="54" y="550"/>
                  </a:lnTo>
                  <a:lnTo>
                    <a:pt x="53" y="570"/>
                  </a:lnTo>
                  <a:lnTo>
                    <a:pt x="50" y="590"/>
                  </a:lnTo>
                  <a:lnTo>
                    <a:pt x="49" y="609"/>
                  </a:lnTo>
                </a:path>
              </a:pathLst>
            </a:cu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7" name="Rectangle 44">
              <a:extLst>
                <a:ext uri="{FF2B5EF4-FFF2-40B4-BE49-F238E27FC236}">
                  <a16:creationId xmlns:a16="http://schemas.microsoft.com/office/drawing/2014/main" id="{49602C97-32B4-4B7E-A183-E180E761A0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3" y="3018"/>
              <a:ext cx="98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500">
                  <a:solidFill>
                    <a:srgbClr val="000000"/>
                  </a:solidFill>
                  <a:latin typeface="Times-Roman" charset="0"/>
                </a:rPr>
                <a:t>= 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48" name="Rectangle 45">
              <a:extLst>
                <a:ext uri="{FF2B5EF4-FFF2-40B4-BE49-F238E27FC236}">
                  <a16:creationId xmlns:a16="http://schemas.microsoft.com/office/drawing/2014/main" id="{ED6F3236-2EE5-4C2C-89A9-5BC1BA89E4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6" y="1003"/>
              <a:ext cx="21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500">
                  <a:solidFill>
                    <a:srgbClr val="000000"/>
                  </a:solidFill>
                  <a:latin typeface="Times-Roman" charset="0"/>
                </a:rPr>
                <a:t>0xx 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49" name="Rectangle 46">
              <a:extLst>
                <a:ext uri="{FF2B5EF4-FFF2-40B4-BE49-F238E27FC236}">
                  <a16:creationId xmlns:a16="http://schemas.microsoft.com/office/drawing/2014/main" id="{3DF8203B-4FC8-4CC2-B8A4-D0D3438AB7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3" y="1003"/>
              <a:ext cx="21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500">
                  <a:solidFill>
                    <a:srgbClr val="000000"/>
                  </a:solidFill>
                  <a:latin typeface="Times-Roman" charset="0"/>
                </a:rPr>
                <a:t>1xx 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0" name="Freeform 47">
              <a:extLst>
                <a:ext uri="{FF2B5EF4-FFF2-40B4-BE49-F238E27FC236}">
                  <a16:creationId xmlns:a16="http://schemas.microsoft.com/office/drawing/2014/main" id="{C99076F9-AAC9-4EF3-972A-E2873227FB0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24" y="780"/>
              <a:ext cx="66" cy="66"/>
            </a:xfrm>
            <a:custGeom>
              <a:avLst/>
              <a:gdLst>
                <a:gd name="T0" fmla="*/ 1 w 132"/>
                <a:gd name="T1" fmla="*/ 4 h 133"/>
                <a:gd name="T2" fmla="*/ 5 w 132"/>
                <a:gd name="T3" fmla="*/ 0 h 133"/>
                <a:gd name="T4" fmla="*/ 0 w 132"/>
                <a:gd name="T5" fmla="*/ 2 h 133"/>
                <a:gd name="T6" fmla="*/ 0 w 132"/>
                <a:gd name="T7" fmla="*/ 3 h 133"/>
                <a:gd name="T8" fmla="*/ 1 w 132"/>
                <a:gd name="T9" fmla="*/ 4 h 1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2"/>
                <a:gd name="T16" fmla="*/ 0 h 133"/>
                <a:gd name="T17" fmla="*/ 132 w 132"/>
                <a:gd name="T18" fmla="*/ 133 h 13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2" h="133">
                  <a:moveTo>
                    <a:pt x="26" y="133"/>
                  </a:moveTo>
                  <a:lnTo>
                    <a:pt x="132" y="0"/>
                  </a:lnTo>
                  <a:lnTo>
                    <a:pt x="0" y="80"/>
                  </a:lnTo>
                  <a:lnTo>
                    <a:pt x="0" y="106"/>
                  </a:lnTo>
                  <a:lnTo>
                    <a:pt x="26" y="133"/>
                  </a:lnTo>
                  <a:close/>
                </a:path>
              </a:pathLst>
            </a:cu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" name="Freeform 48">
              <a:extLst>
                <a:ext uri="{FF2B5EF4-FFF2-40B4-BE49-F238E27FC236}">
                  <a16:creationId xmlns:a16="http://schemas.microsoft.com/office/drawing/2014/main" id="{0A93EAA1-D9B6-40B6-B6E9-689FF43DBBFB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9" y="833"/>
              <a:ext cx="335" cy="1427"/>
            </a:xfrm>
            <a:custGeom>
              <a:avLst/>
              <a:gdLst>
                <a:gd name="T0" fmla="*/ 21 w 669"/>
                <a:gd name="T1" fmla="*/ 0 h 2854"/>
                <a:gd name="T2" fmla="*/ 19 w 669"/>
                <a:gd name="T3" fmla="*/ 3 h 2854"/>
                <a:gd name="T4" fmla="*/ 16 w 669"/>
                <a:gd name="T5" fmla="*/ 5 h 2854"/>
                <a:gd name="T6" fmla="*/ 14 w 669"/>
                <a:gd name="T7" fmla="*/ 8 h 2854"/>
                <a:gd name="T8" fmla="*/ 12 w 669"/>
                <a:gd name="T9" fmla="*/ 10 h 2854"/>
                <a:gd name="T10" fmla="*/ 10 w 669"/>
                <a:gd name="T11" fmla="*/ 13 h 2854"/>
                <a:gd name="T12" fmla="*/ 8 w 669"/>
                <a:gd name="T13" fmla="*/ 16 h 2854"/>
                <a:gd name="T14" fmla="*/ 6 w 669"/>
                <a:gd name="T15" fmla="*/ 19 h 2854"/>
                <a:gd name="T16" fmla="*/ 5 w 669"/>
                <a:gd name="T17" fmla="*/ 22 h 2854"/>
                <a:gd name="T18" fmla="*/ 4 w 669"/>
                <a:gd name="T19" fmla="*/ 26 h 2854"/>
                <a:gd name="T20" fmla="*/ 3 w 669"/>
                <a:gd name="T21" fmla="*/ 29 h 2854"/>
                <a:gd name="T22" fmla="*/ 2 w 669"/>
                <a:gd name="T23" fmla="*/ 33 h 2854"/>
                <a:gd name="T24" fmla="*/ 1 w 669"/>
                <a:gd name="T25" fmla="*/ 36 h 2854"/>
                <a:gd name="T26" fmla="*/ 1 w 669"/>
                <a:gd name="T27" fmla="*/ 40 h 2854"/>
                <a:gd name="T28" fmla="*/ 1 w 669"/>
                <a:gd name="T29" fmla="*/ 43 h 2854"/>
                <a:gd name="T30" fmla="*/ 1 w 669"/>
                <a:gd name="T31" fmla="*/ 47 h 2854"/>
                <a:gd name="T32" fmla="*/ 0 w 669"/>
                <a:gd name="T33" fmla="*/ 50 h 2854"/>
                <a:gd name="T34" fmla="*/ 1 w 669"/>
                <a:gd name="T35" fmla="*/ 54 h 2854"/>
                <a:gd name="T36" fmla="*/ 1 w 669"/>
                <a:gd name="T37" fmla="*/ 57 h 2854"/>
                <a:gd name="T38" fmla="*/ 1 w 669"/>
                <a:gd name="T39" fmla="*/ 60 h 2854"/>
                <a:gd name="T40" fmla="*/ 2 w 669"/>
                <a:gd name="T41" fmla="*/ 63 h 2854"/>
                <a:gd name="T42" fmla="*/ 2 w 669"/>
                <a:gd name="T43" fmla="*/ 67 h 2854"/>
                <a:gd name="T44" fmla="*/ 3 w 669"/>
                <a:gd name="T45" fmla="*/ 70 h 2854"/>
                <a:gd name="T46" fmla="*/ 4 w 669"/>
                <a:gd name="T47" fmla="*/ 73 h 2854"/>
                <a:gd name="T48" fmla="*/ 5 w 669"/>
                <a:gd name="T49" fmla="*/ 75 h 2854"/>
                <a:gd name="T50" fmla="*/ 6 w 669"/>
                <a:gd name="T51" fmla="*/ 78 h 2854"/>
                <a:gd name="T52" fmla="*/ 7 w 669"/>
                <a:gd name="T53" fmla="*/ 80 h 2854"/>
                <a:gd name="T54" fmla="*/ 9 w 669"/>
                <a:gd name="T55" fmla="*/ 82 h 2854"/>
                <a:gd name="T56" fmla="*/ 10 w 669"/>
                <a:gd name="T57" fmla="*/ 84 h 2854"/>
                <a:gd name="T58" fmla="*/ 11 w 669"/>
                <a:gd name="T59" fmla="*/ 86 h 2854"/>
                <a:gd name="T60" fmla="*/ 13 w 669"/>
                <a:gd name="T61" fmla="*/ 88 h 2854"/>
                <a:gd name="T62" fmla="*/ 14 w 669"/>
                <a:gd name="T63" fmla="*/ 89 h 2854"/>
                <a:gd name="T64" fmla="*/ 16 w 669"/>
                <a:gd name="T65" fmla="*/ 90 h 285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669"/>
                <a:gd name="T100" fmla="*/ 0 h 2854"/>
                <a:gd name="T101" fmla="*/ 669 w 669"/>
                <a:gd name="T102" fmla="*/ 2854 h 285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669" h="2854">
                  <a:moveTo>
                    <a:pt x="669" y="0"/>
                  </a:moveTo>
                  <a:lnTo>
                    <a:pt x="580" y="69"/>
                  </a:lnTo>
                  <a:lnTo>
                    <a:pt x="498" y="145"/>
                  </a:lnTo>
                  <a:lnTo>
                    <a:pt x="424" y="226"/>
                  </a:lnTo>
                  <a:lnTo>
                    <a:pt x="355" y="312"/>
                  </a:lnTo>
                  <a:lnTo>
                    <a:pt x="294" y="403"/>
                  </a:lnTo>
                  <a:lnTo>
                    <a:pt x="238" y="500"/>
                  </a:lnTo>
                  <a:lnTo>
                    <a:pt x="189" y="600"/>
                  </a:lnTo>
                  <a:lnTo>
                    <a:pt x="147" y="703"/>
                  </a:lnTo>
                  <a:lnTo>
                    <a:pt x="110" y="809"/>
                  </a:lnTo>
                  <a:lnTo>
                    <a:pt x="78" y="918"/>
                  </a:lnTo>
                  <a:lnTo>
                    <a:pt x="52" y="1028"/>
                  </a:lnTo>
                  <a:lnTo>
                    <a:pt x="32" y="1139"/>
                  </a:lnTo>
                  <a:lnTo>
                    <a:pt x="16" y="1252"/>
                  </a:lnTo>
                  <a:lnTo>
                    <a:pt x="6" y="1364"/>
                  </a:lnTo>
                  <a:lnTo>
                    <a:pt x="1" y="1476"/>
                  </a:lnTo>
                  <a:lnTo>
                    <a:pt x="0" y="1588"/>
                  </a:lnTo>
                  <a:lnTo>
                    <a:pt x="4" y="1699"/>
                  </a:lnTo>
                  <a:lnTo>
                    <a:pt x="12" y="1807"/>
                  </a:lnTo>
                  <a:lnTo>
                    <a:pt x="25" y="1913"/>
                  </a:lnTo>
                  <a:lnTo>
                    <a:pt x="41" y="2017"/>
                  </a:lnTo>
                  <a:lnTo>
                    <a:pt x="61" y="2117"/>
                  </a:lnTo>
                  <a:lnTo>
                    <a:pt x="86" y="2214"/>
                  </a:lnTo>
                  <a:lnTo>
                    <a:pt x="114" y="2306"/>
                  </a:lnTo>
                  <a:lnTo>
                    <a:pt x="144" y="2393"/>
                  </a:lnTo>
                  <a:lnTo>
                    <a:pt x="179" y="2475"/>
                  </a:lnTo>
                  <a:lnTo>
                    <a:pt x="216" y="2551"/>
                  </a:lnTo>
                  <a:lnTo>
                    <a:pt x="257" y="2621"/>
                  </a:lnTo>
                  <a:lnTo>
                    <a:pt x="299" y="2683"/>
                  </a:lnTo>
                  <a:lnTo>
                    <a:pt x="344" y="2739"/>
                  </a:lnTo>
                  <a:lnTo>
                    <a:pt x="393" y="2786"/>
                  </a:lnTo>
                  <a:lnTo>
                    <a:pt x="444" y="2825"/>
                  </a:lnTo>
                  <a:lnTo>
                    <a:pt x="495" y="2854"/>
                  </a:lnTo>
                </a:path>
              </a:pathLst>
            </a:cu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2" name="Rectangle 49">
              <a:extLst>
                <a:ext uri="{FF2B5EF4-FFF2-40B4-BE49-F238E27FC236}">
                  <a16:creationId xmlns:a16="http://schemas.microsoft.com/office/drawing/2014/main" id="{EF951001-D571-4C07-82C1-0E380CEC5D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6" y="1815"/>
              <a:ext cx="21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500">
                  <a:solidFill>
                    <a:srgbClr val="000000"/>
                  </a:solidFill>
                  <a:latin typeface="Times-Roman" charset="0"/>
                </a:rPr>
                <a:t>01x 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3" name="Freeform 50">
              <a:extLst>
                <a:ext uri="{FF2B5EF4-FFF2-40B4-BE49-F238E27FC236}">
                  <a16:creationId xmlns:a16="http://schemas.microsoft.com/office/drawing/2014/main" id="{CC7A7920-FFC2-46CA-9F46-6ED735A3CE97}"/>
                </a:ext>
              </a:extLst>
            </p:cNvPr>
            <p:cNvSpPr>
              <a:spLocks/>
            </p:cNvSpPr>
            <p:nvPr/>
          </p:nvSpPr>
          <p:spPr bwMode="auto">
            <a:xfrm>
              <a:off x="3100" y="3020"/>
              <a:ext cx="79" cy="53"/>
            </a:xfrm>
            <a:custGeom>
              <a:avLst/>
              <a:gdLst>
                <a:gd name="T0" fmla="*/ 4 w 159"/>
                <a:gd name="T1" fmla="*/ 0 h 106"/>
                <a:gd name="T2" fmla="*/ 0 w 159"/>
                <a:gd name="T3" fmla="*/ 4 h 106"/>
                <a:gd name="T4" fmla="*/ 4 w 159"/>
                <a:gd name="T5" fmla="*/ 2 h 106"/>
                <a:gd name="T6" fmla="*/ 4 w 159"/>
                <a:gd name="T7" fmla="*/ 1 h 106"/>
                <a:gd name="T8" fmla="*/ 4 w 159"/>
                <a:gd name="T9" fmla="*/ 0 h 10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9"/>
                <a:gd name="T16" fmla="*/ 0 h 106"/>
                <a:gd name="T17" fmla="*/ 159 w 159"/>
                <a:gd name="T18" fmla="*/ 106 h 10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9" h="106">
                  <a:moveTo>
                    <a:pt x="133" y="0"/>
                  </a:moveTo>
                  <a:lnTo>
                    <a:pt x="0" y="106"/>
                  </a:lnTo>
                  <a:lnTo>
                    <a:pt x="159" y="53"/>
                  </a:lnTo>
                  <a:lnTo>
                    <a:pt x="133" y="26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4" name="Freeform 51">
              <a:extLst>
                <a:ext uri="{FF2B5EF4-FFF2-40B4-BE49-F238E27FC236}">
                  <a16:creationId xmlns:a16="http://schemas.microsoft.com/office/drawing/2014/main" id="{DDB894BB-00EE-4402-A311-8B28024E2A28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1" y="709"/>
              <a:ext cx="771" cy="2323"/>
            </a:xfrm>
            <a:custGeom>
              <a:avLst/>
              <a:gdLst>
                <a:gd name="T0" fmla="*/ 0 w 1543"/>
                <a:gd name="T1" fmla="*/ 0 h 4648"/>
                <a:gd name="T2" fmla="*/ 7 w 1543"/>
                <a:gd name="T3" fmla="*/ 5 h 4648"/>
                <a:gd name="T4" fmla="*/ 14 w 1543"/>
                <a:gd name="T5" fmla="*/ 10 h 4648"/>
                <a:gd name="T6" fmla="*/ 20 w 1543"/>
                <a:gd name="T7" fmla="*/ 16 h 4648"/>
                <a:gd name="T8" fmla="*/ 25 w 1543"/>
                <a:gd name="T9" fmla="*/ 21 h 4648"/>
                <a:gd name="T10" fmla="*/ 30 w 1543"/>
                <a:gd name="T11" fmla="*/ 27 h 4648"/>
                <a:gd name="T12" fmla="*/ 34 w 1543"/>
                <a:gd name="T13" fmla="*/ 33 h 4648"/>
                <a:gd name="T14" fmla="*/ 37 w 1543"/>
                <a:gd name="T15" fmla="*/ 38 h 4648"/>
                <a:gd name="T16" fmla="*/ 40 w 1543"/>
                <a:gd name="T17" fmla="*/ 44 h 4648"/>
                <a:gd name="T18" fmla="*/ 43 w 1543"/>
                <a:gd name="T19" fmla="*/ 50 h 4648"/>
                <a:gd name="T20" fmla="*/ 44 w 1543"/>
                <a:gd name="T21" fmla="*/ 55 h 4648"/>
                <a:gd name="T22" fmla="*/ 46 w 1543"/>
                <a:gd name="T23" fmla="*/ 61 h 4648"/>
                <a:gd name="T24" fmla="*/ 47 w 1543"/>
                <a:gd name="T25" fmla="*/ 66 h 4648"/>
                <a:gd name="T26" fmla="*/ 48 w 1543"/>
                <a:gd name="T27" fmla="*/ 72 h 4648"/>
                <a:gd name="T28" fmla="*/ 48 w 1543"/>
                <a:gd name="T29" fmla="*/ 77 h 4648"/>
                <a:gd name="T30" fmla="*/ 48 w 1543"/>
                <a:gd name="T31" fmla="*/ 82 h 4648"/>
                <a:gd name="T32" fmla="*/ 47 w 1543"/>
                <a:gd name="T33" fmla="*/ 88 h 4648"/>
                <a:gd name="T34" fmla="*/ 46 w 1543"/>
                <a:gd name="T35" fmla="*/ 93 h 4648"/>
                <a:gd name="T36" fmla="*/ 45 w 1543"/>
                <a:gd name="T37" fmla="*/ 97 h 4648"/>
                <a:gd name="T38" fmla="*/ 44 w 1543"/>
                <a:gd name="T39" fmla="*/ 102 h 4648"/>
                <a:gd name="T40" fmla="*/ 42 w 1543"/>
                <a:gd name="T41" fmla="*/ 107 h 4648"/>
                <a:gd name="T42" fmla="*/ 40 w 1543"/>
                <a:gd name="T43" fmla="*/ 111 h 4648"/>
                <a:gd name="T44" fmla="*/ 38 w 1543"/>
                <a:gd name="T45" fmla="*/ 115 h 4648"/>
                <a:gd name="T46" fmla="*/ 36 w 1543"/>
                <a:gd name="T47" fmla="*/ 120 h 4648"/>
                <a:gd name="T48" fmla="*/ 34 w 1543"/>
                <a:gd name="T49" fmla="*/ 123 h 4648"/>
                <a:gd name="T50" fmla="*/ 32 w 1543"/>
                <a:gd name="T51" fmla="*/ 127 h 4648"/>
                <a:gd name="T52" fmla="*/ 29 w 1543"/>
                <a:gd name="T53" fmla="*/ 130 h 4648"/>
                <a:gd name="T54" fmla="*/ 27 w 1543"/>
                <a:gd name="T55" fmla="*/ 133 h 4648"/>
                <a:gd name="T56" fmla="*/ 24 w 1543"/>
                <a:gd name="T57" fmla="*/ 136 h 4648"/>
                <a:gd name="T58" fmla="*/ 22 w 1543"/>
                <a:gd name="T59" fmla="*/ 139 h 4648"/>
                <a:gd name="T60" fmla="*/ 19 w 1543"/>
                <a:gd name="T61" fmla="*/ 141 h 4648"/>
                <a:gd name="T62" fmla="*/ 17 w 1543"/>
                <a:gd name="T63" fmla="*/ 143 h 4648"/>
                <a:gd name="T64" fmla="*/ 15 w 1543"/>
                <a:gd name="T65" fmla="*/ 145 h 464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543"/>
                <a:gd name="T100" fmla="*/ 0 h 4648"/>
                <a:gd name="T101" fmla="*/ 1543 w 1543"/>
                <a:gd name="T102" fmla="*/ 4648 h 464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543" h="4648">
                  <a:moveTo>
                    <a:pt x="0" y="0"/>
                  </a:moveTo>
                  <a:lnTo>
                    <a:pt x="236" y="172"/>
                  </a:lnTo>
                  <a:lnTo>
                    <a:pt x="450" y="347"/>
                  </a:lnTo>
                  <a:lnTo>
                    <a:pt x="640" y="525"/>
                  </a:lnTo>
                  <a:lnTo>
                    <a:pt x="811" y="703"/>
                  </a:lnTo>
                  <a:lnTo>
                    <a:pt x="961" y="883"/>
                  </a:lnTo>
                  <a:lnTo>
                    <a:pt x="1091" y="1063"/>
                  </a:lnTo>
                  <a:lnTo>
                    <a:pt x="1203" y="1244"/>
                  </a:lnTo>
                  <a:lnTo>
                    <a:pt x="1297" y="1424"/>
                  </a:lnTo>
                  <a:lnTo>
                    <a:pt x="1376" y="1604"/>
                  </a:lnTo>
                  <a:lnTo>
                    <a:pt x="1438" y="1784"/>
                  </a:lnTo>
                  <a:lnTo>
                    <a:pt x="1484" y="1962"/>
                  </a:lnTo>
                  <a:lnTo>
                    <a:pt x="1516" y="2138"/>
                  </a:lnTo>
                  <a:lnTo>
                    <a:pt x="1536" y="2312"/>
                  </a:lnTo>
                  <a:lnTo>
                    <a:pt x="1543" y="2483"/>
                  </a:lnTo>
                  <a:lnTo>
                    <a:pt x="1537" y="2653"/>
                  </a:lnTo>
                  <a:lnTo>
                    <a:pt x="1521" y="2817"/>
                  </a:lnTo>
                  <a:lnTo>
                    <a:pt x="1496" y="2979"/>
                  </a:lnTo>
                  <a:lnTo>
                    <a:pt x="1460" y="3135"/>
                  </a:lnTo>
                  <a:lnTo>
                    <a:pt x="1417" y="3288"/>
                  </a:lnTo>
                  <a:lnTo>
                    <a:pt x="1366" y="3435"/>
                  </a:lnTo>
                  <a:lnTo>
                    <a:pt x="1309" y="3577"/>
                  </a:lnTo>
                  <a:lnTo>
                    <a:pt x="1246" y="3712"/>
                  </a:lnTo>
                  <a:lnTo>
                    <a:pt x="1178" y="3841"/>
                  </a:lnTo>
                  <a:lnTo>
                    <a:pt x="1107" y="3964"/>
                  </a:lnTo>
                  <a:lnTo>
                    <a:pt x="1031" y="4079"/>
                  </a:lnTo>
                  <a:lnTo>
                    <a:pt x="953" y="4187"/>
                  </a:lnTo>
                  <a:lnTo>
                    <a:pt x="875" y="4286"/>
                  </a:lnTo>
                  <a:lnTo>
                    <a:pt x="795" y="4377"/>
                  </a:lnTo>
                  <a:lnTo>
                    <a:pt x="716" y="4460"/>
                  </a:lnTo>
                  <a:lnTo>
                    <a:pt x="638" y="4533"/>
                  </a:lnTo>
                  <a:lnTo>
                    <a:pt x="561" y="4595"/>
                  </a:lnTo>
                  <a:lnTo>
                    <a:pt x="487" y="4648"/>
                  </a:lnTo>
                </a:path>
              </a:pathLst>
            </a:cu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5" name="Rectangle 52">
              <a:extLst>
                <a:ext uri="{FF2B5EF4-FFF2-40B4-BE49-F238E27FC236}">
                  <a16:creationId xmlns:a16="http://schemas.microsoft.com/office/drawing/2014/main" id="{66451C55-DF49-4D4A-AEA7-E3E73E0117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8" y="1815"/>
              <a:ext cx="21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500">
                  <a:solidFill>
                    <a:srgbClr val="000000"/>
                  </a:solidFill>
                  <a:latin typeface="Times-Roman" charset="0"/>
                </a:rPr>
                <a:t>x0x 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6" name="Freeform 53">
              <a:extLst>
                <a:ext uri="{FF2B5EF4-FFF2-40B4-BE49-F238E27FC236}">
                  <a16:creationId xmlns:a16="http://schemas.microsoft.com/office/drawing/2014/main" id="{7BD2B921-1F93-4582-8588-3084F0DD28D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1" y="713"/>
              <a:ext cx="66" cy="67"/>
            </a:xfrm>
            <a:custGeom>
              <a:avLst/>
              <a:gdLst>
                <a:gd name="T0" fmla="*/ 0 w 133"/>
                <a:gd name="T1" fmla="*/ 5 h 133"/>
                <a:gd name="T2" fmla="*/ 4 w 133"/>
                <a:gd name="T3" fmla="*/ 0 h 133"/>
                <a:gd name="T4" fmla="*/ 0 w 133"/>
                <a:gd name="T5" fmla="*/ 3 h 133"/>
                <a:gd name="T6" fmla="*/ 0 w 133"/>
                <a:gd name="T7" fmla="*/ 4 h 133"/>
                <a:gd name="T8" fmla="*/ 0 w 133"/>
                <a:gd name="T9" fmla="*/ 5 h 1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3"/>
                <a:gd name="T16" fmla="*/ 0 h 133"/>
                <a:gd name="T17" fmla="*/ 133 w 133"/>
                <a:gd name="T18" fmla="*/ 133 h 13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3" h="133">
                  <a:moveTo>
                    <a:pt x="27" y="133"/>
                  </a:moveTo>
                  <a:lnTo>
                    <a:pt x="133" y="0"/>
                  </a:lnTo>
                  <a:lnTo>
                    <a:pt x="0" y="80"/>
                  </a:lnTo>
                  <a:lnTo>
                    <a:pt x="0" y="106"/>
                  </a:lnTo>
                  <a:lnTo>
                    <a:pt x="27" y="133"/>
                  </a:lnTo>
                  <a:close/>
                </a:path>
              </a:pathLst>
            </a:cu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7" name="Freeform 54">
              <a:extLst>
                <a:ext uri="{FF2B5EF4-FFF2-40B4-BE49-F238E27FC236}">
                  <a16:creationId xmlns:a16="http://schemas.microsoft.com/office/drawing/2014/main" id="{79C34E9B-C99B-4EA3-8B19-A80CA8A13CD6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2" y="769"/>
              <a:ext cx="689" cy="2321"/>
            </a:xfrm>
            <a:custGeom>
              <a:avLst/>
              <a:gdLst>
                <a:gd name="T0" fmla="*/ 44 w 1378"/>
                <a:gd name="T1" fmla="*/ 0 h 4642"/>
                <a:gd name="T2" fmla="*/ 36 w 1378"/>
                <a:gd name="T3" fmla="*/ 6 h 4642"/>
                <a:gd name="T4" fmla="*/ 29 w 1378"/>
                <a:gd name="T5" fmla="*/ 12 h 4642"/>
                <a:gd name="T6" fmla="*/ 24 w 1378"/>
                <a:gd name="T7" fmla="*/ 18 h 4642"/>
                <a:gd name="T8" fmla="*/ 19 w 1378"/>
                <a:gd name="T9" fmla="*/ 24 h 4642"/>
                <a:gd name="T10" fmla="*/ 14 w 1378"/>
                <a:gd name="T11" fmla="*/ 29 h 4642"/>
                <a:gd name="T12" fmla="*/ 10 w 1378"/>
                <a:gd name="T13" fmla="*/ 35 h 4642"/>
                <a:gd name="T14" fmla="*/ 7 w 1378"/>
                <a:gd name="T15" fmla="*/ 41 h 4642"/>
                <a:gd name="T16" fmla="*/ 5 w 1378"/>
                <a:gd name="T17" fmla="*/ 47 h 4642"/>
                <a:gd name="T18" fmla="*/ 3 w 1378"/>
                <a:gd name="T19" fmla="*/ 53 h 4642"/>
                <a:gd name="T20" fmla="*/ 2 w 1378"/>
                <a:gd name="T21" fmla="*/ 59 h 4642"/>
                <a:gd name="T22" fmla="*/ 1 w 1378"/>
                <a:gd name="T23" fmla="*/ 65 h 4642"/>
                <a:gd name="T24" fmla="*/ 0 w 1378"/>
                <a:gd name="T25" fmla="*/ 70 h 4642"/>
                <a:gd name="T26" fmla="*/ 1 w 1378"/>
                <a:gd name="T27" fmla="*/ 76 h 4642"/>
                <a:gd name="T28" fmla="*/ 1 w 1378"/>
                <a:gd name="T29" fmla="*/ 82 h 4642"/>
                <a:gd name="T30" fmla="*/ 2 w 1378"/>
                <a:gd name="T31" fmla="*/ 87 h 4642"/>
                <a:gd name="T32" fmla="*/ 3 w 1378"/>
                <a:gd name="T33" fmla="*/ 92 h 4642"/>
                <a:gd name="T34" fmla="*/ 4 w 1378"/>
                <a:gd name="T35" fmla="*/ 97 h 4642"/>
                <a:gd name="T36" fmla="*/ 6 w 1378"/>
                <a:gd name="T37" fmla="*/ 102 h 4642"/>
                <a:gd name="T38" fmla="*/ 8 w 1378"/>
                <a:gd name="T39" fmla="*/ 107 h 4642"/>
                <a:gd name="T40" fmla="*/ 10 w 1378"/>
                <a:gd name="T41" fmla="*/ 112 h 4642"/>
                <a:gd name="T42" fmla="*/ 13 w 1378"/>
                <a:gd name="T43" fmla="*/ 116 h 4642"/>
                <a:gd name="T44" fmla="*/ 15 w 1378"/>
                <a:gd name="T45" fmla="*/ 120 h 4642"/>
                <a:gd name="T46" fmla="*/ 18 w 1378"/>
                <a:gd name="T47" fmla="*/ 124 h 4642"/>
                <a:gd name="T48" fmla="*/ 20 w 1378"/>
                <a:gd name="T49" fmla="*/ 128 h 4642"/>
                <a:gd name="T50" fmla="*/ 23 w 1378"/>
                <a:gd name="T51" fmla="*/ 131 h 4642"/>
                <a:gd name="T52" fmla="*/ 25 w 1378"/>
                <a:gd name="T53" fmla="*/ 134 h 4642"/>
                <a:gd name="T54" fmla="*/ 28 w 1378"/>
                <a:gd name="T55" fmla="*/ 137 h 4642"/>
                <a:gd name="T56" fmla="*/ 30 w 1378"/>
                <a:gd name="T57" fmla="*/ 139 h 4642"/>
                <a:gd name="T58" fmla="*/ 33 w 1378"/>
                <a:gd name="T59" fmla="*/ 141 h 4642"/>
                <a:gd name="T60" fmla="*/ 35 w 1378"/>
                <a:gd name="T61" fmla="*/ 143 h 4642"/>
                <a:gd name="T62" fmla="*/ 37 w 1378"/>
                <a:gd name="T63" fmla="*/ 145 h 4642"/>
                <a:gd name="T64" fmla="*/ 39 w 1378"/>
                <a:gd name="T65" fmla="*/ 146 h 464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378"/>
                <a:gd name="T100" fmla="*/ 0 h 4642"/>
                <a:gd name="T101" fmla="*/ 1378 w 1378"/>
                <a:gd name="T102" fmla="*/ 4642 h 464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378" h="4642">
                  <a:moveTo>
                    <a:pt x="1378" y="0"/>
                  </a:moveTo>
                  <a:lnTo>
                    <a:pt x="1141" y="181"/>
                  </a:lnTo>
                  <a:lnTo>
                    <a:pt x="929" y="366"/>
                  </a:lnTo>
                  <a:lnTo>
                    <a:pt x="742" y="551"/>
                  </a:lnTo>
                  <a:lnTo>
                    <a:pt x="579" y="738"/>
                  </a:lnTo>
                  <a:lnTo>
                    <a:pt x="438" y="928"/>
                  </a:lnTo>
                  <a:lnTo>
                    <a:pt x="319" y="1116"/>
                  </a:lnTo>
                  <a:lnTo>
                    <a:pt x="221" y="1306"/>
                  </a:lnTo>
                  <a:lnTo>
                    <a:pt x="142" y="1495"/>
                  </a:lnTo>
                  <a:lnTo>
                    <a:pt x="82" y="1683"/>
                  </a:lnTo>
                  <a:lnTo>
                    <a:pt x="38" y="1870"/>
                  </a:lnTo>
                  <a:lnTo>
                    <a:pt x="12" y="2055"/>
                  </a:lnTo>
                  <a:lnTo>
                    <a:pt x="0" y="2237"/>
                  </a:lnTo>
                  <a:lnTo>
                    <a:pt x="1" y="2418"/>
                  </a:lnTo>
                  <a:lnTo>
                    <a:pt x="16" y="2594"/>
                  </a:lnTo>
                  <a:lnTo>
                    <a:pt x="44" y="2766"/>
                  </a:lnTo>
                  <a:lnTo>
                    <a:pt x="81" y="2935"/>
                  </a:lnTo>
                  <a:lnTo>
                    <a:pt x="127" y="3099"/>
                  </a:lnTo>
                  <a:lnTo>
                    <a:pt x="183" y="3257"/>
                  </a:lnTo>
                  <a:lnTo>
                    <a:pt x="245" y="3409"/>
                  </a:lnTo>
                  <a:lnTo>
                    <a:pt x="314" y="3556"/>
                  </a:lnTo>
                  <a:lnTo>
                    <a:pt x="388" y="3696"/>
                  </a:lnTo>
                  <a:lnTo>
                    <a:pt x="466" y="3828"/>
                  </a:lnTo>
                  <a:lnTo>
                    <a:pt x="547" y="3953"/>
                  </a:lnTo>
                  <a:lnTo>
                    <a:pt x="631" y="4068"/>
                  </a:lnTo>
                  <a:lnTo>
                    <a:pt x="714" y="4176"/>
                  </a:lnTo>
                  <a:lnTo>
                    <a:pt x="797" y="4275"/>
                  </a:lnTo>
                  <a:lnTo>
                    <a:pt x="880" y="4362"/>
                  </a:lnTo>
                  <a:lnTo>
                    <a:pt x="960" y="4441"/>
                  </a:lnTo>
                  <a:lnTo>
                    <a:pt x="1036" y="4508"/>
                  </a:lnTo>
                  <a:lnTo>
                    <a:pt x="1107" y="4565"/>
                  </a:lnTo>
                  <a:lnTo>
                    <a:pt x="1174" y="4609"/>
                  </a:lnTo>
                  <a:lnTo>
                    <a:pt x="1232" y="4642"/>
                  </a:lnTo>
                </a:path>
              </a:pathLst>
            </a:cu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8" name="Rectangle 55">
              <a:extLst>
                <a:ext uri="{FF2B5EF4-FFF2-40B4-BE49-F238E27FC236}">
                  <a16:creationId xmlns:a16="http://schemas.microsoft.com/office/drawing/2014/main" id="{E688C109-BF93-4BC7-8B30-92537BAB40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9" y="2640"/>
              <a:ext cx="21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500">
                  <a:solidFill>
                    <a:srgbClr val="000000"/>
                  </a:solidFill>
                  <a:latin typeface="Times-Roman" charset="0"/>
                </a:rPr>
                <a:t>001 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9" name="Freeform 56">
              <a:extLst>
                <a:ext uri="{FF2B5EF4-FFF2-40B4-BE49-F238E27FC236}">
                  <a16:creationId xmlns:a16="http://schemas.microsoft.com/office/drawing/2014/main" id="{C1E059FF-0360-44D0-8947-52DE4FF0B06A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6" y="886"/>
              <a:ext cx="40" cy="79"/>
            </a:xfrm>
            <a:custGeom>
              <a:avLst/>
              <a:gdLst>
                <a:gd name="T0" fmla="*/ 3 w 79"/>
                <a:gd name="T1" fmla="*/ 4 h 159"/>
                <a:gd name="T2" fmla="*/ 3 w 79"/>
                <a:gd name="T3" fmla="*/ 0 h 159"/>
                <a:gd name="T4" fmla="*/ 0 w 79"/>
                <a:gd name="T5" fmla="*/ 4 h 159"/>
                <a:gd name="T6" fmla="*/ 1 w 79"/>
                <a:gd name="T7" fmla="*/ 4 h 159"/>
                <a:gd name="T8" fmla="*/ 3 w 79"/>
                <a:gd name="T9" fmla="*/ 4 h 1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9"/>
                <a:gd name="T16" fmla="*/ 0 h 159"/>
                <a:gd name="T17" fmla="*/ 79 w 79"/>
                <a:gd name="T18" fmla="*/ 159 h 1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9" h="159">
                  <a:moveTo>
                    <a:pt x="79" y="159"/>
                  </a:moveTo>
                  <a:lnTo>
                    <a:pt x="79" y="0"/>
                  </a:lnTo>
                  <a:lnTo>
                    <a:pt x="0" y="159"/>
                  </a:lnTo>
                  <a:lnTo>
                    <a:pt x="26" y="159"/>
                  </a:lnTo>
                  <a:lnTo>
                    <a:pt x="79" y="159"/>
                  </a:lnTo>
                  <a:close/>
                </a:path>
              </a:pathLst>
            </a:custGeom>
            <a:solidFill>
              <a:srgbClr val="000000"/>
            </a:solidFill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0" name="Freeform 57">
              <a:extLst>
                <a:ext uri="{FF2B5EF4-FFF2-40B4-BE49-F238E27FC236}">
                  <a16:creationId xmlns:a16="http://schemas.microsoft.com/office/drawing/2014/main" id="{CDD16048-91AE-4A31-9165-07D23957E65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4" y="970"/>
              <a:ext cx="22" cy="306"/>
            </a:xfrm>
            <a:custGeom>
              <a:avLst/>
              <a:gdLst>
                <a:gd name="T0" fmla="*/ 0 w 46"/>
                <a:gd name="T1" fmla="*/ 0 h 613"/>
                <a:gd name="T2" fmla="*/ 0 w 46"/>
                <a:gd name="T3" fmla="*/ 0 h 613"/>
                <a:gd name="T4" fmla="*/ 0 w 46"/>
                <a:gd name="T5" fmla="*/ 1 h 613"/>
                <a:gd name="T6" fmla="*/ 0 w 46"/>
                <a:gd name="T7" fmla="*/ 1 h 613"/>
                <a:gd name="T8" fmla="*/ 0 w 46"/>
                <a:gd name="T9" fmla="*/ 2 h 613"/>
                <a:gd name="T10" fmla="*/ 0 w 46"/>
                <a:gd name="T11" fmla="*/ 2 h 613"/>
                <a:gd name="T12" fmla="*/ 0 w 46"/>
                <a:gd name="T13" fmla="*/ 3 h 613"/>
                <a:gd name="T14" fmla="*/ 0 w 46"/>
                <a:gd name="T15" fmla="*/ 4 h 613"/>
                <a:gd name="T16" fmla="*/ 0 w 46"/>
                <a:gd name="T17" fmla="*/ 4 h 613"/>
                <a:gd name="T18" fmla="*/ 0 w 46"/>
                <a:gd name="T19" fmla="*/ 5 h 613"/>
                <a:gd name="T20" fmla="*/ 0 w 46"/>
                <a:gd name="T21" fmla="*/ 5 h 613"/>
                <a:gd name="T22" fmla="*/ 0 w 46"/>
                <a:gd name="T23" fmla="*/ 6 h 613"/>
                <a:gd name="T24" fmla="*/ 0 w 46"/>
                <a:gd name="T25" fmla="*/ 7 h 613"/>
                <a:gd name="T26" fmla="*/ 0 w 46"/>
                <a:gd name="T27" fmla="*/ 7 h 613"/>
                <a:gd name="T28" fmla="*/ 0 w 46"/>
                <a:gd name="T29" fmla="*/ 8 h 613"/>
                <a:gd name="T30" fmla="*/ 0 w 46"/>
                <a:gd name="T31" fmla="*/ 9 h 613"/>
                <a:gd name="T32" fmla="*/ 0 w 46"/>
                <a:gd name="T33" fmla="*/ 9 h 613"/>
                <a:gd name="T34" fmla="*/ 0 w 46"/>
                <a:gd name="T35" fmla="*/ 10 h 613"/>
                <a:gd name="T36" fmla="*/ 0 w 46"/>
                <a:gd name="T37" fmla="*/ 10 h 613"/>
                <a:gd name="T38" fmla="*/ 0 w 46"/>
                <a:gd name="T39" fmla="*/ 11 h 613"/>
                <a:gd name="T40" fmla="*/ 0 w 46"/>
                <a:gd name="T41" fmla="*/ 12 h 613"/>
                <a:gd name="T42" fmla="*/ 0 w 46"/>
                <a:gd name="T43" fmla="*/ 12 h 613"/>
                <a:gd name="T44" fmla="*/ 0 w 46"/>
                <a:gd name="T45" fmla="*/ 13 h 613"/>
                <a:gd name="T46" fmla="*/ 0 w 46"/>
                <a:gd name="T47" fmla="*/ 13 h 613"/>
                <a:gd name="T48" fmla="*/ 0 w 46"/>
                <a:gd name="T49" fmla="*/ 14 h 613"/>
                <a:gd name="T50" fmla="*/ 0 w 46"/>
                <a:gd name="T51" fmla="*/ 15 h 613"/>
                <a:gd name="T52" fmla="*/ 0 w 46"/>
                <a:gd name="T53" fmla="*/ 15 h 613"/>
                <a:gd name="T54" fmla="*/ 1 w 46"/>
                <a:gd name="T55" fmla="*/ 16 h 613"/>
                <a:gd name="T56" fmla="*/ 1 w 46"/>
                <a:gd name="T57" fmla="*/ 16 h 613"/>
                <a:gd name="T58" fmla="*/ 1 w 46"/>
                <a:gd name="T59" fmla="*/ 17 h 613"/>
                <a:gd name="T60" fmla="*/ 1 w 46"/>
                <a:gd name="T61" fmla="*/ 18 h 613"/>
                <a:gd name="T62" fmla="*/ 1 w 46"/>
                <a:gd name="T63" fmla="*/ 18 h 613"/>
                <a:gd name="T64" fmla="*/ 1 w 46"/>
                <a:gd name="T65" fmla="*/ 19 h 61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6"/>
                <a:gd name="T100" fmla="*/ 0 h 613"/>
                <a:gd name="T101" fmla="*/ 46 w 46"/>
                <a:gd name="T102" fmla="*/ 613 h 61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6" h="613">
                  <a:moveTo>
                    <a:pt x="20" y="0"/>
                  </a:moveTo>
                  <a:lnTo>
                    <a:pt x="16" y="19"/>
                  </a:lnTo>
                  <a:lnTo>
                    <a:pt x="12" y="38"/>
                  </a:lnTo>
                  <a:lnTo>
                    <a:pt x="10" y="56"/>
                  </a:lnTo>
                  <a:lnTo>
                    <a:pt x="7" y="75"/>
                  </a:lnTo>
                  <a:lnTo>
                    <a:pt x="4" y="95"/>
                  </a:lnTo>
                  <a:lnTo>
                    <a:pt x="3" y="113"/>
                  </a:lnTo>
                  <a:lnTo>
                    <a:pt x="2" y="133"/>
                  </a:lnTo>
                  <a:lnTo>
                    <a:pt x="0" y="153"/>
                  </a:lnTo>
                  <a:lnTo>
                    <a:pt x="0" y="171"/>
                  </a:lnTo>
                  <a:lnTo>
                    <a:pt x="0" y="191"/>
                  </a:lnTo>
                  <a:lnTo>
                    <a:pt x="0" y="211"/>
                  </a:lnTo>
                  <a:lnTo>
                    <a:pt x="2" y="231"/>
                  </a:lnTo>
                  <a:lnTo>
                    <a:pt x="2" y="251"/>
                  </a:lnTo>
                  <a:lnTo>
                    <a:pt x="3" y="271"/>
                  </a:lnTo>
                  <a:lnTo>
                    <a:pt x="4" y="289"/>
                  </a:lnTo>
                  <a:lnTo>
                    <a:pt x="6" y="309"/>
                  </a:lnTo>
                  <a:lnTo>
                    <a:pt x="8" y="329"/>
                  </a:lnTo>
                  <a:lnTo>
                    <a:pt x="10" y="349"/>
                  </a:lnTo>
                  <a:lnTo>
                    <a:pt x="12" y="369"/>
                  </a:lnTo>
                  <a:lnTo>
                    <a:pt x="15" y="389"/>
                  </a:lnTo>
                  <a:lnTo>
                    <a:pt x="18" y="407"/>
                  </a:lnTo>
                  <a:lnTo>
                    <a:pt x="20" y="427"/>
                  </a:lnTo>
                  <a:lnTo>
                    <a:pt x="23" y="446"/>
                  </a:lnTo>
                  <a:lnTo>
                    <a:pt x="26" y="466"/>
                  </a:lnTo>
                  <a:lnTo>
                    <a:pt x="28" y="484"/>
                  </a:lnTo>
                  <a:lnTo>
                    <a:pt x="31" y="503"/>
                  </a:lnTo>
                  <a:lnTo>
                    <a:pt x="34" y="521"/>
                  </a:lnTo>
                  <a:lnTo>
                    <a:pt x="36" y="540"/>
                  </a:lnTo>
                  <a:lnTo>
                    <a:pt x="38" y="559"/>
                  </a:lnTo>
                  <a:lnTo>
                    <a:pt x="40" y="577"/>
                  </a:lnTo>
                  <a:lnTo>
                    <a:pt x="43" y="594"/>
                  </a:lnTo>
                  <a:lnTo>
                    <a:pt x="46" y="613"/>
                  </a:lnTo>
                </a:path>
              </a:pathLst>
            </a:cu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1" name="Rectangle 58">
              <a:extLst>
                <a:ext uri="{FF2B5EF4-FFF2-40B4-BE49-F238E27FC236}">
                  <a16:creationId xmlns:a16="http://schemas.microsoft.com/office/drawing/2014/main" id="{C0B202FD-6B2F-4BE0-B497-8DC83EBA9F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1" y="2640"/>
              <a:ext cx="21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2000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</a:pPr>
              <a:r>
                <a:rPr kumimoji="0" lang="en-US" altLang="en-US" sz="1500">
                  <a:solidFill>
                    <a:srgbClr val="000000"/>
                  </a:solidFill>
                  <a:latin typeface="Times-Roman" charset="0"/>
                </a:rPr>
                <a:t>xx0 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670364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C4A67-C684-4505-B715-DF8772AD9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VHDL Code (1)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9BC0AB-F8E4-4330-BF4D-5332ACF562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F9A987-07AB-442C-B123-EF969832F051}" type="slidenum">
              <a:rPr lang="en-US" altLang="zh-CN" smtClean="0"/>
              <a:pPr>
                <a:defRPr/>
              </a:pPr>
              <a:t>13</a:t>
            </a:fld>
            <a:endParaRPr lang="en-US" altLang="zh-CN"/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9584A2FA-17A9-4E2F-9B09-F6F1CB88A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447800"/>
            <a:ext cx="8248650" cy="432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pl-PL" altLang="en-US" sz="1800" dirty="0"/>
              <a:t>LIBRARY ieee;</a:t>
            </a:r>
          </a:p>
          <a:p>
            <a:r>
              <a:rPr lang="pl-PL" altLang="en-US" sz="1800" dirty="0"/>
              <a:t>USE ieee.std_logic_1164.all;</a:t>
            </a:r>
          </a:p>
          <a:p>
            <a:endParaRPr lang="pl-PL" altLang="en-US" sz="1800" dirty="0"/>
          </a:p>
          <a:p>
            <a:r>
              <a:rPr lang="pl-PL" altLang="en-US" sz="1800" dirty="0"/>
              <a:t>ENTITY arbiter IS</a:t>
            </a:r>
          </a:p>
          <a:p>
            <a:r>
              <a:rPr lang="pl-PL" altLang="en-US" sz="1800" dirty="0"/>
              <a:t>	PORT ( Clock, Resetn 	: IN 	STD_LOGIC ;</a:t>
            </a:r>
          </a:p>
          <a:p>
            <a:r>
              <a:rPr lang="pl-PL" altLang="en-US" sz="1800" dirty="0"/>
              <a:t>		   r 		: IN	STD_LOGIC_VECTOR(1 TO 3) ;</a:t>
            </a:r>
          </a:p>
          <a:p>
            <a:r>
              <a:rPr lang="pl-PL" altLang="en-US" sz="1800" dirty="0"/>
              <a:t>		   g 		: OUT 	STD_LOGIC_VECTOR(1 TO 3) ) ;</a:t>
            </a:r>
          </a:p>
          <a:p>
            <a:r>
              <a:rPr lang="pl-PL" altLang="en-US" sz="1800" dirty="0"/>
              <a:t>END arbiter ;</a:t>
            </a:r>
          </a:p>
          <a:p>
            <a:endParaRPr lang="pl-PL" altLang="en-US" sz="1800" dirty="0"/>
          </a:p>
          <a:p>
            <a:r>
              <a:rPr lang="pl-PL" altLang="en-US" sz="1800" dirty="0"/>
              <a:t>ARCHITECTURE Behavior OF arbiter IS</a:t>
            </a:r>
          </a:p>
          <a:p>
            <a:r>
              <a:rPr lang="pl-PL" altLang="en-US" sz="1800" dirty="0"/>
              <a:t>	TYPE State_type IS (Idle, gnt1, gnt2, gnt3) ;</a:t>
            </a:r>
          </a:p>
          <a:p>
            <a:r>
              <a:rPr lang="pl-PL" altLang="en-US" sz="1800" dirty="0"/>
              <a:t>	SIGNAL y : State_type ;</a:t>
            </a:r>
          </a:p>
          <a:p>
            <a:endParaRPr lang="pl-PL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3821872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47430-8488-495B-9EA6-2DD26083A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VHDL Code (2)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E103CB-2C41-4BC0-BA42-5CAA9D949D9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F9A987-07AB-442C-B123-EF969832F051}" type="slidenum">
              <a:rPr lang="en-US" altLang="zh-CN" smtClean="0"/>
              <a:pPr>
                <a:defRPr/>
              </a:pPr>
              <a:t>14</a:t>
            </a:fld>
            <a:endParaRPr lang="en-US" altLang="zh-CN"/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4AFE38FB-0216-46C7-B969-A0CFE43701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066800"/>
            <a:ext cx="7359650" cy="516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 dirty="0"/>
              <a:t>BEGIN</a:t>
            </a:r>
          </a:p>
          <a:p>
            <a:r>
              <a:rPr lang="en-US" altLang="en-US" sz="1400" dirty="0"/>
              <a:t>	PROCESS ( </a:t>
            </a:r>
            <a:r>
              <a:rPr lang="en-US" altLang="en-US" sz="1400" dirty="0" err="1"/>
              <a:t>Resetn</a:t>
            </a:r>
            <a:r>
              <a:rPr lang="en-US" altLang="en-US" sz="1400" dirty="0"/>
              <a:t>, Clock )</a:t>
            </a:r>
          </a:p>
          <a:p>
            <a:r>
              <a:rPr lang="en-US" altLang="en-US" sz="1400" dirty="0"/>
              <a:t>	BEGIN</a:t>
            </a:r>
          </a:p>
          <a:p>
            <a:r>
              <a:rPr lang="en-US" altLang="en-US" sz="1400" dirty="0"/>
              <a:t>		IF </a:t>
            </a:r>
            <a:r>
              <a:rPr lang="en-US" altLang="en-US" sz="1400" dirty="0" err="1"/>
              <a:t>Resetn</a:t>
            </a:r>
            <a:r>
              <a:rPr lang="en-US" altLang="en-US" sz="1400" dirty="0"/>
              <a:t> = '0' THEN y &lt;= Idle ;</a:t>
            </a:r>
          </a:p>
          <a:p>
            <a:r>
              <a:rPr lang="en-US" altLang="en-US" sz="1400" dirty="0"/>
              <a:t>		ELSIF (</a:t>
            </a:r>
            <a:r>
              <a:rPr lang="en-US" altLang="en-US" sz="1400" dirty="0" err="1"/>
              <a:t>Clock'EVENT</a:t>
            </a:r>
            <a:r>
              <a:rPr lang="en-US" altLang="en-US" sz="1400" dirty="0"/>
              <a:t> AND Clock = '1') THEN</a:t>
            </a:r>
          </a:p>
          <a:p>
            <a:r>
              <a:rPr lang="en-US" altLang="en-US" sz="1400" dirty="0"/>
              <a:t>			CASE y IS</a:t>
            </a:r>
          </a:p>
          <a:p>
            <a:r>
              <a:rPr lang="en-US" altLang="en-US" sz="1400" dirty="0"/>
              <a:t>				WHEN Idle =&gt;</a:t>
            </a:r>
          </a:p>
          <a:p>
            <a:r>
              <a:rPr lang="en-US" altLang="en-US" sz="1400" dirty="0"/>
              <a:t>					IF r(1) = '1' THEN y &lt;= gnt1 ;</a:t>
            </a:r>
          </a:p>
          <a:p>
            <a:r>
              <a:rPr lang="en-US" altLang="en-US" sz="1400" dirty="0"/>
              <a:t>					ELSIF r(2) = '1' THEN y &lt;= gnt2 ;</a:t>
            </a:r>
          </a:p>
          <a:p>
            <a:r>
              <a:rPr lang="en-US" altLang="en-US" sz="1400" dirty="0"/>
              <a:t>					ELSIF r(3) = '1' THEN y &lt;= gnt3 ;</a:t>
            </a:r>
          </a:p>
          <a:p>
            <a:r>
              <a:rPr lang="en-US" altLang="en-US" sz="1400" dirty="0"/>
              <a:t>					ELSE y &lt;= Idle ;</a:t>
            </a:r>
          </a:p>
          <a:p>
            <a:r>
              <a:rPr lang="en-US" altLang="en-US" sz="1400" dirty="0"/>
              <a:t>					END IF ;</a:t>
            </a:r>
          </a:p>
          <a:p>
            <a:r>
              <a:rPr lang="en-US" altLang="en-US" sz="1400" dirty="0"/>
              <a:t>				WHEN gnt1 =&gt;</a:t>
            </a:r>
          </a:p>
          <a:p>
            <a:r>
              <a:rPr lang="en-US" altLang="en-US" sz="1400" dirty="0"/>
              <a:t>					IF r(1) = '1' THEN y &lt;= gnt1 ;</a:t>
            </a:r>
          </a:p>
          <a:p>
            <a:r>
              <a:rPr lang="en-US" altLang="en-US" sz="1400" dirty="0"/>
              <a:t>					ELSE y &lt;= Idle ;</a:t>
            </a:r>
          </a:p>
          <a:p>
            <a:r>
              <a:rPr lang="en-US" altLang="en-US" sz="1400" dirty="0"/>
              <a:t>					END IF ;</a:t>
            </a:r>
          </a:p>
          <a:p>
            <a:r>
              <a:rPr lang="en-US" altLang="en-US" sz="1400" dirty="0"/>
              <a:t>				WHEN gnt2 =&gt;</a:t>
            </a:r>
          </a:p>
          <a:p>
            <a:r>
              <a:rPr lang="en-US" altLang="en-US" sz="1400" dirty="0"/>
              <a:t>					IF r(2) = '1' THEN y &lt;= gnt2 ;</a:t>
            </a:r>
          </a:p>
          <a:p>
            <a:r>
              <a:rPr lang="en-US" altLang="en-US" sz="1400" dirty="0"/>
              <a:t>					ELSE y &lt;= Idle ;</a:t>
            </a:r>
          </a:p>
          <a:p>
            <a:r>
              <a:rPr lang="en-US" altLang="en-US" sz="1400" dirty="0"/>
              <a:t>					END IF ;</a:t>
            </a:r>
          </a:p>
        </p:txBody>
      </p:sp>
    </p:spTree>
    <p:extLst>
      <p:ext uri="{BB962C8B-B14F-4D97-AF65-F5344CB8AC3E}">
        <p14:creationId xmlns:p14="http://schemas.microsoft.com/office/powerpoint/2010/main" val="14921147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AA63A-812F-40B3-9674-009D58FEB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en-US" dirty="0">
                <a:ea typeface="ＭＳ Ｐゴシック" panose="020B0600070205080204" pitchFamily="34" charset="-128"/>
              </a:rPr>
              <a:t>VHDL code (3)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96CA32-94F4-40C2-9DBC-F5A1058FC9D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F9A987-07AB-442C-B123-EF969832F051}" type="slidenum">
              <a:rPr lang="en-US" altLang="zh-CN" smtClean="0"/>
              <a:pPr>
                <a:defRPr/>
              </a:pPr>
              <a:t>15</a:t>
            </a:fld>
            <a:endParaRPr lang="en-US" altLang="zh-CN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6053E9E-A4C6-4249-8E5B-96BAA026E4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83820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Pct val="80000"/>
              <a:buFont typeface="Wingdings" pitchFamily="2" charset="2"/>
              <a:buChar char="u"/>
              <a:defRPr sz="2800">
                <a:solidFill>
                  <a:srgbClr val="0000FF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Wingdings" pitchFamily="2" charset="2"/>
              <a:buChar char="q"/>
              <a:defRPr sz="2400">
                <a:solidFill>
                  <a:srgbClr val="A5002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C00000"/>
                </a:solidFill>
                <a:latin typeface="+mn-lt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800000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800000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800000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800000"/>
                </a:solidFill>
                <a:latin typeface="+mn-lt"/>
              </a:defRPr>
            </a:lvl9pPr>
          </a:lstStyle>
          <a:p>
            <a:pPr>
              <a:buFontTx/>
              <a:buNone/>
            </a:pPr>
            <a:r>
              <a:rPr lang="en-US" altLang="en-US" sz="1400" kern="0" dirty="0">
                <a:ea typeface="ＭＳ Ｐゴシック" panose="020B0600070205080204" pitchFamily="34" charset="-128"/>
              </a:rPr>
              <a:t>				WHEN gnt3 =&gt;</a:t>
            </a:r>
          </a:p>
          <a:p>
            <a:pPr>
              <a:buFontTx/>
              <a:buNone/>
            </a:pPr>
            <a:r>
              <a:rPr lang="en-US" altLang="en-US" sz="1400" kern="0" dirty="0">
                <a:ea typeface="ＭＳ Ｐゴシック" panose="020B0600070205080204" pitchFamily="34" charset="-128"/>
              </a:rPr>
              <a:t>					IF r(3) = '1' THEN y &lt;= gnt3 ;</a:t>
            </a:r>
          </a:p>
          <a:p>
            <a:pPr>
              <a:buFontTx/>
              <a:buNone/>
            </a:pPr>
            <a:r>
              <a:rPr lang="en-US" altLang="en-US" sz="1400" kern="0" dirty="0">
                <a:ea typeface="ＭＳ Ｐゴシック" panose="020B0600070205080204" pitchFamily="34" charset="-128"/>
              </a:rPr>
              <a:t>					ELSE y &lt;= Idle ;</a:t>
            </a:r>
          </a:p>
          <a:p>
            <a:pPr>
              <a:buFontTx/>
              <a:buNone/>
            </a:pPr>
            <a:r>
              <a:rPr lang="en-US" altLang="en-US" sz="1400" kern="0" dirty="0">
                <a:ea typeface="ＭＳ Ｐゴシック" panose="020B0600070205080204" pitchFamily="34" charset="-128"/>
              </a:rPr>
              <a:t>					END IF ;</a:t>
            </a:r>
          </a:p>
          <a:p>
            <a:pPr>
              <a:buFontTx/>
              <a:buNone/>
            </a:pPr>
            <a:r>
              <a:rPr lang="en-US" altLang="en-US" sz="1400" kern="0" dirty="0">
                <a:ea typeface="ＭＳ Ｐゴシック" panose="020B0600070205080204" pitchFamily="34" charset="-128"/>
              </a:rPr>
              <a:t>			END CASE ;</a:t>
            </a:r>
          </a:p>
          <a:p>
            <a:pPr>
              <a:buFontTx/>
              <a:buNone/>
            </a:pPr>
            <a:r>
              <a:rPr lang="en-US" altLang="en-US" sz="1400" kern="0" dirty="0">
                <a:ea typeface="ＭＳ Ｐゴシック" panose="020B0600070205080204" pitchFamily="34" charset="-128"/>
              </a:rPr>
              <a:t>		END IF ;</a:t>
            </a:r>
          </a:p>
          <a:p>
            <a:pPr>
              <a:buFontTx/>
              <a:buNone/>
            </a:pPr>
            <a:r>
              <a:rPr lang="en-US" altLang="en-US" sz="1400" kern="0" dirty="0">
                <a:ea typeface="ＭＳ Ｐゴシック" panose="020B0600070205080204" pitchFamily="34" charset="-128"/>
              </a:rPr>
              <a:t>	END PROCESS ;</a:t>
            </a:r>
            <a:endParaRPr lang="pl-PL" altLang="en-US" sz="1400" kern="0" dirty="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endParaRPr lang="en-US" altLang="en-US" sz="1400" kern="0" dirty="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r>
              <a:rPr lang="en-US" altLang="en-US" sz="1400" kern="0" dirty="0">
                <a:ea typeface="ＭＳ Ｐゴシック" panose="020B0600070205080204" pitchFamily="34" charset="-128"/>
              </a:rPr>
              <a:t>	g(1) &lt;= '1' WHEN y = gnt1 ELSE '0' ;</a:t>
            </a:r>
          </a:p>
          <a:p>
            <a:pPr>
              <a:buFontTx/>
              <a:buNone/>
            </a:pPr>
            <a:r>
              <a:rPr lang="en-US" altLang="en-US" sz="1400" kern="0" dirty="0">
                <a:ea typeface="ＭＳ Ｐゴシック" panose="020B0600070205080204" pitchFamily="34" charset="-128"/>
              </a:rPr>
              <a:t>	g(2) &lt;= '1' WHEN y = gnt2 ELSE '0' ;</a:t>
            </a:r>
          </a:p>
          <a:p>
            <a:pPr>
              <a:buFontTx/>
              <a:buNone/>
            </a:pPr>
            <a:r>
              <a:rPr lang="en-US" altLang="en-US" sz="1400" kern="0" dirty="0">
                <a:ea typeface="ＭＳ Ｐゴシック" panose="020B0600070205080204" pitchFamily="34" charset="-128"/>
              </a:rPr>
              <a:t>	g(3) &lt;= '1' WHEN y = gnt3 ELSE '0' ;</a:t>
            </a:r>
          </a:p>
          <a:p>
            <a:pPr>
              <a:buFontTx/>
              <a:buNone/>
            </a:pPr>
            <a:r>
              <a:rPr lang="en-US" altLang="en-US" sz="1400" kern="0" dirty="0">
                <a:ea typeface="ＭＳ Ｐゴシック" panose="020B0600070205080204" pitchFamily="34" charset="-128"/>
              </a:rPr>
              <a:t>END Behavior ;</a:t>
            </a:r>
          </a:p>
          <a:p>
            <a:pPr>
              <a:buFontTx/>
              <a:buNone/>
            </a:pPr>
            <a:endParaRPr lang="pl-PL" altLang="en-US" sz="1400" kern="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292226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8617D-E666-4370-A55A-6B1E1A57A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6667FA-3F53-4F5F-82F2-A98A5E3568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https://ece.gmu.edu/coursewebpages/ECE/ECE545/F18/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504D24-0D9D-40D8-8ECE-20217C2E412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F9A987-07AB-442C-B123-EF969832F051}" type="slidenum">
              <a:rPr lang="en-US" altLang="zh-CN" smtClean="0"/>
              <a:pPr>
                <a:defRPr/>
              </a:pPr>
              <a:t>16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288815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8">
            <a:extLst>
              <a:ext uri="{FF2B5EF4-FFF2-40B4-BE49-F238E27FC236}">
                <a16:creationId xmlns:a16="http://schemas.microsoft.com/office/drawing/2014/main" id="{2A8AA5BC-4F7A-4226-8F99-6D824B226A9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9144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" name="Rectangle 10">
            <a:extLst>
              <a:ext uri="{FF2B5EF4-FFF2-40B4-BE49-F238E27FC236}">
                <a16:creationId xmlns:a16="http://schemas.microsoft.com/office/drawing/2014/main" id="{3E5445C6-DD42-4979-86FF-03730E8C6DB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300" y="321733"/>
            <a:ext cx="8680116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34" name="Straight Connector 12">
            <a:extLst>
              <a:ext uri="{FF2B5EF4-FFF2-40B4-BE49-F238E27FC236}">
                <a16:creationId xmlns:a16="http://schemas.microsoft.com/office/drawing/2014/main" id="{45000665-DFC7-417E-8FD7-516A0F15C975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543300" y="4109417"/>
            <a:ext cx="20574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FC0FCE3A-2535-4396-A223-BDAEC81D6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122362"/>
            <a:ext cx="6858000" cy="2840037"/>
          </a:xfrm>
        </p:spPr>
        <p:txBody>
          <a:bodyPr vert="horz" lIns="91440" tIns="45720" rIns="91440" bIns="45720" rtlCol="0" anchor="b"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5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40229583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3">
            <a:extLst>
              <a:ext uri="{FF2B5EF4-FFF2-40B4-BE49-F238E27FC236}">
                <a16:creationId xmlns:a16="http://schemas.microsoft.com/office/drawing/2014/main" id="{B941B0C4-ADE0-4A5C-9683-22DD7238CD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4313" y="4775200"/>
            <a:ext cx="20701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>
                <a:solidFill>
                  <a:srgbClr val="000000"/>
                </a:solidFill>
                <a:latin typeface="System" charset="0"/>
              </a:rPr>
              <a:t>(b) Equivalent circuit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19811" name="Freeform 4">
            <a:extLst>
              <a:ext uri="{FF2B5EF4-FFF2-40B4-BE49-F238E27FC236}">
                <a16:creationId xmlns:a16="http://schemas.microsoft.com/office/drawing/2014/main" id="{E9B46056-CC84-43BF-9CF6-E8B5F15BE44C}"/>
              </a:ext>
            </a:extLst>
          </p:cNvPr>
          <p:cNvSpPr>
            <a:spLocks/>
          </p:cNvSpPr>
          <p:nvPr/>
        </p:nvSpPr>
        <p:spPr bwMode="auto">
          <a:xfrm>
            <a:off x="2986088" y="2043113"/>
            <a:ext cx="803275" cy="1587"/>
          </a:xfrm>
          <a:custGeom>
            <a:avLst/>
            <a:gdLst>
              <a:gd name="T0" fmla="*/ 2147483647 w 1010"/>
              <a:gd name="T1" fmla="*/ 0 h 1587"/>
              <a:gd name="T2" fmla="*/ 0 w 1010"/>
              <a:gd name="T3" fmla="*/ 0 h 1587"/>
              <a:gd name="T4" fmla="*/ 2147483647 w 1010"/>
              <a:gd name="T5" fmla="*/ 0 h 1587"/>
              <a:gd name="T6" fmla="*/ 0 60000 65536"/>
              <a:gd name="T7" fmla="*/ 0 60000 65536"/>
              <a:gd name="T8" fmla="*/ 0 60000 65536"/>
              <a:gd name="T9" fmla="*/ 0 w 1010"/>
              <a:gd name="T10" fmla="*/ 0 h 1587"/>
              <a:gd name="T11" fmla="*/ 1010 w 1010"/>
              <a:gd name="T12" fmla="*/ 1587 h 15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10" h="1587">
                <a:moveTo>
                  <a:pt x="1010" y="0"/>
                </a:moveTo>
                <a:lnTo>
                  <a:pt x="0" y="0"/>
                </a:lnTo>
                <a:lnTo>
                  <a:pt x="1010" y="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19812" name="Line 5">
            <a:extLst>
              <a:ext uri="{FF2B5EF4-FFF2-40B4-BE49-F238E27FC236}">
                <a16:creationId xmlns:a16="http://schemas.microsoft.com/office/drawing/2014/main" id="{0BB72BD1-B119-4FF4-88A7-DD214E26FD8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86088" y="2043113"/>
            <a:ext cx="803275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813" name="Rectangle 6">
            <a:extLst>
              <a:ext uri="{FF2B5EF4-FFF2-40B4-BE49-F238E27FC236}">
                <a16:creationId xmlns:a16="http://schemas.microsoft.com/office/drawing/2014/main" id="{5D7D53D1-0035-42DD-87B0-4137228438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9300" y="5756275"/>
            <a:ext cx="14859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>
                <a:solidFill>
                  <a:srgbClr val="000000"/>
                </a:solidFill>
                <a:latin typeface="System" charset="0"/>
              </a:rPr>
              <a:t>(c) Truth table 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19814" name="Freeform 7">
            <a:extLst>
              <a:ext uri="{FF2B5EF4-FFF2-40B4-BE49-F238E27FC236}">
                <a16:creationId xmlns:a16="http://schemas.microsoft.com/office/drawing/2014/main" id="{DF68E0FC-E655-4E7E-B2E5-B5799DC4422A}"/>
              </a:ext>
            </a:extLst>
          </p:cNvPr>
          <p:cNvSpPr>
            <a:spLocks/>
          </p:cNvSpPr>
          <p:nvPr/>
        </p:nvSpPr>
        <p:spPr bwMode="auto">
          <a:xfrm>
            <a:off x="2492375" y="1806575"/>
            <a:ext cx="493713" cy="495300"/>
          </a:xfrm>
          <a:custGeom>
            <a:avLst/>
            <a:gdLst>
              <a:gd name="T0" fmla="*/ 2147483647 w 624"/>
              <a:gd name="T1" fmla="*/ 2147483647 h 624"/>
              <a:gd name="T2" fmla="*/ 0 w 624"/>
              <a:gd name="T3" fmla="*/ 2147483647 h 624"/>
              <a:gd name="T4" fmla="*/ 0 w 624"/>
              <a:gd name="T5" fmla="*/ 0 h 624"/>
              <a:gd name="T6" fmla="*/ 2147483647 w 624"/>
              <a:gd name="T7" fmla="*/ 2147483647 h 624"/>
              <a:gd name="T8" fmla="*/ 0 60000 65536"/>
              <a:gd name="T9" fmla="*/ 0 60000 65536"/>
              <a:gd name="T10" fmla="*/ 0 60000 65536"/>
              <a:gd name="T11" fmla="*/ 0 60000 65536"/>
              <a:gd name="T12" fmla="*/ 0 w 624"/>
              <a:gd name="T13" fmla="*/ 0 h 624"/>
              <a:gd name="T14" fmla="*/ 624 w 624"/>
              <a:gd name="T15" fmla="*/ 624 h 6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4" h="624">
                <a:moveTo>
                  <a:pt x="624" y="297"/>
                </a:moveTo>
                <a:lnTo>
                  <a:pt x="0" y="624"/>
                </a:lnTo>
                <a:lnTo>
                  <a:pt x="0" y="0"/>
                </a:lnTo>
                <a:lnTo>
                  <a:pt x="624" y="297"/>
                </a:lnTo>
                <a:close/>
              </a:path>
            </a:pathLst>
          </a:cu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19815" name="Line 8">
            <a:extLst>
              <a:ext uri="{FF2B5EF4-FFF2-40B4-BE49-F238E27FC236}">
                <a16:creationId xmlns:a16="http://schemas.microsoft.com/office/drawing/2014/main" id="{478E8DB3-42F2-4753-B013-DF08B0576F6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78013" y="2043113"/>
            <a:ext cx="614362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816" name="Rectangle 9">
            <a:extLst>
              <a:ext uri="{FF2B5EF4-FFF2-40B4-BE49-F238E27FC236}">
                <a16:creationId xmlns:a16="http://schemas.microsoft.com/office/drawing/2014/main" id="{B1825211-88B8-4592-9346-EA4BD168A2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5763" y="1903413"/>
            <a:ext cx="1682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 i="1">
                <a:solidFill>
                  <a:srgbClr val="000000"/>
                </a:solidFill>
                <a:latin typeface="Times-Roman" charset="0"/>
              </a:rPr>
              <a:t>x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19817" name="Line 10">
            <a:extLst>
              <a:ext uri="{FF2B5EF4-FFF2-40B4-BE49-F238E27FC236}">
                <a16:creationId xmlns:a16="http://schemas.microsoft.com/office/drawing/2014/main" id="{CCED522C-66C6-4F24-95DA-0FBB7C1DF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2703513" y="1452563"/>
            <a:ext cx="1587" cy="449262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818" name="Rectangle 11">
            <a:extLst>
              <a:ext uri="{FF2B5EF4-FFF2-40B4-BE49-F238E27FC236}">
                <a16:creationId xmlns:a16="http://schemas.microsoft.com/office/drawing/2014/main" id="{1F6DD68B-4D67-42E7-9292-B294AB24A3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1933575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 i="1">
                <a:solidFill>
                  <a:srgbClr val="000000"/>
                </a:solidFill>
                <a:latin typeface="Times-Roman" charset="0"/>
              </a:rPr>
              <a:t>f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19819" name="Rectangle 12">
            <a:extLst>
              <a:ext uri="{FF2B5EF4-FFF2-40B4-BE49-F238E27FC236}">
                <a16:creationId xmlns:a16="http://schemas.microsoft.com/office/drawing/2014/main" id="{922D150F-21DE-456D-8CB1-F83F5C13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2238" y="1184275"/>
            <a:ext cx="18097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 i="1">
                <a:solidFill>
                  <a:srgbClr val="000000"/>
                </a:solidFill>
                <a:latin typeface="Times-Roman" charset="0"/>
              </a:rPr>
              <a:t>e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19820" name="Line 13">
            <a:extLst>
              <a:ext uri="{FF2B5EF4-FFF2-40B4-BE49-F238E27FC236}">
                <a16:creationId xmlns:a16="http://schemas.microsoft.com/office/drawing/2014/main" id="{BB66A97F-A6A3-4116-BC6A-10CBB531B8E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33588" y="4089400"/>
            <a:ext cx="1343025" cy="1588"/>
          </a:xfrm>
          <a:prstGeom prst="line">
            <a:avLst/>
          </a:prstGeom>
          <a:noFill/>
          <a:ln w="22225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821" name="Line 14">
            <a:extLst>
              <a:ext uri="{FF2B5EF4-FFF2-40B4-BE49-F238E27FC236}">
                <a16:creationId xmlns:a16="http://schemas.microsoft.com/office/drawing/2014/main" id="{7CC9B834-459D-4335-8F4F-4A361020409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81313" y="3759200"/>
            <a:ext cx="1587" cy="1674813"/>
          </a:xfrm>
          <a:prstGeom prst="line">
            <a:avLst/>
          </a:prstGeom>
          <a:noFill/>
          <a:ln w="22225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822" name="Rectangle 15">
            <a:extLst>
              <a:ext uri="{FF2B5EF4-FFF2-40B4-BE49-F238E27FC236}">
                <a16:creationId xmlns:a16="http://schemas.microsoft.com/office/drawing/2014/main" id="{D8160329-83B4-4E8C-B4D9-3E0609F48A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3563" y="2620963"/>
            <a:ext cx="19685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800">
                <a:solidFill>
                  <a:srgbClr val="000000"/>
                </a:solidFill>
                <a:latin typeface="Helvetica" panose="020B0604020202020204" pitchFamily="34" charset="0"/>
              </a:rPr>
              <a:t>(a) A tri-state buffer</a:t>
            </a:r>
            <a:endParaRPr kumimoji="0" lang="en-US" altLang="en-US" sz="1800">
              <a:latin typeface="Times New Roman" panose="02020603050405020304" pitchFamily="18" charset="0"/>
            </a:endParaRPr>
          </a:p>
        </p:txBody>
      </p:sp>
      <p:sp>
        <p:nvSpPr>
          <p:cNvPr id="119823" name="Rectangle 16">
            <a:extLst>
              <a:ext uri="{FF2B5EF4-FFF2-40B4-BE49-F238E27FC236}">
                <a16:creationId xmlns:a16="http://schemas.microsoft.com/office/drawing/2014/main" id="{8FDB316B-7147-447F-86C4-6A98B6D996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5038" y="4211638"/>
            <a:ext cx="1809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>
                <a:solidFill>
                  <a:srgbClr val="000000"/>
                </a:solidFill>
                <a:latin typeface="Times-Roman" charset="0"/>
              </a:rPr>
              <a:t>0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19824" name="Rectangle 17">
            <a:extLst>
              <a:ext uri="{FF2B5EF4-FFF2-40B4-BE49-F238E27FC236}">
                <a16:creationId xmlns:a16="http://schemas.microsoft.com/office/drawing/2014/main" id="{0ACFE71B-702D-4BC0-BAF2-C1434A4A12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5038" y="4494213"/>
            <a:ext cx="1809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>
                <a:solidFill>
                  <a:srgbClr val="000000"/>
                </a:solidFill>
                <a:latin typeface="Times-Roman" charset="0"/>
              </a:rPr>
              <a:t>0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19825" name="Rectangle 18">
            <a:extLst>
              <a:ext uri="{FF2B5EF4-FFF2-40B4-BE49-F238E27FC236}">
                <a16:creationId xmlns:a16="http://schemas.microsoft.com/office/drawing/2014/main" id="{5B2D4225-BDC3-41BB-8317-E80A212DFB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5038" y="4776788"/>
            <a:ext cx="1809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>
                <a:solidFill>
                  <a:srgbClr val="000000"/>
                </a:solidFill>
                <a:latin typeface="Times-Roman" charset="0"/>
              </a:rPr>
              <a:t>1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19826" name="Rectangle 19">
            <a:extLst>
              <a:ext uri="{FF2B5EF4-FFF2-40B4-BE49-F238E27FC236}">
                <a16:creationId xmlns:a16="http://schemas.microsoft.com/office/drawing/2014/main" id="{814D73B0-EEE9-458C-8A86-FEACE7E63F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5038" y="5060950"/>
            <a:ext cx="18097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>
                <a:solidFill>
                  <a:srgbClr val="000000"/>
                </a:solidFill>
                <a:latin typeface="Times-Roman" charset="0"/>
              </a:rPr>
              <a:t>1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19827" name="Rectangle 20">
            <a:extLst>
              <a:ext uri="{FF2B5EF4-FFF2-40B4-BE49-F238E27FC236}">
                <a16:creationId xmlns:a16="http://schemas.microsoft.com/office/drawing/2014/main" id="{3CD6C9C2-83FB-40A1-8116-4697510A04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1588" y="4211638"/>
            <a:ext cx="1809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>
                <a:solidFill>
                  <a:srgbClr val="000000"/>
                </a:solidFill>
                <a:latin typeface="Times-Roman" charset="0"/>
              </a:rPr>
              <a:t>0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19828" name="Rectangle 21">
            <a:extLst>
              <a:ext uri="{FF2B5EF4-FFF2-40B4-BE49-F238E27FC236}">
                <a16:creationId xmlns:a16="http://schemas.microsoft.com/office/drawing/2014/main" id="{CA007456-1310-4BE8-B375-FC5EE469F9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1588" y="4494213"/>
            <a:ext cx="1809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>
                <a:solidFill>
                  <a:srgbClr val="000000"/>
                </a:solidFill>
                <a:latin typeface="Times-Roman" charset="0"/>
              </a:rPr>
              <a:t>1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19829" name="Rectangle 22">
            <a:extLst>
              <a:ext uri="{FF2B5EF4-FFF2-40B4-BE49-F238E27FC236}">
                <a16:creationId xmlns:a16="http://schemas.microsoft.com/office/drawing/2014/main" id="{B2D56B3D-A6AE-43E7-BE19-CE16630DAD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1588" y="4776788"/>
            <a:ext cx="1809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>
                <a:solidFill>
                  <a:srgbClr val="000000"/>
                </a:solidFill>
                <a:latin typeface="Times-Roman" charset="0"/>
              </a:rPr>
              <a:t>0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19830" name="Rectangle 23">
            <a:extLst>
              <a:ext uri="{FF2B5EF4-FFF2-40B4-BE49-F238E27FC236}">
                <a16:creationId xmlns:a16="http://schemas.microsoft.com/office/drawing/2014/main" id="{B9A34F2B-70AF-4C53-9EBC-87362F4584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1588" y="5060950"/>
            <a:ext cx="18097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>
                <a:solidFill>
                  <a:srgbClr val="000000"/>
                </a:solidFill>
                <a:latin typeface="Times-Roman" charset="0"/>
              </a:rPr>
              <a:t>1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19831" name="Rectangle 24">
            <a:extLst>
              <a:ext uri="{FF2B5EF4-FFF2-40B4-BE49-F238E27FC236}">
                <a16:creationId xmlns:a16="http://schemas.microsoft.com/office/drawing/2014/main" id="{432B9305-1E0D-4D76-A1FC-834D814DC9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3563" y="4211638"/>
            <a:ext cx="192087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>
                <a:solidFill>
                  <a:srgbClr val="000000"/>
                </a:solidFill>
                <a:latin typeface="Times-Roman" charset="0"/>
              </a:rPr>
              <a:t>Z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19832" name="Rectangle 25">
            <a:extLst>
              <a:ext uri="{FF2B5EF4-FFF2-40B4-BE49-F238E27FC236}">
                <a16:creationId xmlns:a16="http://schemas.microsoft.com/office/drawing/2014/main" id="{2A720C12-8FEF-49C1-8023-8BC9AF6A28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3563" y="4494213"/>
            <a:ext cx="192087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>
                <a:solidFill>
                  <a:srgbClr val="000000"/>
                </a:solidFill>
                <a:latin typeface="Times-Roman" charset="0"/>
              </a:rPr>
              <a:t>Z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19833" name="Rectangle 26">
            <a:extLst>
              <a:ext uri="{FF2B5EF4-FFF2-40B4-BE49-F238E27FC236}">
                <a16:creationId xmlns:a16="http://schemas.microsoft.com/office/drawing/2014/main" id="{D05B0D64-511B-456A-95B6-920FF6E72D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3563" y="4776788"/>
            <a:ext cx="1809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>
                <a:solidFill>
                  <a:srgbClr val="000000"/>
                </a:solidFill>
                <a:latin typeface="Times-Roman" charset="0"/>
              </a:rPr>
              <a:t>0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19834" name="Rectangle 27">
            <a:extLst>
              <a:ext uri="{FF2B5EF4-FFF2-40B4-BE49-F238E27FC236}">
                <a16:creationId xmlns:a16="http://schemas.microsoft.com/office/drawing/2014/main" id="{A922B975-0BA4-4F3B-BF69-07FA483C4B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3563" y="5060950"/>
            <a:ext cx="18097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>
                <a:solidFill>
                  <a:srgbClr val="000000"/>
                </a:solidFill>
                <a:latin typeface="Times-Roman" charset="0"/>
              </a:rPr>
              <a:t>1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19835" name="Rectangle 28">
            <a:extLst>
              <a:ext uri="{FF2B5EF4-FFF2-40B4-BE49-F238E27FC236}">
                <a16:creationId xmlns:a16="http://schemas.microsoft.com/office/drawing/2014/main" id="{9335BBEA-076A-414A-8070-4093B32AC7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7375" y="3771900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 i="1">
                <a:solidFill>
                  <a:srgbClr val="000000"/>
                </a:solidFill>
                <a:latin typeface="Times-Roman" charset="0"/>
              </a:rPr>
              <a:t>f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19836" name="Rectangle 29">
            <a:extLst>
              <a:ext uri="{FF2B5EF4-FFF2-40B4-BE49-F238E27FC236}">
                <a16:creationId xmlns:a16="http://schemas.microsoft.com/office/drawing/2014/main" id="{7F349E09-44DD-4511-A0CC-EEA6B5BE66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1388" y="3787775"/>
            <a:ext cx="18097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 i="1">
                <a:solidFill>
                  <a:srgbClr val="000000"/>
                </a:solidFill>
                <a:latin typeface="Times-Roman" charset="0"/>
              </a:rPr>
              <a:t>e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19837" name="Rectangle 30">
            <a:extLst>
              <a:ext uri="{FF2B5EF4-FFF2-40B4-BE49-F238E27FC236}">
                <a16:creationId xmlns:a16="http://schemas.microsoft.com/office/drawing/2014/main" id="{C850539F-4A38-43DC-A444-35639FA748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6350" y="3787775"/>
            <a:ext cx="16827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 i="1">
                <a:solidFill>
                  <a:srgbClr val="000000"/>
                </a:solidFill>
                <a:latin typeface="Times-Roman" charset="0"/>
              </a:rPr>
              <a:t>x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19838" name="Freeform 31">
            <a:extLst>
              <a:ext uri="{FF2B5EF4-FFF2-40B4-BE49-F238E27FC236}">
                <a16:creationId xmlns:a16="http://schemas.microsoft.com/office/drawing/2014/main" id="{E0E7F971-4630-47F8-A9B7-C0DA3004978E}"/>
              </a:ext>
            </a:extLst>
          </p:cNvPr>
          <p:cNvSpPr>
            <a:spLocks/>
          </p:cNvSpPr>
          <p:nvPr/>
        </p:nvSpPr>
        <p:spPr bwMode="auto">
          <a:xfrm>
            <a:off x="5586413" y="2613025"/>
            <a:ext cx="495300" cy="495300"/>
          </a:xfrm>
          <a:custGeom>
            <a:avLst/>
            <a:gdLst>
              <a:gd name="T0" fmla="*/ 2147483647 w 624"/>
              <a:gd name="T1" fmla="*/ 2147483647 h 624"/>
              <a:gd name="T2" fmla="*/ 0 w 624"/>
              <a:gd name="T3" fmla="*/ 2147483647 h 624"/>
              <a:gd name="T4" fmla="*/ 0 w 624"/>
              <a:gd name="T5" fmla="*/ 0 h 624"/>
              <a:gd name="T6" fmla="*/ 2147483647 w 624"/>
              <a:gd name="T7" fmla="*/ 2147483647 h 624"/>
              <a:gd name="T8" fmla="*/ 0 60000 65536"/>
              <a:gd name="T9" fmla="*/ 0 60000 65536"/>
              <a:gd name="T10" fmla="*/ 0 60000 65536"/>
              <a:gd name="T11" fmla="*/ 0 60000 65536"/>
              <a:gd name="T12" fmla="*/ 0 w 624"/>
              <a:gd name="T13" fmla="*/ 0 h 624"/>
              <a:gd name="T14" fmla="*/ 624 w 624"/>
              <a:gd name="T15" fmla="*/ 624 h 6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4" h="624">
                <a:moveTo>
                  <a:pt x="624" y="327"/>
                </a:moveTo>
                <a:lnTo>
                  <a:pt x="0" y="624"/>
                </a:lnTo>
                <a:lnTo>
                  <a:pt x="0" y="0"/>
                </a:lnTo>
                <a:lnTo>
                  <a:pt x="624" y="327"/>
                </a:lnTo>
                <a:close/>
              </a:path>
            </a:pathLst>
          </a:cu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19839" name="Line 32">
            <a:extLst>
              <a:ext uri="{FF2B5EF4-FFF2-40B4-BE49-F238E27FC236}">
                <a16:creationId xmlns:a16="http://schemas.microsoft.com/office/drawing/2014/main" id="{BF723685-852D-4DF6-A3FB-BA1CF74FE0F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72050" y="2873375"/>
            <a:ext cx="614363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840" name="Rectangle 33">
            <a:extLst>
              <a:ext uri="{FF2B5EF4-FFF2-40B4-BE49-F238E27FC236}">
                <a16:creationId xmlns:a16="http://schemas.microsoft.com/office/drawing/2014/main" id="{36018F95-243B-4643-83E1-68BD257F4C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2975" y="2732088"/>
            <a:ext cx="1682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 i="1">
                <a:solidFill>
                  <a:srgbClr val="000000"/>
                </a:solidFill>
                <a:latin typeface="Times-Roman" charset="0"/>
              </a:rPr>
              <a:t>x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19841" name="Line 34">
            <a:extLst>
              <a:ext uri="{FF2B5EF4-FFF2-40B4-BE49-F238E27FC236}">
                <a16:creationId xmlns:a16="http://schemas.microsoft.com/office/drawing/2014/main" id="{80AFDC93-C2AC-435B-8D76-251CB136442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81713" y="2873375"/>
            <a:ext cx="493712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842" name="Line 35">
            <a:extLst>
              <a:ext uri="{FF2B5EF4-FFF2-40B4-BE49-F238E27FC236}">
                <a16:creationId xmlns:a16="http://schemas.microsoft.com/office/drawing/2014/main" id="{0888B0BC-969F-4B67-B6E4-DE68D91A685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94538" y="2873375"/>
            <a:ext cx="495300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843" name="Line 36">
            <a:extLst>
              <a:ext uri="{FF2B5EF4-FFF2-40B4-BE49-F238E27FC236}">
                <a16:creationId xmlns:a16="http://schemas.microsoft.com/office/drawing/2014/main" id="{C0D560ED-97ED-4461-A992-F11CF867B44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75425" y="2519363"/>
            <a:ext cx="354013" cy="354012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844" name="Freeform 37">
            <a:extLst>
              <a:ext uri="{FF2B5EF4-FFF2-40B4-BE49-F238E27FC236}">
                <a16:creationId xmlns:a16="http://schemas.microsoft.com/office/drawing/2014/main" id="{379D72AF-5B33-4C81-B7C4-324B8758ACBE}"/>
              </a:ext>
            </a:extLst>
          </p:cNvPr>
          <p:cNvSpPr>
            <a:spLocks/>
          </p:cNvSpPr>
          <p:nvPr/>
        </p:nvSpPr>
        <p:spPr bwMode="auto">
          <a:xfrm>
            <a:off x="6557963" y="2828925"/>
            <a:ext cx="77787" cy="79375"/>
          </a:xfrm>
          <a:custGeom>
            <a:avLst/>
            <a:gdLst>
              <a:gd name="T0" fmla="*/ 2147483647 w 100"/>
              <a:gd name="T1" fmla="*/ 0 h 100"/>
              <a:gd name="T2" fmla="*/ 2147483647 w 100"/>
              <a:gd name="T3" fmla="*/ 2147483647 h 100"/>
              <a:gd name="T4" fmla="*/ 2147483647 w 100"/>
              <a:gd name="T5" fmla="*/ 2147483647 h 100"/>
              <a:gd name="T6" fmla="*/ 2147483647 w 100"/>
              <a:gd name="T7" fmla="*/ 2147483647 h 100"/>
              <a:gd name="T8" fmla="*/ 2147483647 w 100"/>
              <a:gd name="T9" fmla="*/ 2147483647 h 100"/>
              <a:gd name="T10" fmla="*/ 2147483647 w 100"/>
              <a:gd name="T11" fmla="*/ 2147483647 h 100"/>
              <a:gd name="T12" fmla="*/ 2147483647 w 100"/>
              <a:gd name="T13" fmla="*/ 2147483647 h 100"/>
              <a:gd name="T14" fmla="*/ 2147483647 w 100"/>
              <a:gd name="T15" fmla="*/ 2147483647 h 100"/>
              <a:gd name="T16" fmla="*/ 2147483647 w 100"/>
              <a:gd name="T17" fmla="*/ 2147483647 h 100"/>
              <a:gd name="T18" fmla="*/ 0 w 100"/>
              <a:gd name="T19" fmla="*/ 2147483647 h 100"/>
              <a:gd name="T20" fmla="*/ 0 w 100"/>
              <a:gd name="T21" fmla="*/ 2147483647 h 100"/>
              <a:gd name="T22" fmla="*/ 0 w 100"/>
              <a:gd name="T23" fmla="*/ 2147483647 h 100"/>
              <a:gd name="T24" fmla="*/ 2147483647 w 100"/>
              <a:gd name="T25" fmla="*/ 2147483647 h 100"/>
              <a:gd name="T26" fmla="*/ 2147483647 w 100"/>
              <a:gd name="T27" fmla="*/ 2147483647 h 100"/>
              <a:gd name="T28" fmla="*/ 2147483647 w 100"/>
              <a:gd name="T29" fmla="*/ 2147483647 h 100"/>
              <a:gd name="T30" fmla="*/ 2147483647 w 100"/>
              <a:gd name="T31" fmla="*/ 2147483647 h 100"/>
              <a:gd name="T32" fmla="*/ 2147483647 w 100"/>
              <a:gd name="T33" fmla="*/ 2147483647 h 100"/>
              <a:gd name="T34" fmla="*/ 2147483647 w 100"/>
              <a:gd name="T35" fmla="*/ 2147483647 h 100"/>
              <a:gd name="T36" fmla="*/ 2147483647 w 100"/>
              <a:gd name="T37" fmla="*/ 2147483647 h 100"/>
              <a:gd name="T38" fmla="*/ 2147483647 w 100"/>
              <a:gd name="T39" fmla="*/ 2147483647 h 100"/>
              <a:gd name="T40" fmla="*/ 2147483647 w 100"/>
              <a:gd name="T41" fmla="*/ 2147483647 h 100"/>
              <a:gd name="T42" fmla="*/ 2147483647 w 100"/>
              <a:gd name="T43" fmla="*/ 2147483647 h 100"/>
              <a:gd name="T44" fmla="*/ 2147483647 w 100"/>
              <a:gd name="T45" fmla="*/ 2147483647 h 100"/>
              <a:gd name="T46" fmla="*/ 2147483647 w 100"/>
              <a:gd name="T47" fmla="*/ 2147483647 h 100"/>
              <a:gd name="T48" fmla="*/ 2147483647 w 100"/>
              <a:gd name="T49" fmla="*/ 2147483647 h 100"/>
              <a:gd name="T50" fmla="*/ 2147483647 w 100"/>
              <a:gd name="T51" fmla="*/ 2147483647 h 100"/>
              <a:gd name="T52" fmla="*/ 2147483647 w 100"/>
              <a:gd name="T53" fmla="*/ 2147483647 h 100"/>
              <a:gd name="T54" fmla="*/ 2147483647 w 100"/>
              <a:gd name="T55" fmla="*/ 2147483647 h 100"/>
              <a:gd name="T56" fmla="*/ 2147483647 w 100"/>
              <a:gd name="T57" fmla="*/ 2147483647 h 100"/>
              <a:gd name="T58" fmla="*/ 2147483647 w 100"/>
              <a:gd name="T59" fmla="*/ 2147483647 h 100"/>
              <a:gd name="T60" fmla="*/ 2147483647 w 100"/>
              <a:gd name="T61" fmla="*/ 2147483647 h 100"/>
              <a:gd name="T62" fmla="*/ 2147483647 w 100"/>
              <a:gd name="T63" fmla="*/ 2147483647 h 100"/>
              <a:gd name="T64" fmla="*/ 2147483647 w 100"/>
              <a:gd name="T65" fmla="*/ 2147483647 h 100"/>
              <a:gd name="T66" fmla="*/ 2147483647 w 100"/>
              <a:gd name="T67" fmla="*/ 2147483647 h 100"/>
              <a:gd name="T68" fmla="*/ 2147483647 w 100"/>
              <a:gd name="T69" fmla="*/ 2147483647 h 100"/>
              <a:gd name="T70" fmla="*/ 2147483647 w 100"/>
              <a:gd name="T71" fmla="*/ 2147483647 h 100"/>
              <a:gd name="T72" fmla="*/ 2147483647 w 100"/>
              <a:gd name="T73" fmla="*/ 2147483647 h 100"/>
              <a:gd name="T74" fmla="*/ 2147483647 w 100"/>
              <a:gd name="T75" fmla="*/ 2147483647 h 100"/>
              <a:gd name="T76" fmla="*/ 2147483647 w 100"/>
              <a:gd name="T77" fmla="*/ 2147483647 h 100"/>
              <a:gd name="T78" fmla="*/ 2147483647 w 100"/>
              <a:gd name="T79" fmla="*/ 2147483647 h 100"/>
              <a:gd name="T80" fmla="*/ 2147483647 w 100"/>
              <a:gd name="T81" fmla="*/ 2147483647 h 100"/>
              <a:gd name="T82" fmla="*/ 2147483647 w 100"/>
              <a:gd name="T83" fmla="*/ 2147483647 h 100"/>
              <a:gd name="T84" fmla="*/ 2147483647 w 100"/>
              <a:gd name="T85" fmla="*/ 2147483647 h 100"/>
              <a:gd name="T86" fmla="*/ 2147483647 w 100"/>
              <a:gd name="T87" fmla="*/ 0 h 10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100"/>
              <a:gd name="T133" fmla="*/ 0 h 100"/>
              <a:gd name="T134" fmla="*/ 100 w 100"/>
              <a:gd name="T135" fmla="*/ 100 h 100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100" h="100">
                <a:moveTo>
                  <a:pt x="49" y="0"/>
                </a:moveTo>
                <a:lnTo>
                  <a:pt x="46" y="0"/>
                </a:lnTo>
                <a:lnTo>
                  <a:pt x="45" y="0"/>
                </a:lnTo>
                <a:lnTo>
                  <a:pt x="42" y="2"/>
                </a:lnTo>
                <a:lnTo>
                  <a:pt x="39" y="2"/>
                </a:lnTo>
                <a:lnTo>
                  <a:pt x="37" y="2"/>
                </a:lnTo>
                <a:lnTo>
                  <a:pt x="34" y="3"/>
                </a:lnTo>
                <a:lnTo>
                  <a:pt x="33" y="3"/>
                </a:lnTo>
                <a:lnTo>
                  <a:pt x="30" y="5"/>
                </a:lnTo>
                <a:lnTo>
                  <a:pt x="28" y="5"/>
                </a:lnTo>
                <a:lnTo>
                  <a:pt x="25" y="6"/>
                </a:lnTo>
                <a:lnTo>
                  <a:pt x="24" y="8"/>
                </a:lnTo>
                <a:lnTo>
                  <a:pt x="22" y="9"/>
                </a:lnTo>
                <a:lnTo>
                  <a:pt x="20" y="11"/>
                </a:lnTo>
                <a:lnTo>
                  <a:pt x="18" y="12"/>
                </a:lnTo>
                <a:lnTo>
                  <a:pt x="17" y="14"/>
                </a:lnTo>
                <a:lnTo>
                  <a:pt x="15" y="15"/>
                </a:lnTo>
                <a:lnTo>
                  <a:pt x="12" y="17"/>
                </a:lnTo>
                <a:lnTo>
                  <a:pt x="11" y="18"/>
                </a:lnTo>
                <a:lnTo>
                  <a:pt x="9" y="21"/>
                </a:lnTo>
                <a:lnTo>
                  <a:pt x="8" y="23"/>
                </a:lnTo>
                <a:lnTo>
                  <a:pt x="8" y="24"/>
                </a:lnTo>
                <a:lnTo>
                  <a:pt x="6" y="27"/>
                </a:lnTo>
                <a:lnTo>
                  <a:pt x="5" y="29"/>
                </a:lnTo>
                <a:lnTo>
                  <a:pt x="3" y="31"/>
                </a:lnTo>
                <a:lnTo>
                  <a:pt x="3" y="33"/>
                </a:lnTo>
                <a:lnTo>
                  <a:pt x="2" y="36"/>
                </a:lnTo>
                <a:lnTo>
                  <a:pt x="2" y="37"/>
                </a:lnTo>
                <a:lnTo>
                  <a:pt x="0" y="40"/>
                </a:lnTo>
                <a:lnTo>
                  <a:pt x="0" y="42"/>
                </a:lnTo>
                <a:lnTo>
                  <a:pt x="0" y="45"/>
                </a:lnTo>
                <a:lnTo>
                  <a:pt x="0" y="48"/>
                </a:lnTo>
                <a:lnTo>
                  <a:pt x="0" y="51"/>
                </a:lnTo>
                <a:lnTo>
                  <a:pt x="0" y="52"/>
                </a:lnTo>
                <a:lnTo>
                  <a:pt x="0" y="55"/>
                </a:lnTo>
                <a:lnTo>
                  <a:pt x="0" y="58"/>
                </a:lnTo>
                <a:lnTo>
                  <a:pt x="0" y="60"/>
                </a:lnTo>
                <a:lnTo>
                  <a:pt x="2" y="63"/>
                </a:lnTo>
                <a:lnTo>
                  <a:pt x="2" y="64"/>
                </a:lnTo>
                <a:lnTo>
                  <a:pt x="3" y="67"/>
                </a:lnTo>
                <a:lnTo>
                  <a:pt x="3" y="70"/>
                </a:lnTo>
                <a:lnTo>
                  <a:pt x="5" y="72"/>
                </a:lnTo>
                <a:lnTo>
                  <a:pt x="6" y="73"/>
                </a:lnTo>
                <a:lnTo>
                  <a:pt x="8" y="76"/>
                </a:lnTo>
                <a:lnTo>
                  <a:pt x="8" y="78"/>
                </a:lnTo>
                <a:lnTo>
                  <a:pt x="9" y="81"/>
                </a:lnTo>
                <a:lnTo>
                  <a:pt x="11" y="82"/>
                </a:lnTo>
                <a:lnTo>
                  <a:pt x="12" y="83"/>
                </a:lnTo>
                <a:lnTo>
                  <a:pt x="15" y="85"/>
                </a:lnTo>
                <a:lnTo>
                  <a:pt x="17" y="86"/>
                </a:lnTo>
                <a:lnTo>
                  <a:pt x="18" y="88"/>
                </a:lnTo>
                <a:lnTo>
                  <a:pt x="20" y="89"/>
                </a:lnTo>
                <a:lnTo>
                  <a:pt x="22" y="91"/>
                </a:lnTo>
                <a:lnTo>
                  <a:pt x="24" y="92"/>
                </a:lnTo>
                <a:lnTo>
                  <a:pt x="25" y="94"/>
                </a:lnTo>
                <a:lnTo>
                  <a:pt x="28" y="95"/>
                </a:lnTo>
                <a:lnTo>
                  <a:pt x="30" y="95"/>
                </a:lnTo>
                <a:lnTo>
                  <a:pt x="33" y="97"/>
                </a:lnTo>
                <a:lnTo>
                  <a:pt x="34" y="97"/>
                </a:lnTo>
                <a:lnTo>
                  <a:pt x="37" y="98"/>
                </a:lnTo>
                <a:lnTo>
                  <a:pt x="39" y="98"/>
                </a:lnTo>
                <a:lnTo>
                  <a:pt x="42" y="100"/>
                </a:lnTo>
                <a:lnTo>
                  <a:pt x="45" y="100"/>
                </a:lnTo>
                <a:lnTo>
                  <a:pt x="46" y="100"/>
                </a:lnTo>
                <a:lnTo>
                  <a:pt x="49" y="100"/>
                </a:lnTo>
                <a:lnTo>
                  <a:pt x="52" y="100"/>
                </a:lnTo>
                <a:lnTo>
                  <a:pt x="55" y="100"/>
                </a:lnTo>
                <a:lnTo>
                  <a:pt x="57" y="100"/>
                </a:lnTo>
                <a:lnTo>
                  <a:pt x="60" y="98"/>
                </a:lnTo>
                <a:lnTo>
                  <a:pt x="63" y="98"/>
                </a:lnTo>
                <a:lnTo>
                  <a:pt x="64" y="97"/>
                </a:lnTo>
                <a:lnTo>
                  <a:pt x="67" y="97"/>
                </a:lnTo>
                <a:lnTo>
                  <a:pt x="69" y="95"/>
                </a:lnTo>
                <a:lnTo>
                  <a:pt x="71" y="95"/>
                </a:lnTo>
                <a:lnTo>
                  <a:pt x="73" y="94"/>
                </a:lnTo>
                <a:lnTo>
                  <a:pt x="76" y="92"/>
                </a:lnTo>
                <a:lnTo>
                  <a:pt x="77" y="91"/>
                </a:lnTo>
                <a:lnTo>
                  <a:pt x="79" y="89"/>
                </a:lnTo>
                <a:lnTo>
                  <a:pt x="80" y="88"/>
                </a:lnTo>
                <a:lnTo>
                  <a:pt x="83" y="86"/>
                </a:lnTo>
                <a:lnTo>
                  <a:pt x="85" y="85"/>
                </a:lnTo>
                <a:lnTo>
                  <a:pt x="86" y="83"/>
                </a:lnTo>
                <a:lnTo>
                  <a:pt x="88" y="82"/>
                </a:lnTo>
                <a:lnTo>
                  <a:pt x="89" y="81"/>
                </a:lnTo>
                <a:lnTo>
                  <a:pt x="91" y="78"/>
                </a:lnTo>
                <a:lnTo>
                  <a:pt x="92" y="76"/>
                </a:lnTo>
                <a:lnTo>
                  <a:pt x="94" y="73"/>
                </a:lnTo>
                <a:lnTo>
                  <a:pt x="94" y="72"/>
                </a:lnTo>
                <a:lnTo>
                  <a:pt x="95" y="70"/>
                </a:lnTo>
                <a:lnTo>
                  <a:pt x="97" y="67"/>
                </a:lnTo>
                <a:lnTo>
                  <a:pt x="97" y="64"/>
                </a:lnTo>
                <a:lnTo>
                  <a:pt x="98" y="63"/>
                </a:lnTo>
                <a:lnTo>
                  <a:pt x="98" y="60"/>
                </a:lnTo>
                <a:lnTo>
                  <a:pt x="98" y="58"/>
                </a:lnTo>
                <a:lnTo>
                  <a:pt x="98" y="55"/>
                </a:lnTo>
                <a:lnTo>
                  <a:pt x="100" y="52"/>
                </a:lnTo>
                <a:lnTo>
                  <a:pt x="100" y="51"/>
                </a:lnTo>
                <a:lnTo>
                  <a:pt x="100" y="48"/>
                </a:lnTo>
                <a:lnTo>
                  <a:pt x="98" y="45"/>
                </a:lnTo>
                <a:lnTo>
                  <a:pt x="98" y="42"/>
                </a:lnTo>
                <a:lnTo>
                  <a:pt x="98" y="40"/>
                </a:lnTo>
                <a:lnTo>
                  <a:pt x="98" y="37"/>
                </a:lnTo>
                <a:lnTo>
                  <a:pt x="97" y="36"/>
                </a:lnTo>
                <a:lnTo>
                  <a:pt x="97" y="33"/>
                </a:lnTo>
                <a:lnTo>
                  <a:pt x="95" y="31"/>
                </a:lnTo>
                <a:lnTo>
                  <a:pt x="94" y="29"/>
                </a:lnTo>
                <a:lnTo>
                  <a:pt x="94" y="27"/>
                </a:lnTo>
                <a:lnTo>
                  <a:pt x="92" y="24"/>
                </a:lnTo>
                <a:lnTo>
                  <a:pt x="91" y="23"/>
                </a:lnTo>
                <a:lnTo>
                  <a:pt x="89" y="21"/>
                </a:lnTo>
                <a:lnTo>
                  <a:pt x="88" y="18"/>
                </a:lnTo>
                <a:lnTo>
                  <a:pt x="86" y="17"/>
                </a:lnTo>
                <a:lnTo>
                  <a:pt x="85" y="15"/>
                </a:lnTo>
                <a:lnTo>
                  <a:pt x="83" y="14"/>
                </a:lnTo>
                <a:lnTo>
                  <a:pt x="80" y="12"/>
                </a:lnTo>
                <a:lnTo>
                  <a:pt x="79" y="11"/>
                </a:lnTo>
                <a:lnTo>
                  <a:pt x="77" y="9"/>
                </a:lnTo>
                <a:lnTo>
                  <a:pt x="76" y="8"/>
                </a:lnTo>
                <a:lnTo>
                  <a:pt x="73" y="6"/>
                </a:lnTo>
                <a:lnTo>
                  <a:pt x="71" y="5"/>
                </a:lnTo>
                <a:lnTo>
                  <a:pt x="69" y="5"/>
                </a:lnTo>
                <a:lnTo>
                  <a:pt x="67" y="3"/>
                </a:lnTo>
                <a:lnTo>
                  <a:pt x="64" y="3"/>
                </a:lnTo>
                <a:lnTo>
                  <a:pt x="63" y="2"/>
                </a:lnTo>
                <a:lnTo>
                  <a:pt x="60" y="2"/>
                </a:lnTo>
                <a:lnTo>
                  <a:pt x="57" y="2"/>
                </a:lnTo>
                <a:lnTo>
                  <a:pt x="55" y="0"/>
                </a:lnTo>
                <a:lnTo>
                  <a:pt x="52" y="0"/>
                </a:lnTo>
                <a:lnTo>
                  <a:pt x="49" y="0"/>
                </a:lnTo>
              </a:path>
            </a:pathLst>
          </a:custGeom>
          <a:solidFill>
            <a:schemeClr val="bg1"/>
          </a:solidFill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19845" name="Freeform 38">
            <a:extLst>
              <a:ext uri="{FF2B5EF4-FFF2-40B4-BE49-F238E27FC236}">
                <a16:creationId xmlns:a16="http://schemas.microsoft.com/office/drawing/2014/main" id="{446E47DA-7DBD-4B18-A489-E043A37759CE}"/>
              </a:ext>
            </a:extLst>
          </p:cNvPr>
          <p:cNvSpPr>
            <a:spLocks/>
          </p:cNvSpPr>
          <p:nvPr/>
        </p:nvSpPr>
        <p:spPr bwMode="auto">
          <a:xfrm>
            <a:off x="7053263" y="2832100"/>
            <a:ext cx="77787" cy="79375"/>
          </a:xfrm>
          <a:custGeom>
            <a:avLst/>
            <a:gdLst>
              <a:gd name="T0" fmla="*/ 2147483647 w 100"/>
              <a:gd name="T1" fmla="*/ 0 h 100"/>
              <a:gd name="T2" fmla="*/ 2147483647 w 100"/>
              <a:gd name="T3" fmla="*/ 2147483647 h 100"/>
              <a:gd name="T4" fmla="*/ 2147483647 w 100"/>
              <a:gd name="T5" fmla="*/ 2147483647 h 100"/>
              <a:gd name="T6" fmla="*/ 2147483647 w 100"/>
              <a:gd name="T7" fmla="*/ 2147483647 h 100"/>
              <a:gd name="T8" fmla="*/ 2147483647 w 100"/>
              <a:gd name="T9" fmla="*/ 2147483647 h 100"/>
              <a:gd name="T10" fmla="*/ 2147483647 w 100"/>
              <a:gd name="T11" fmla="*/ 2147483647 h 100"/>
              <a:gd name="T12" fmla="*/ 2147483647 w 100"/>
              <a:gd name="T13" fmla="*/ 2147483647 h 100"/>
              <a:gd name="T14" fmla="*/ 2147483647 w 100"/>
              <a:gd name="T15" fmla="*/ 2147483647 h 100"/>
              <a:gd name="T16" fmla="*/ 2147483647 w 100"/>
              <a:gd name="T17" fmla="*/ 2147483647 h 100"/>
              <a:gd name="T18" fmla="*/ 0 w 100"/>
              <a:gd name="T19" fmla="*/ 2147483647 h 100"/>
              <a:gd name="T20" fmla="*/ 0 w 100"/>
              <a:gd name="T21" fmla="*/ 2147483647 h 100"/>
              <a:gd name="T22" fmla="*/ 0 w 100"/>
              <a:gd name="T23" fmla="*/ 2147483647 h 100"/>
              <a:gd name="T24" fmla="*/ 2147483647 w 100"/>
              <a:gd name="T25" fmla="*/ 2147483647 h 100"/>
              <a:gd name="T26" fmla="*/ 2147483647 w 100"/>
              <a:gd name="T27" fmla="*/ 2147483647 h 100"/>
              <a:gd name="T28" fmla="*/ 2147483647 w 100"/>
              <a:gd name="T29" fmla="*/ 2147483647 h 100"/>
              <a:gd name="T30" fmla="*/ 2147483647 w 100"/>
              <a:gd name="T31" fmla="*/ 2147483647 h 100"/>
              <a:gd name="T32" fmla="*/ 2147483647 w 100"/>
              <a:gd name="T33" fmla="*/ 2147483647 h 100"/>
              <a:gd name="T34" fmla="*/ 2147483647 w 100"/>
              <a:gd name="T35" fmla="*/ 2147483647 h 100"/>
              <a:gd name="T36" fmla="*/ 2147483647 w 100"/>
              <a:gd name="T37" fmla="*/ 2147483647 h 100"/>
              <a:gd name="T38" fmla="*/ 2147483647 w 100"/>
              <a:gd name="T39" fmla="*/ 2147483647 h 100"/>
              <a:gd name="T40" fmla="*/ 2147483647 w 100"/>
              <a:gd name="T41" fmla="*/ 2147483647 h 100"/>
              <a:gd name="T42" fmla="*/ 2147483647 w 100"/>
              <a:gd name="T43" fmla="*/ 2147483647 h 100"/>
              <a:gd name="T44" fmla="*/ 2147483647 w 100"/>
              <a:gd name="T45" fmla="*/ 2147483647 h 100"/>
              <a:gd name="T46" fmla="*/ 2147483647 w 100"/>
              <a:gd name="T47" fmla="*/ 2147483647 h 100"/>
              <a:gd name="T48" fmla="*/ 2147483647 w 100"/>
              <a:gd name="T49" fmla="*/ 2147483647 h 100"/>
              <a:gd name="T50" fmla="*/ 2147483647 w 100"/>
              <a:gd name="T51" fmla="*/ 2147483647 h 100"/>
              <a:gd name="T52" fmla="*/ 2147483647 w 100"/>
              <a:gd name="T53" fmla="*/ 2147483647 h 100"/>
              <a:gd name="T54" fmla="*/ 2147483647 w 100"/>
              <a:gd name="T55" fmla="*/ 2147483647 h 100"/>
              <a:gd name="T56" fmla="*/ 2147483647 w 100"/>
              <a:gd name="T57" fmla="*/ 2147483647 h 100"/>
              <a:gd name="T58" fmla="*/ 2147483647 w 100"/>
              <a:gd name="T59" fmla="*/ 2147483647 h 100"/>
              <a:gd name="T60" fmla="*/ 2147483647 w 100"/>
              <a:gd name="T61" fmla="*/ 2147483647 h 100"/>
              <a:gd name="T62" fmla="*/ 2147483647 w 100"/>
              <a:gd name="T63" fmla="*/ 2147483647 h 100"/>
              <a:gd name="T64" fmla="*/ 2147483647 w 100"/>
              <a:gd name="T65" fmla="*/ 2147483647 h 100"/>
              <a:gd name="T66" fmla="*/ 2147483647 w 100"/>
              <a:gd name="T67" fmla="*/ 2147483647 h 100"/>
              <a:gd name="T68" fmla="*/ 2147483647 w 100"/>
              <a:gd name="T69" fmla="*/ 2147483647 h 100"/>
              <a:gd name="T70" fmla="*/ 2147483647 w 100"/>
              <a:gd name="T71" fmla="*/ 2147483647 h 100"/>
              <a:gd name="T72" fmla="*/ 2147483647 w 100"/>
              <a:gd name="T73" fmla="*/ 2147483647 h 100"/>
              <a:gd name="T74" fmla="*/ 2147483647 w 100"/>
              <a:gd name="T75" fmla="*/ 2147483647 h 100"/>
              <a:gd name="T76" fmla="*/ 2147483647 w 100"/>
              <a:gd name="T77" fmla="*/ 2147483647 h 100"/>
              <a:gd name="T78" fmla="*/ 2147483647 w 100"/>
              <a:gd name="T79" fmla="*/ 2147483647 h 100"/>
              <a:gd name="T80" fmla="*/ 2147483647 w 100"/>
              <a:gd name="T81" fmla="*/ 2147483647 h 100"/>
              <a:gd name="T82" fmla="*/ 2147483647 w 100"/>
              <a:gd name="T83" fmla="*/ 2147483647 h 100"/>
              <a:gd name="T84" fmla="*/ 2147483647 w 100"/>
              <a:gd name="T85" fmla="*/ 2147483647 h 100"/>
              <a:gd name="T86" fmla="*/ 2147483647 w 100"/>
              <a:gd name="T87" fmla="*/ 0 h 10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100"/>
              <a:gd name="T133" fmla="*/ 0 h 100"/>
              <a:gd name="T134" fmla="*/ 100 w 100"/>
              <a:gd name="T135" fmla="*/ 100 h 100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100" h="100">
                <a:moveTo>
                  <a:pt x="49" y="0"/>
                </a:moveTo>
                <a:lnTo>
                  <a:pt x="46" y="0"/>
                </a:lnTo>
                <a:lnTo>
                  <a:pt x="45" y="0"/>
                </a:lnTo>
                <a:lnTo>
                  <a:pt x="42" y="2"/>
                </a:lnTo>
                <a:lnTo>
                  <a:pt x="39" y="2"/>
                </a:lnTo>
                <a:lnTo>
                  <a:pt x="37" y="2"/>
                </a:lnTo>
                <a:lnTo>
                  <a:pt x="34" y="3"/>
                </a:lnTo>
                <a:lnTo>
                  <a:pt x="33" y="3"/>
                </a:lnTo>
                <a:lnTo>
                  <a:pt x="30" y="5"/>
                </a:lnTo>
                <a:lnTo>
                  <a:pt x="28" y="5"/>
                </a:lnTo>
                <a:lnTo>
                  <a:pt x="25" y="6"/>
                </a:lnTo>
                <a:lnTo>
                  <a:pt x="24" y="8"/>
                </a:lnTo>
                <a:lnTo>
                  <a:pt x="22" y="9"/>
                </a:lnTo>
                <a:lnTo>
                  <a:pt x="19" y="11"/>
                </a:lnTo>
                <a:lnTo>
                  <a:pt x="18" y="12"/>
                </a:lnTo>
                <a:lnTo>
                  <a:pt x="16" y="14"/>
                </a:lnTo>
                <a:lnTo>
                  <a:pt x="15" y="15"/>
                </a:lnTo>
                <a:lnTo>
                  <a:pt x="12" y="17"/>
                </a:lnTo>
                <a:lnTo>
                  <a:pt x="10" y="18"/>
                </a:lnTo>
                <a:lnTo>
                  <a:pt x="9" y="21"/>
                </a:lnTo>
                <a:lnTo>
                  <a:pt x="7" y="23"/>
                </a:lnTo>
                <a:lnTo>
                  <a:pt x="7" y="24"/>
                </a:lnTo>
                <a:lnTo>
                  <a:pt x="6" y="27"/>
                </a:lnTo>
                <a:lnTo>
                  <a:pt x="4" y="29"/>
                </a:lnTo>
                <a:lnTo>
                  <a:pt x="3" y="31"/>
                </a:lnTo>
                <a:lnTo>
                  <a:pt x="3" y="33"/>
                </a:lnTo>
                <a:lnTo>
                  <a:pt x="2" y="36"/>
                </a:lnTo>
                <a:lnTo>
                  <a:pt x="2" y="37"/>
                </a:lnTo>
                <a:lnTo>
                  <a:pt x="0" y="40"/>
                </a:lnTo>
                <a:lnTo>
                  <a:pt x="0" y="42"/>
                </a:lnTo>
                <a:lnTo>
                  <a:pt x="0" y="45"/>
                </a:lnTo>
                <a:lnTo>
                  <a:pt x="0" y="48"/>
                </a:lnTo>
                <a:lnTo>
                  <a:pt x="0" y="51"/>
                </a:lnTo>
                <a:lnTo>
                  <a:pt x="0" y="52"/>
                </a:lnTo>
                <a:lnTo>
                  <a:pt x="0" y="55"/>
                </a:lnTo>
                <a:lnTo>
                  <a:pt x="0" y="58"/>
                </a:lnTo>
                <a:lnTo>
                  <a:pt x="0" y="60"/>
                </a:lnTo>
                <a:lnTo>
                  <a:pt x="2" y="63"/>
                </a:lnTo>
                <a:lnTo>
                  <a:pt x="2" y="64"/>
                </a:lnTo>
                <a:lnTo>
                  <a:pt x="3" y="67"/>
                </a:lnTo>
                <a:lnTo>
                  <a:pt x="3" y="70"/>
                </a:lnTo>
                <a:lnTo>
                  <a:pt x="4" y="72"/>
                </a:lnTo>
                <a:lnTo>
                  <a:pt x="6" y="73"/>
                </a:lnTo>
                <a:lnTo>
                  <a:pt x="7" y="76"/>
                </a:lnTo>
                <a:lnTo>
                  <a:pt x="7" y="78"/>
                </a:lnTo>
                <a:lnTo>
                  <a:pt x="9" y="81"/>
                </a:lnTo>
                <a:lnTo>
                  <a:pt x="10" y="82"/>
                </a:lnTo>
                <a:lnTo>
                  <a:pt x="12" y="83"/>
                </a:lnTo>
                <a:lnTo>
                  <a:pt x="15" y="85"/>
                </a:lnTo>
                <a:lnTo>
                  <a:pt x="16" y="86"/>
                </a:lnTo>
                <a:lnTo>
                  <a:pt x="18" y="88"/>
                </a:lnTo>
                <a:lnTo>
                  <a:pt x="19" y="89"/>
                </a:lnTo>
                <a:lnTo>
                  <a:pt x="22" y="91"/>
                </a:lnTo>
                <a:lnTo>
                  <a:pt x="24" y="92"/>
                </a:lnTo>
                <a:lnTo>
                  <a:pt x="25" y="94"/>
                </a:lnTo>
                <a:lnTo>
                  <a:pt x="28" y="95"/>
                </a:lnTo>
                <a:lnTo>
                  <a:pt x="30" y="95"/>
                </a:lnTo>
                <a:lnTo>
                  <a:pt x="33" y="97"/>
                </a:lnTo>
                <a:lnTo>
                  <a:pt x="34" y="97"/>
                </a:lnTo>
                <a:lnTo>
                  <a:pt x="37" y="98"/>
                </a:lnTo>
                <a:lnTo>
                  <a:pt x="39" y="98"/>
                </a:lnTo>
                <a:lnTo>
                  <a:pt x="42" y="100"/>
                </a:lnTo>
                <a:lnTo>
                  <a:pt x="45" y="100"/>
                </a:lnTo>
                <a:lnTo>
                  <a:pt x="46" y="100"/>
                </a:lnTo>
                <a:lnTo>
                  <a:pt x="49" y="100"/>
                </a:lnTo>
                <a:lnTo>
                  <a:pt x="52" y="100"/>
                </a:lnTo>
                <a:lnTo>
                  <a:pt x="55" y="100"/>
                </a:lnTo>
                <a:lnTo>
                  <a:pt x="56" y="100"/>
                </a:lnTo>
                <a:lnTo>
                  <a:pt x="59" y="98"/>
                </a:lnTo>
                <a:lnTo>
                  <a:pt x="62" y="98"/>
                </a:lnTo>
                <a:lnTo>
                  <a:pt x="64" y="97"/>
                </a:lnTo>
                <a:lnTo>
                  <a:pt x="67" y="97"/>
                </a:lnTo>
                <a:lnTo>
                  <a:pt x="68" y="95"/>
                </a:lnTo>
                <a:lnTo>
                  <a:pt x="71" y="95"/>
                </a:lnTo>
                <a:lnTo>
                  <a:pt x="73" y="94"/>
                </a:lnTo>
                <a:lnTo>
                  <a:pt x="76" y="92"/>
                </a:lnTo>
                <a:lnTo>
                  <a:pt x="77" y="91"/>
                </a:lnTo>
                <a:lnTo>
                  <a:pt x="79" y="89"/>
                </a:lnTo>
                <a:lnTo>
                  <a:pt x="80" y="88"/>
                </a:lnTo>
                <a:lnTo>
                  <a:pt x="83" y="86"/>
                </a:lnTo>
                <a:lnTo>
                  <a:pt x="85" y="85"/>
                </a:lnTo>
                <a:lnTo>
                  <a:pt x="86" y="83"/>
                </a:lnTo>
                <a:lnTo>
                  <a:pt x="88" y="82"/>
                </a:lnTo>
                <a:lnTo>
                  <a:pt x="89" y="81"/>
                </a:lnTo>
                <a:lnTo>
                  <a:pt x="91" y="78"/>
                </a:lnTo>
                <a:lnTo>
                  <a:pt x="92" y="76"/>
                </a:lnTo>
                <a:lnTo>
                  <a:pt x="94" y="73"/>
                </a:lnTo>
                <a:lnTo>
                  <a:pt x="94" y="72"/>
                </a:lnTo>
                <a:lnTo>
                  <a:pt x="95" y="70"/>
                </a:lnTo>
                <a:lnTo>
                  <a:pt x="97" y="67"/>
                </a:lnTo>
                <a:lnTo>
                  <a:pt x="97" y="64"/>
                </a:lnTo>
                <a:lnTo>
                  <a:pt x="98" y="63"/>
                </a:lnTo>
                <a:lnTo>
                  <a:pt x="98" y="60"/>
                </a:lnTo>
                <a:lnTo>
                  <a:pt x="98" y="58"/>
                </a:lnTo>
                <a:lnTo>
                  <a:pt x="98" y="55"/>
                </a:lnTo>
                <a:lnTo>
                  <a:pt x="100" y="52"/>
                </a:lnTo>
                <a:lnTo>
                  <a:pt x="100" y="51"/>
                </a:lnTo>
                <a:lnTo>
                  <a:pt x="100" y="48"/>
                </a:lnTo>
                <a:lnTo>
                  <a:pt x="98" y="45"/>
                </a:lnTo>
                <a:lnTo>
                  <a:pt x="98" y="42"/>
                </a:lnTo>
                <a:lnTo>
                  <a:pt x="98" y="40"/>
                </a:lnTo>
                <a:lnTo>
                  <a:pt x="98" y="37"/>
                </a:lnTo>
                <a:lnTo>
                  <a:pt x="97" y="36"/>
                </a:lnTo>
                <a:lnTo>
                  <a:pt x="97" y="33"/>
                </a:lnTo>
                <a:lnTo>
                  <a:pt x="95" y="31"/>
                </a:lnTo>
                <a:lnTo>
                  <a:pt x="94" y="29"/>
                </a:lnTo>
                <a:lnTo>
                  <a:pt x="94" y="27"/>
                </a:lnTo>
                <a:lnTo>
                  <a:pt x="92" y="24"/>
                </a:lnTo>
                <a:lnTo>
                  <a:pt x="91" y="23"/>
                </a:lnTo>
                <a:lnTo>
                  <a:pt x="89" y="21"/>
                </a:lnTo>
                <a:lnTo>
                  <a:pt x="88" y="18"/>
                </a:lnTo>
                <a:lnTo>
                  <a:pt x="86" y="17"/>
                </a:lnTo>
                <a:lnTo>
                  <a:pt x="85" y="15"/>
                </a:lnTo>
                <a:lnTo>
                  <a:pt x="83" y="14"/>
                </a:lnTo>
                <a:lnTo>
                  <a:pt x="80" y="12"/>
                </a:lnTo>
                <a:lnTo>
                  <a:pt x="79" y="11"/>
                </a:lnTo>
                <a:lnTo>
                  <a:pt x="77" y="9"/>
                </a:lnTo>
                <a:lnTo>
                  <a:pt x="76" y="8"/>
                </a:lnTo>
                <a:lnTo>
                  <a:pt x="73" y="6"/>
                </a:lnTo>
                <a:lnTo>
                  <a:pt x="71" y="5"/>
                </a:lnTo>
                <a:lnTo>
                  <a:pt x="68" y="5"/>
                </a:lnTo>
                <a:lnTo>
                  <a:pt x="67" y="3"/>
                </a:lnTo>
                <a:lnTo>
                  <a:pt x="64" y="3"/>
                </a:lnTo>
                <a:lnTo>
                  <a:pt x="62" y="2"/>
                </a:lnTo>
                <a:lnTo>
                  <a:pt x="59" y="2"/>
                </a:lnTo>
                <a:lnTo>
                  <a:pt x="56" y="2"/>
                </a:lnTo>
                <a:lnTo>
                  <a:pt x="55" y="0"/>
                </a:lnTo>
                <a:lnTo>
                  <a:pt x="52" y="0"/>
                </a:lnTo>
                <a:lnTo>
                  <a:pt x="49" y="0"/>
                </a:lnTo>
              </a:path>
            </a:pathLst>
          </a:custGeom>
          <a:solidFill>
            <a:schemeClr val="bg1"/>
          </a:solidFill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19846" name="Rectangle 39">
            <a:extLst>
              <a:ext uri="{FF2B5EF4-FFF2-40B4-BE49-F238E27FC236}">
                <a16:creationId xmlns:a16="http://schemas.microsoft.com/office/drawing/2014/main" id="{301C35EF-E555-4097-9A81-74CA327455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7950" y="2749550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 i="1">
                <a:solidFill>
                  <a:srgbClr val="000000"/>
                </a:solidFill>
                <a:latin typeface="Times-Roman" charset="0"/>
              </a:rPr>
              <a:t>f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19847" name="Rectangle 40">
            <a:extLst>
              <a:ext uri="{FF2B5EF4-FFF2-40B4-BE49-F238E27FC236}">
                <a16:creationId xmlns:a16="http://schemas.microsoft.com/office/drawing/2014/main" id="{B8CF65F3-8804-4240-84C7-BB96E57086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3050" y="2209800"/>
            <a:ext cx="18097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 i="1">
                <a:solidFill>
                  <a:srgbClr val="000000"/>
                </a:solidFill>
                <a:latin typeface="Times-Roman" charset="0"/>
              </a:rPr>
              <a:t>e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19848" name="Freeform 41">
            <a:extLst>
              <a:ext uri="{FF2B5EF4-FFF2-40B4-BE49-F238E27FC236}">
                <a16:creationId xmlns:a16="http://schemas.microsoft.com/office/drawing/2014/main" id="{C21FD3D3-855C-4DD9-8BC8-E0973DF258E5}"/>
              </a:ext>
            </a:extLst>
          </p:cNvPr>
          <p:cNvSpPr>
            <a:spLocks/>
          </p:cNvSpPr>
          <p:nvPr/>
        </p:nvSpPr>
        <p:spPr bwMode="auto">
          <a:xfrm>
            <a:off x="6081713" y="4122738"/>
            <a:ext cx="493712" cy="1587"/>
          </a:xfrm>
          <a:custGeom>
            <a:avLst/>
            <a:gdLst>
              <a:gd name="T0" fmla="*/ 2147483647 w 624"/>
              <a:gd name="T1" fmla="*/ 0 h 1587"/>
              <a:gd name="T2" fmla="*/ 0 w 624"/>
              <a:gd name="T3" fmla="*/ 0 h 1587"/>
              <a:gd name="T4" fmla="*/ 2147483647 w 624"/>
              <a:gd name="T5" fmla="*/ 0 h 1587"/>
              <a:gd name="T6" fmla="*/ 0 60000 65536"/>
              <a:gd name="T7" fmla="*/ 0 60000 65536"/>
              <a:gd name="T8" fmla="*/ 0 60000 65536"/>
              <a:gd name="T9" fmla="*/ 0 w 624"/>
              <a:gd name="T10" fmla="*/ 0 h 1587"/>
              <a:gd name="T11" fmla="*/ 624 w 624"/>
              <a:gd name="T12" fmla="*/ 1587 h 15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24" h="1587">
                <a:moveTo>
                  <a:pt x="624" y="0"/>
                </a:moveTo>
                <a:lnTo>
                  <a:pt x="0" y="0"/>
                </a:lnTo>
                <a:lnTo>
                  <a:pt x="62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19849" name="Line 42">
            <a:extLst>
              <a:ext uri="{FF2B5EF4-FFF2-40B4-BE49-F238E27FC236}">
                <a16:creationId xmlns:a16="http://schemas.microsoft.com/office/drawing/2014/main" id="{679A3938-9CCA-434E-AA50-0CF535722A0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81713" y="4122738"/>
            <a:ext cx="493712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850" name="Freeform 43">
            <a:extLst>
              <a:ext uri="{FF2B5EF4-FFF2-40B4-BE49-F238E27FC236}">
                <a16:creationId xmlns:a16="http://schemas.microsoft.com/office/drawing/2014/main" id="{3415E278-5554-4785-8181-9B85B5CEB73C}"/>
              </a:ext>
            </a:extLst>
          </p:cNvPr>
          <p:cNvSpPr>
            <a:spLocks/>
          </p:cNvSpPr>
          <p:nvPr/>
        </p:nvSpPr>
        <p:spPr bwMode="auto">
          <a:xfrm>
            <a:off x="7070725" y="4122738"/>
            <a:ext cx="519113" cy="1587"/>
          </a:xfrm>
          <a:custGeom>
            <a:avLst/>
            <a:gdLst>
              <a:gd name="T0" fmla="*/ 2147483647 w 653"/>
              <a:gd name="T1" fmla="*/ 0 h 1587"/>
              <a:gd name="T2" fmla="*/ 0 w 653"/>
              <a:gd name="T3" fmla="*/ 0 h 1587"/>
              <a:gd name="T4" fmla="*/ 2147483647 w 653"/>
              <a:gd name="T5" fmla="*/ 0 h 1587"/>
              <a:gd name="T6" fmla="*/ 0 60000 65536"/>
              <a:gd name="T7" fmla="*/ 0 60000 65536"/>
              <a:gd name="T8" fmla="*/ 0 60000 65536"/>
              <a:gd name="T9" fmla="*/ 0 w 653"/>
              <a:gd name="T10" fmla="*/ 0 h 1587"/>
              <a:gd name="T11" fmla="*/ 653 w 653"/>
              <a:gd name="T12" fmla="*/ 1587 h 15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53" h="1587">
                <a:moveTo>
                  <a:pt x="653" y="0"/>
                </a:moveTo>
                <a:lnTo>
                  <a:pt x="0" y="0"/>
                </a:lnTo>
                <a:lnTo>
                  <a:pt x="65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19851" name="Line 44">
            <a:extLst>
              <a:ext uri="{FF2B5EF4-FFF2-40B4-BE49-F238E27FC236}">
                <a16:creationId xmlns:a16="http://schemas.microsoft.com/office/drawing/2014/main" id="{3E099A93-5096-4205-BFAB-5AE393051C4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70725" y="4122738"/>
            <a:ext cx="519113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852" name="Rectangle 45">
            <a:extLst>
              <a:ext uri="{FF2B5EF4-FFF2-40B4-BE49-F238E27FC236}">
                <a16:creationId xmlns:a16="http://schemas.microsoft.com/office/drawing/2014/main" id="{32F51216-201A-43CD-BAFB-076835A10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8300" y="2209800"/>
            <a:ext cx="366713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>
                <a:solidFill>
                  <a:srgbClr val="000000"/>
                </a:solidFill>
                <a:latin typeface="Times-Roman" charset="0"/>
              </a:rPr>
              <a:t> = 0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19853" name="Rectangle 46">
            <a:extLst>
              <a:ext uri="{FF2B5EF4-FFF2-40B4-BE49-F238E27FC236}">
                <a16:creationId xmlns:a16="http://schemas.microsoft.com/office/drawing/2014/main" id="{0B5DAE8F-531C-45FC-9603-CAD869A889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6700" y="3744913"/>
            <a:ext cx="1809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 i="1">
                <a:solidFill>
                  <a:srgbClr val="000000"/>
                </a:solidFill>
                <a:latin typeface="Times-Roman" charset="0"/>
              </a:rPr>
              <a:t>e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19854" name="Freeform 47">
            <a:extLst>
              <a:ext uri="{FF2B5EF4-FFF2-40B4-BE49-F238E27FC236}">
                <a16:creationId xmlns:a16="http://schemas.microsoft.com/office/drawing/2014/main" id="{E9E52440-2D3F-4D17-8498-F7C22D515923}"/>
              </a:ext>
            </a:extLst>
          </p:cNvPr>
          <p:cNvSpPr>
            <a:spLocks/>
          </p:cNvSpPr>
          <p:nvPr/>
        </p:nvSpPr>
        <p:spPr bwMode="auto">
          <a:xfrm>
            <a:off x="6575425" y="4122738"/>
            <a:ext cx="495300" cy="1587"/>
          </a:xfrm>
          <a:custGeom>
            <a:avLst/>
            <a:gdLst>
              <a:gd name="T0" fmla="*/ 2147483647 w 624"/>
              <a:gd name="T1" fmla="*/ 0 h 1587"/>
              <a:gd name="T2" fmla="*/ 0 w 624"/>
              <a:gd name="T3" fmla="*/ 0 h 1587"/>
              <a:gd name="T4" fmla="*/ 2147483647 w 624"/>
              <a:gd name="T5" fmla="*/ 0 h 1587"/>
              <a:gd name="T6" fmla="*/ 0 60000 65536"/>
              <a:gd name="T7" fmla="*/ 0 60000 65536"/>
              <a:gd name="T8" fmla="*/ 0 60000 65536"/>
              <a:gd name="T9" fmla="*/ 0 w 624"/>
              <a:gd name="T10" fmla="*/ 0 h 1587"/>
              <a:gd name="T11" fmla="*/ 624 w 624"/>
              <a:gd name="T12" fmla="*/ 1587 h 15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24" h="1587">
                <a:moveTo>
                  <a:pt x="624" y="0"/>
                </a:moveTo>
                <a:lnTo>
                  <a:pt x="0" y="0"/>
                </a:lnTo>
                <a:lnTo>
                  <a:pt x="62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19855" name="Line 48">
            <a:extLst>
              <a:ext uri="{FF2B5EF4-FFF2-40B4-BE49-F238E27FC236}">
                <a16:creationId xmlns:a16="http://schemas.microsoft.com/office/drawing/2014/main" id="{F85C5FE0-ACCD-48E2-B197-80F532C864A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75425" y="4122738"/>
            <a:ext cx="495300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856" name="Freeform 49">
            <a:extLst>
              <a:ext uri="{FF2B5EF4-FFF2-40B4-BE49-F238E27FC236}">
                <a16:creationId xmlns:a16="http://schemas.microsoft.com/office/drawing/2014/main" id="{8B5D49A6-F896-43A1-A2E7-855AD961D310}"/>
              </a:ext>
            </a:extLst>
          </p:cNvPr>
          <p:cNvSpPr>
            <a:spLocks/>
          </p:cNvSpPr>
          <p:nvPr/>
        </p:nvSpPr>
        <p:spPr bwMode="auto">
          <a:xfrm>
            <a:off x="6534150" y="4081463"/>
            <a:ext cx="79375" cy="77787"/>
          </a:xfrm>
          <a:custGeom>
            <a:avLst/>
            <a:gdLst>
              <a:gd name="T0" fmla="*/ 2147483647 w 100"/>
              <a:gd name="T1" fmla="*/ 0 h 100"/>
              <a:gd name="T2" fmla="*/ 2147483647 w 100"/>
              <a:gd name="T3" fmla="*/ 2147483647 h 100"/>
              <a:gd name="T4" fmla="*/ 2147483647 w 100"/>
              <a:gd name="T5" fmla="*/ 2147483647 h 100"/>
              <a:gd name="T6" fmla="*/ 2147483647 w 100"/>
              <a:gd name="T7" fmla="*/ 2147483647 h 100"/>
              <a:gd name="T8" fmla="*/ 2147483647 w 100"/>
              <a:gd name="T9" fmla="*/ 2147483647 h 100"/>
              <a:gd name="T10" fmla="*/ 2147483647 w 100"/>
              <a:gd name="T11" fmla="*/ 2147483647 h 100"/>
              <a:gd name="T12" fmla="*/ 2147483647 w 100"/>
              <a:gd name="T13" fmla="*/ 2147483647 h 100"/>
              <a:gd name="T14" fmla="*/ 2147483647 w 100"/>
              <a:gd name="T15" fmla="*/ 2147483647 h 100"/>
              <a:gd name="T16" fmla="*/ 2147483647 w 100"/>
              <a:gd name="T17" fmla="*/ 2147483647 h 100"/>
              <a:gd name="T18" fmla="*/ 0 w 100"/>
              <a:gd name="T19" fmla="*/ 2147483647 h 100"/>
              <a:gd name="T20" fmla="*/ 0 w 100"/>
              <a:gd name="T21" fmla="*/ 2147483647 h 100"/>
              <a:gd name="T22" fmla="*/ 0 w 100"/>
              <a:gd name="T23" fmla="*/ 2147483647 h 100"/>
              <a:gd name="T24" fmla="*/ 2147483647 w 100"/>
              <a:gd name="T25" fmla="*/ 2147483647 h 100"/>
              <a:gd name="T26" fmla="*/ 2147483647 w 100"/>
              <a:gd name="T27" fmla="*/ 2147483647 h 100"/>
              <a:gd name="T28" fmla="*/ 2147483647 w 100"/>
              <a:gd name="T29" fmla="*/ 2147483647 h 100"/>
              <a:gd name="T30" fmla="*/ 2147483647 w 100"/>
              <a:gd name="T31" fmla="*/ 2147483647 h 100"/>
              <a:gd name="T32" fmla="*/ 2147483647 w 100"/>
              <a:gd name="T33" fmla="*/ 2147483647 h 100"/>
              <a:gd name="T34" fmla="*/ 2147483647 w 100"/>
              <a:gd name="T35" fmla="*/ 2147483647 h 100"/>
              <a:gd name="T36" fmla="*/ 2147483647 w 100"/>
              <a:gd name="T37" fmla="*/ 2147483647 h 100"/>
              <a:gd name="T38" fmla="*/ 2147483647 w 100"/>
              <a:gd name="T39" fmla="*/ 2147483647 h 100"/>
              <a:gd name="T40" fmla="*/ 2147483647 w 100"/>
              <a:gd name="T41" fmla="*/ 2147483647 h 100"/>
              <a:gd name="T42" fmla="*/ 2147483647 w 100"/>
              <a:gd name="T43" fmla="*/ 2147483647 h 100"/>
              <a:gd name="T44" fmla="*/ 2147483647 w 100"/>
              <a:gd name="T45" fmla="*/ 2147483647 h 100"/>
              <a:gd name="T46" fmla="*/ 2147483647 w 100"/>
              <a:gd name="T47" fmla="*/ 2147483647 h 100"/>
              <a:gd name="T48" fmla="*/ 2147483647 w 100"/>
              <a:gd name="T49" fmla="*/ 2147483647 h 100"/>
              <a:gd name="T50" fmla="*/ 2147483647 w 100"/>
              <a:gd name="T51" fmla="*/ 2147483647 h 100"/>
              <a:gd name="T52" fmla="*/ 2147483647 w 100"/>
              <a:gd name="T53" fmla="*/ 2147483647 h 100"/>
              <a:gd name="T54" fmla="*/ 2147483647 w 100"/>
              <a:gd name="T55" fmla="*/ 2147483647 h 100"/>
              <a:gd name="T56" fmla="*/ 2147483647 w 100"/>
              <a:gd name="T57" fmla="*/ 2147483647 h 100"/>
              <a:gd name="T58" fmla="*/ 2147483647 w 100"/>
              <a:gd name="T59" fmla="*/ 2147483647 h 100"/>
              <a:gd name="T60" fmla="*/ 2147483647 w 100"/>
              <a:gd name="T61" fmla="*/ 2147483647 h 100"/>
              <a:gd name="T62" fmla="*/ 2147483647 w 100"/>
              <a:gd name="T63" fmla="*/ 2147483647 h 100"/>
              <a:gd name="T64" fmla="*/ 2147483647 w 100"/>
              <a:gd name="T65" fmla="*/ 2147483647 h 100"/>
              <a:gd name="T66" fmla="*/ 2147483647 w 100"/>
              <a:gd name="T67" fmla="*/ 2147483647 h 100"/>
              <a:gd name="T68" fmla="*/ 2147483647 w 100"/>
              <a:gd name="T69" fmla="*/ 2147483647 h 100"/>
              <a:gd name="T70" fmla="*/ 2147483647 w 100"/>
              <a:gd name="T71" fmla="*/ 2147483647 h 100"/>
              <a:gd name="T72" fmla="*/ 2147483647 w 100"/>
              <a:gd name="T73" fmla="*/ 2147483647 h 100"/>
              <a:gd name="T74" fmla="*/ 2147483647 w 100"/>
              <a:gd name="T75" fmla="*/ 2147483647 h 100"/>
              <a:gd name="T76" fmla="*/ 2147483647 w 100"/>
              <a:gd name="T77" fmla="*/ 2147483647 h 100"/>
              <a:gd name="T78" fmla="*/ 2147483647 w 100"/>
              <a:gd name="T79" fmla="*/ 2147483647 h 100"/>
              <a:gd name="T80" fmla="*/ 2147483647 w 100"/>
              <a:gd name="T81" fmla="*/ 2147483647 h 100"/>
              <a:gd name="T82" fmla="*/ 2147483647 w 100"/>
              <a:gd name="T83" fmla="*/ 2147483647 h 100"/>
              <a:gd name="T84" fmla="*/ 2147483647 w 100"/>
              <a:gd name="T85" fmla="*/ 2147483647 h 100"/>
              <a:gd name="T86" fmla="*/ 2147483647 w 100"/>
              <a:gd name="T87" fmla="*/ 0 h 10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100"/>
              <a:gd name="T133" fmla="*/ 0 h 100"/>
              <a:gd name="T134" fmla="*/ 100 w 100"/>
              <a:gd name="T135" fmla="*/ 100 h 100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100" h="100">
                <a:moveTo>
                  <a:pt x="50" y="0"/>
                </a:moveTo>
                <a:lnTo>
                  <a:pt x="47" y="0"/>
                </a:lnTo>
                <a:lnTo>
                  <a:pt x="45" y="0"/>
                </a:lnTo>
                <a:lnTo>
                  <a:pt x="42" y="2"/>
                </a:lnTo>
                <a:lnTo>
                  <a:pt x="39" y="2"/>
                </a:lnTo>
                <a:lnTo>
                  <a:pt x="38" y="2"/>
                </a:lnTo>
                <a:lnTo>
                  <a:pt x="35" y="3"/>
                </a:lnTo>
                <a:lnTo>
                  <a:pt x="33" y="3"/>
                </a:lnTo>
                <a:lnTo>
                  <a:pt x="30" y="5"/>
                </a:lnTo>
                <a:lnTo>
                  <a:pt x="29" y="5"/>
                </a:lnTo>
                <a:lnTo>
                  <a:pt x="26" y="6"/>
                </a:lnTo>
                <a:lnTo>
                  <a:pt x="24" y="8"/>
                </a:lnTo>
                <a:lnTo>
                  <a:pt x="23" y="9"/>
                </a:lnTo>
                <a:lnTo>
                  <a:pt x="20" y="11"/>
                </a:lnTo>
                <a:lnTo>
                  <a:pt x="18" y="12"/>
                </a:lnTo>
                <a:lnTo>
                  <a:pt x="17" y="14"/>
                </a:lnTo>
                <a:lnTo>
                  <a:pt x="15" y="15"/>
                </a:lnTo>
                <a:lnTo>
                  <a:pt x="12" y="17"/>
                </a:lnTo>
                <a:lnTo>
                  <a:pt x="11" y="18"/>
                </a:lnTo>
                <a:lnTo>
                  <a:pt x="9" y="21"/>
                </a:lnTo>
                <a:lnTo>
                  <a:pt x="8" y="23"/>
                </a:lnTo>
                <a:lnTo>
                  <a:pt x="8" y="24"/>
                </a:lnTo>
                <a:lnTo>
                  <a:pt x="6" y="27"/>
                </a:lnTo>
                <a:lnTo>
                  <a:pt x="5" y="28"/>
                </a:lnTo>
                <a:lnTo>
                  <a:pt x="3" y="31"/>
                </a:lnTo>
                <a:lnTo>
                  <a:pt x="3" y="33"/>
                </a:lnTo>
                <a:lnTo>
                  <a:pt x="2" y="36"/>
                </a:lnTo>
                <a:lnTo>
                  <a:pt x="2" y="37"/>
                </a:lnTo>
                <a:lnTo>
                  <a:pt x="0" y="40"/>
                </a:lnTo>
                <a:lnTo>
                  <a:pt x="0" y="42"/>
                </a:lnTo>
                <a:lnTo>
                  <a:pt x="0" y="45"/>
                </a:lnTo>
                <a:lnTo>
                  <a:pt x="0" y="48"/>
                </a:lnTo>
                <a:lnTo>
                  <a:pt x="0" y="51"/>
                </a:lnTo>
                <a:lnTo>
                  <a:pt x="0" y="52"/>
                </a:lnTo>
                <a:lnTo>
                  <a:pt x="0" y="55"/>
                </a:lnTo>
                <a:lnTo>
                  <a:pt x="0" y="58"/>
                </a:lnTo>
                <a:lnTo>
                  <a:pt x="0" y="60"/>
                </a:lnTo>
                <a:lnTo>
                  <a:pt x="2" y="63"/>
                </a:lnTo>
                <a:lnTo>
                  <a:pt x="2" y="64"/>
                </a:lnTo>
                <a:lnTo>
                  <a:pt x="3" y="67"/>
                </a:lnTo>
                <a:lnTo>
                  <a:pt x="3" y="70"/>
                </a:lnTo>
                <a:lnTo>
                  <a:pt x="5" y="72"/>
                </a:lnTo>
                <a:lnTo>
                  <a:pt x="6" y="73"/>
                </a:lnTo>
                <a:lnTo>
                  <a:pt x="8" y="76"/>
                </a:lnTo>
                <a:lnTo>
                  <a:pt x="8" y="77"/>
                </a:lnTo>
                <a:lnTo>
                  <a:pt x="9" y="80"/>
                </a:lnTo>
                <a:lnTo>
                  <a:pt x="11" y="82"/>
                </a:lnTo>
                <a:lnTo>
                  <a:pt x="12" y="83"/>
                </a:lnTo>
                <a:lnTo>
                  <a:pt x="15" y="85"/>
                </a:lnTo>
                <a:lnTo>
                  <a:pt x="17" y="86"/>
                </a:lnTo>
                <a:lnTo>
                  <a:pt x="18" y="88"/>
                </a:lnTo>
                <a:lnTo>
                  <a:pt x="20" y="89"/>
                </a:lnTo>
                <a:lnTo>
                  <a:pt x="23" y="91"/>
                </a:lnTo>
                <a:lnTo>
                  <a:pt x="24" y="92"/>
                </a:lnTo>
                <a:lnTo>
                  <a:pt x="26" y="94"/>
                </a:lnTo>
                <a:lnTo>
                  <a:pt x="29" y="95"/>
                </a:lnTo>
                <a:lnTo>
                  <a:pt x="30" y="95"/>
                </a:lnTo>
                <a:lnTo>
                  <a:pt x="33" y="97"/>
                </a:lnTo>
                <a:lnTo>
                  <a:pt x="35" y="97"/>
                </a:lnTo>
                <a:lnTo>
                  <a:pt x="38" y="98"/>
                </a:lnTo>
                <a:lnTo>
                  <a:pt x="39" y="98"/>
                </a:lnTo>
                <a:lnTo>
                  <a:pt x="42" y="100"/>
                </a:lnTo>
                <a:lnTo>
                  <a:pt x="45" y="100"/>
                </a:lnTo>
                <a:lnTo>
                  <a:pt x="47" y="100"/>
                </a:lnTo>
                <a:lnTo>
                  <a:pt x="50" y="100"/>
                </a:lnTo>
                <a:lnTo>
                  <a:pt x="52" y="100"/>
                </a:lnTo>
                <a:lnTo>
                  <a:pt x="55" y="100"/>
                </a:lnTo>
                <a:lnTo>
                  <a:pt x="57" y="100"/>
                </a:lnTo>
                <a:lnTo>
                  <a:pt x="60" y="98"/>
                </a:lnTo>
                <a:lnTo>
                  <a:pt x="63" y="98"/>
                </a:lnTo>
                <a:lnTo>
                  <a:pt x="64" y="97"/>
                </a:lnTo>
                <a:lnTo>
                  <a:pt x="67" y="97"/>
                </a:lnTo>
                <a:lnTo>
                  <a:pt x="69" y="95"/>
                </a:lnTo>
                <a:lnTo>
                  <a:pt x="72" y="95"/>
                </a:lnTo>
                <a:lnTo>
                  <a:pt x="73" y="94"/>
                </a:lnTo>
                <a:lnTo>
                  <a:pt x="76" y="92"/>
                </a:lnTo>
                <a:lnTo>
                  <a:pt x="78" y="91"/>
                </a:lnTo>
                <a:lnTo>
                  <a:pt x="79" y="89"/>
                </a:lnTo>
                <a:lnTo>
                  <a:pt x="81" y="88"/>
                </a:lnTo>
                <a:lnTo>
                  <a:pt x="84" y="86"/>
                </a:lnTo>
                <a:lnTo>
                  <a:pt x="85" y="85"/>
                </a:lnTo>
                <a:lnTo>
                  <a:pt x="87" y="83"/>
                </a:lnTo>
                <a:lnTo>
                  <a:pt x="88" y="82"/>
                </a:lnTo>
                <a:lnTo>
                  <a:pt x="90" y="80"/>
                </a:lnTo>
                <a:lnTo>
                  <a:pt x="91" y="77"/>
                </a:lnTo>
                <a:lnTo>
                  <a:pt x="93" y="76"/>
                </a:lnTo>
                <a:lnTo>
                  <a:pt x="94" y="73"/>
                </a:lnTo>
                <a:lnTo>
                  <a:pt x="94" y="72"/>
                </a:lnTo>
                <a:lnTo>
                  <a:pt x="96" y="70"/>
                </a:lnTo>
                <a:lnTo>
                  <a:pt x="97" y="67"/>
                </a:lnTo>
                <a:lnTo>
                  <a:pt x="97" y="64"/>
                </a:lnTo>
                <a:lnTo>
                  <a:pt x="99" y="63"/>
                </a:lnTo>
                <a:lnTo>
                  <a:pt x="99" y="60"/>
                </a:lnTo>
                <a:lnTo>
                  <a:pt x="99" y="58"/>
                </a:lnTo>
                <a:lnTo>
                  <a:pt x="99" y="55"/>
                </a:lnTo>
                <a:lnTo>
                  <a:pt x="100" y="52"/>
                </a:lnTo>
                <a:lnTo>
                  <a:pt x="100" y="51"/>
                </a:lnTo>
                <a:lnTo>
                  <a:pt x="100" y="48"/>
                </a:lnTo>
                <a:lnTo>
                  <a:pt x="99" y="45"/>
                </a:lnTo>
                <a:lnTo>
                  <a:pt x="99" y="42"/>
                </a:lnTo>
                <a:lnTo>
                  <a:pt x="99" y="40"/>
                </a:lnTo>
                <a:lnTo>
                  <a:pt x="99" y="37"/>
                </a:lnTo>
                <a:lnTo>
                  <a:pt x="97" y="36"/>
                </a:lnTo>
                <a:lnTo>
                  <a:pt x="97" y="33"/>
                </a:lnTo>
                <a:lnTo>
                  <a:pt x="96" y="31"/>
                </a:lnTo>
                <a:lnTo>
                  <a:pt x="94" y="28"/>
                </a:lnTo>
                <a:lnTo>
                  <a:pt x="94" y="27"/>
                </a:lnTo>
                <a:lnTo>
                  <a:pt x="93" y="24"/>
                </a:lnTo>
                <a:lnTo>
                  <a:pt x="91" y="23"/>
                </a:lnTo>
                <a:lnTo>
                  <a:pt x="90" y="21"/>
                </a:lnTo>
                <a:lnTo>
                  <a:pt x="88" y="18"/>
                </a:lnTo>
                <a:lnTo>
                  <a:pt x="87" y="17"/>
                </a:lnTo>
                <a:lnTo>
                  <a:pt x="85" y="15"/>
                </a:lnTo>
                <a:lnTo>
                  <a:pt x="84" y="14"/>
                </a:lnTo>
                <a:lnTo>
                  <a:pt x="81" y="12"/>
                </a:lnTo>
                <a:lnTo>
                  <a:pt x="79" y="11"/>
                </a:lnTo>
                <a:lnTo>
                  <a:pt x="78" y="9"/>
                </a:lnTo>
                <a:lnTo>
                  <a:pt x="76" y="8"/>
                </a:lnTo>
                <a:lnTo>
                  <a:pt x="73" y="6"/>
                </a:lnTo>
                <a:lnTo>
                  <a:pt x="72" y="5"/>
                </a:lnTo>
                <a:lnTo>
                  <a:pt x="69" y="5"/>
                </a:lnTo>
                <a:lnTo>
                  <a:pt x="67" y="3"/>
                </a:lnTo>
                <a:lnTo>
                  <a:pt x="64" y="3"/>
                </a:lnTo>
                <a:lnTo>
                  <a:pt x="63" y="2"/>
                </a:lnTo>
                <a:lnTo>
                  <a:pt x="60" y="2"/>
                </a:lnTo>
                <a:lnTo>
                  <a:pt x="57" y="2"/>
                </a:lnTo>
                <a:lnTo>
                  <a:pt x="55" y="0"/>
                </a:lnTo>
                <a:lnTo>
                  <a:pt x="52" y="0"/>
                </a:lnTo>
                <a:lnTo>
                  <a:pt x="50" y="0"/>
                </a:lnTo>
              </a:path>
            </a:pathLst>
          </a:custGeom>
          <a:solidFill>
            <a:schemeClr val="bg1"/>
          </a:solidFill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19857" name="Freeform 50">
            <a:extLst>
              <a:ext uri="{FF2B5EF4-FFF2-40B4-BE49-F238E27FC236}">
                <a16:creationId xmlns:a16="http://schemas.microsoft.com/office/drawing/2014/main" id="{4620D8E4-F871-45E1-959F-328E73B8373F}"/>
              </a:ext>
            </a:extLst>
          </p:cNvPr>
          <p:cNvSpPr>
            <a:spLocks/>
          </p:cNvSpPr>
          <p:nvPr/>
        </p:nvSpPr>
        <p:spPr bwMode="auto">
          <a:xfrm>
            <a:off x="7053263" y="4079875"/>
            <a:ext cx="77787" cy="77788"/>
          </a:xfrm>
          <a:custGeom>
            <a:avLst/>
            <a:gdLst>
              <a:gd name="T0" fmla="*/ 2147483647 w 100"/>
              <a:gd name="T1" fmla="*/ 0 h 100"/>
              <a:gd name="T2" fmla="*/ 2147483647 w 100"/>
              <a:gd name="T3" fmla="*/ 2147483647 h 100"/>
              <a:gd name="T4" fmla="*/ 2147483647 w 100"/>
              <a:gd name="T5" fmla="*/ 2147483647 h 100"/>
              <a:gd name="T6" fmla="*/ 2147483647 w 100"/>
              <a:gd name="T7" fmla="*/ 2147483647 h 100"/>
              <a:gd name="T8" fmla="*/ 2147483647 w 100"/>
              <a:gd name="T9" fmla="*/ 2147483647 h 100"/>
              <a:gd name="T10" fmla="*/ 2147483647 w 100"/>
              <a:gd name="T11" fmla="*/ 2147483647 h 100"/>
              <a:gd name="T12" fmla="*/ 2147483647 w 100"/>
              <a:gd name="T13" fmla="*/ 2147483647 h 100"/>
              <a:gd name="T14" fmla="*/ 2147483647 w 100"/>
              <a:gd name="T15" fmla="*/ 2147483647 h 100"/>
              <a:gd name="T16" fmla="*/ 2147483647 w 100"/>
              <a:gd name="T17" fmla="*/ 2147483647 h 100"/>
              <a:gd name="T18" fmla="*/ 0 w 100"/>
              <a:gd name="T19" fmla="*/ 2147483647 h 100"/>
              <a:gd name="T20" fmla="*/ 0 w 100"/>
              <a:gd name="T21" fmla="*/ 2147483647 h 100"/>
              <a:gd name="T22" fmla="*/ 0 w 100"/>
              <a:gd name="T23" fmla="*/ 2147483647 h 100"/>
              <a:gd name="T24" fmla="*/ 2147483647 w 100"/>
              <a:gd name="T25" fmla="*/ 2147483647 h 100"/>
              <a:gd name="T26" fmla="*/ 2147483647 w 100"/>
              <a:gd name="T27" fmla="*/ 2147483647 h 100"/>
              <a:gd name="T28" fmla="*/ 2147483647 w 100"/>
              <a:gd name="T29" fmla="*/ 2147483647 h 100"/>
              <a:gd name="T30" fmla="*/ 2147483647 w 100"/>
              <a:gd name="T31" fmla="*/ 2147483647 h 100"/>
              <a:gd name="T32" fmla="*/ 2147483647 w 100"/>
              <a:gd name="T33" fmla="*/ 2147483647 h 100"/>
              <a:gd name="T34" fmla="*/ 2147483647 w 100"/>
              <a:gd name="T35" fmla="*/ 2147483647 h 100"/>
              <a:gd name="T36" fmla="*/ 2147483647 w 100"/>
              <a:gd name="T37" fmla="*/ 2147483647 h 100"/>
              <a:gd name="T38" fmla="*/ 2147483647 w 100"/>
              <a:gd name="T39" fmla="*/ 2147483647 h 100"/>
              <a:gd name="T40" fmla="*/ 2147483647 w 100"/>
              <a:gd name="T41" fmla="*/ 2147483647 h 100"/>
              <a:gd name="T42" fmla="*/ 2147483647 w 100"/>
              <a:gd name="T43" fmla="*/ 2147483647 h 100"/>
              <a:gd name="T44" fmla="*/ 2147483647 w 100"/>
              <a:gd name="T45" fmla="*/ 2147483647 h 100"/>
              <a:gd name="T46" fmla="*/ 2147483647 w 100"/>
              <a:gd name="T47" fmla="*/ 2147483647 h 100"/>
              <a:gd name="T48" fmla="*/ 2147483647 w 100"/>
              <a:gd name="T49" fmla="*/ 2147483647 h 100"/>
              <a:gd name="T50" fmla="*/ 2147483647 w 100"/>
              <a:gd name="T51" fmla="*/ 2147483647 h 100"/>
              <a:gd name="T52" fmla="*/ 2147483647 w 100"/>
              <a:gd name="T53" fmla="*/ 2147483647 h 100"/>
              <a:gd name="T54" fmla="*/ 2147483647 w 100"/>
              <a:gd name="T55" fmla="*/ 2147483647 h 100"/>
              <a:gd name="T56" fmla="*/ 2147483647 w 100"/>
              <a:gd name="T57" fmla="*/ 2147483647 h 100"/>
              <a:gd name="T58" fmla="*/ 2147483647 w 100"/>
              <a:gd name="T59" fmla="*/ 2147483647 h 100"/>
              <a:gd name="T60" fmla="*/ 2147483647 w 100"/>
              <a:gd name="T61" fmla="*/ 2147483647 h 100"/>
              <a:gd name="T62" fmla="*/ 2147483647 w 100"/>
              <a:gd name="T63" fmla="*/ 2147483647 h 100"/>
              <a:gd name="T64" fmla="*/ 2147483647 w 100"/>
              <a:gd name="T65" fmla="*/ 2147483647 h 100"/>
              <a:gd name="T66" fmla="*/ 2147483647 w 100"/>
              <a:gd name="T67" fmla="*/ 2147483647 h 100"/>
              <a:gd name="T68" fmla="*/ 2147483647 w 100"/>
              <a:gd name="T69" fmla="*/ 2147483647 h 100"/>
              <a:gd name="T70" fmla="*/ 2147483647 w 100"/>
              <a:gd name="T71" fmla="*/ 2147483647 h 100"/>
              <a:gd name="T72" fmla="*/ 2147483647 w 100"/>
              <a:gd name="T73" fmla="*/ 2147483647 h 100"/>
              <a:gd name="T74" fmla="*/ 2147483647 w 100"/>
              <a:gd name="T75" fmla="*/ 2147483647 h 100"/>
              <a:gd name="T76" fmla="*/ 2147483647 w 100"/>
              <a:gd name="T77" fmla="*/ 2147483647 h 100"/>
              <a:gd name="T78" fmla="*/ 2147483647 w 100"/>
              <a:gd name="T79" fmla="*/ 2147483647 h 100"/>
              <a:gd name="T80" fmla="*/ 2147483647 w 100"/>
              <a:gd name="T81" fmla="*/ 2147483647 h 100"/>
              <a:gd name="T82" fmla="*/ 2147483647 w 100"/>
              <a:gd name="T83" fmla="*/ 2147483647 h 100"/>
              <a:gd name="T84" fmla="*/ 2147483647 w 100"/>
              <a:gd name="T85" fmla="*/ 2147483647 h 100"/>
              <a:gd name="T86" fmla="*/ 2147483647 w 100"/>
              <a:gd name="T87" fmla="*/ 0 h 100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100"/>
              <a:gd name="T133" fmla="*/ 0 h 100"/>
              <a:gd name="T134" fmla="*/ 100 w 100"/>
              <a:gd name="T135" fmla="*/ 100 h 100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100" h="100">
                <a:moveTo>
                  <a:pt x="49" y="0"/>
                </a:moveTo>
                <a:lnTo>
                  <a:pt x="46" y="0"/>
                </a:lnTo>
                <a:lnTo>
                  <a:pt x="45" y="0"/>
                </a:lnTo>
                <a:lnTo>
                  <a:pt x="42" y="2"/>
                </a:lnTo>
                <a:lnTo>
                  <a:pt x="39" y="2"/>
                </a:lnTo>
                <a:lnTo>
                  <a:pt x="37" y="2"/>
                </a:lnTo>
                <a:lnTo>
                  <a:pt x="34" y="3"/>
                </a:lnTo>
                <a:lnTo>
                  <a:pt x="33" y="3"/>
                </a:lnTo>
                <a:lnTo>
                  <a:pt x="30" y="5"/>
                </a:lnTo>
                <a:lnTo>
                  <a:pt x="28" y="5"/>
                </a:lnTo>
                <a:lnTo>
                  <a:pt x="25" y="6"/>
                </a:lnTo>
                <a:lnTo>
                  <a:pt x="24" y="8"/>
                </a:lnTo>
                <a:lnTo>
                  <a:pt x="22" y="9"/>
                </a:lnTo>
                <a:lnTo>
                  <a:pt x="19" y="11"/>
                </a:lnTo>
                <a:lnTo>
                  <a:pt x="18" y="12"/>
                </a:lnTo>
                <a:lnTo>
                  <a:pt x="16" y="14"/>
                </a:lnTo>
                <a:lnTo>
                  <a:pt x="15" y="15"/>
                </a:lnTo>
                <a:lnTo>
                  <a:pt x="12" y="17"/>
                </a:lnTo>
                <a:lnTo>
                  <a:pt x="10" y="18"/>
                </a:lnTo>
                <a:lnTo>
                  <a:pt x="9" y="21"/>
                </a:lnTo>
                <a:lnTo>
                  <a:pt x="7" y="23"/>
                </a:lnTo>
                <a:lnTo>
                  <a:pt x="7" y="24"/>
                </a:lnTo>
                <a:lnTo>
                  <a:pt x="6" y="27"/>
                </a:lnTo>
                <a:lnTo>
                  <a:pt x="4" y="28"/>
                </a:lnTo>
                <a:lnTo>
                  <a:pt x="3" y="31"/>
                </a:lnTo>
                <a:lnTo>
                  <a:pt x="3" y="33"/>
                </a:lnTo>
                <a:lnTo>
                  <a:pt x="2" y="36"/>
                </a:lnTo>
                <a:lnTo>
                  <a:pt x="2" y="37"/>
                </a:lnTo>
                <a:lnTo>
                  <a:pt x="0" y="40"/>
                </a:lnTo>
                <a:lnTo>
                  <a:pt x="0" y="42"/>
                </a:lnTo>
                <a:lnTo>
                  <a:pt x="0" y="45"/>
                </a:lnTo>
                <a:lnTo>
                  <a:pt x="0" y="48"/>
                </a:lnTo>
                <a:lnTo>
                  <a:pt x="0" y="51"/>
                </a:lnTo>
                <a:lnTo>
                  <a:pt x="0" y="52"/>
                </a:lnTo>
                <a:lnTo>
                  <a:pt x="0" y="55"/>
                </a:lnTo>
                <a:lnTo>
                  <a:pt x="0" y="58"/>
                </a:lnTo>
                <a:lnTo>
                  <a:pt x="0" y="60"/>
                </a:lnTo>
                <a:lnTo>
                  <a:pt x="2" y="63"/>
                </a:lnTo>
                <a:lnTo>
                  <a:pt x="2" y="64"/>
                </a:lnTo>
                <a:lnTo>
                  <a:pt x="3" y="67"/>
                </a:lnTo>
                <a:lnTo>
                  <a:pt x="3" y="70"/>
                </a:lnTo>
                <a:lnTo>
                  <a:pt x="4" y="72"/>
                </a:lnTo>
                <a:lnTo>
                  <a:pt x="6" y="73"/>
                </a:lnTo>
                <a:lnTo>
                  <a:pt x="7" y="76"/>
                </a:lnTo>
                <a:lnTo>
                  <a:pt x="7" y="77"/>
                </a:lnTo>
                <a:lnTo>
                  <a:pt x="9" y="80"/>
                </a:lnTo>
                <a:lnTo>
                  <a:pt x="10" y="82"/>
                </a:lnTo>
                <a:lnTo>
                  <a:pt x="12" y="83"/>
                </a:lnTo>
                <a:lnTo>
                  <a:pt x="15" y="85"/>
                </a:lnTo>
                <a:lnTo>
                  <a:pt x="16" y="86"/>
                </a:lnTo>
                <a:lnTo>
                  <a:pt x="18" y="88"/>
                </a:lnTo>
                <a:lnTo>
                  <a:pt x="19" y="89"/>
                </a:lnTo>
                <a:lnTo>
                  <a:pt x="22" y="91"/>
                </a:lnTo>
                <a:lnTo>
                  <a:pt x="24" y="92"/>
                </a:lnTo>
                <a:lnTo>
                  <a:pt x="25" y="94"/>
                </a:lnTo>
                <a:lnTo>
                  <a:pt x="28" y="95"/>
                </a:lnTo>
                <a:lnTo>
                  <a:pt x="30" y="95"/>
                </a:lnTo>
                <a:lnTo>
                  <a:pt x="33" y="97"/>
                </a:lnTo>
                <a:lnTo>
                  <a:pt x="34" y="97"/>
                </a:lnTo>
                <a:lnTo>
                  <a:pt x="37" y="98"/>
                </a:lnTo>
                <a:lnTo>
                  <a:pt x="39" y="98"/>
                </a:lnTo>
                <a:lnTo>
                  <a:pt x="42" y="100"/>
                </a:lnTo>
                <a:lnTo>
                  <a:pt x="45" y="100"/>
                </a:lnTo>
                <a:lnTo>
                  <a:pt x="46" y="100"/>
                </a:lnTo>
                <a:lnTo>
                  <a:pt x="49" y="100"/>
                </a:lnTo>
                <a:lnTo>
                  <a:pt x="52" y="100"/>
                </a:lnTo>
                <a:lnTo>
                  <a:pt x="55" y="100"/>
                </a:lnTo>
                <a:lnTo>
                  <a:pt x="56" y="100"/>
                </a:lnTo>
                <a:lnTo>
                  <a:pt x="59" y="98"/>
                </a:lnTo>
                <a:lnTo>
                  <a:pt x="62" y="98"/>
                </a:lnTo>
                <a:lnTo>
                  <a:pt x="64" y="97"/>
                </a:lnTo>
                <a:lnTo>
                  <a:pt x="67" y="97"/>
                </a:lnTo>
                <a:lnTo>
                  <a:pt x="68" y="95"/>
                </a:lnTo>
                <a:lnTo>
                  <a:pt x="71" y="95"/>
                </a:lnTo>
                <a:lnTo>
                  <a:pt x="73" y="94"/>
                </a:lnTo>
                <a:lnTo>
                  <a:pt x="76" y="92"/>
                </a:lnTo>
                <a:lnTo>
                  <a:pt x="77" y="91"/>
                </a:lnTo>
                <a:lnTo>
                  <a:pt x="79" y="89"/>
                </a:lnTo>
                <a:lnTo>
                  <a:pt x="80" y="88"/>
                </a:lnTo>
                <a:lnTo>
                  <a:pt x="83" y="86"/>
                </a:lnTo>
                <a:lnTo>
                  <a:pt x="85" y="85"/>
                </a:lnTo>
                <a:lnTo>
                  <a:pt x="86" y="83"/>
                </a:lnTo>
                <a:lnTo>
                  <a:pt x="88" y="82"/>
                </a:lnTo>
                <a:lnTo>
                  <a:pt x="89" y="80"/>
                </a:lnTo>
                <a:lnTo>
                  <a:pt x="91" y="77"/>
                </a:lnTo>
                <a:lnTo>
                  <a:pt x="92" y="76"/>
                </a:lnTo>
                <a:lnTo>
                  <a:pt x="94" y="73"/>
                </a:lnTo>
                <a:lnTo>
                  <a:pt x="94" y="72"/>
                </a:lnTo>
                <a:lnTo>
                  <a:pt x="95" y="70"/>
                </a:lnTo>
                <a:lnTo>
                  <a:pt x="97" y="67"/>
                </a:lnTo>
                <a:lnTo>
                  <a:pt x="97" y="64"/>
                </a:lnTo>
                <a:lnTo>
                  <a:pt x="98" y="63"/>
                </a:lnTo>
                <a:lnTo>
                  <a:pt x="98" y="60"/>
                </a:lnTo>
                <a:lnTo>
                  <a:pt x="98" y="58"/>
                </a:lnTo>
                <a:lnTo>
                  <a:pt x="98" y="55"/>
                </a:lnTo>
                <a:lnTo>
                  <a:pt x="100" y="52"/>
                </a:lnTo>
                <a:lnTo>
                  <a:pt x="100" y="51"/>
                </a:lnTo>
                <a:lnTo>
                  <a:pt x="100" y="48"/>
                </a:lnTo>
                <a:lnTo>
                  <a:pt x="98" y="45"/>
                </a:lnTo>
                <a:lnTo>
                  <a:pt x="98" y="42"/>
                </a:lnTo>
                <a:lnTo>
                  <a:pt x="98" y="40"/>
                </a:lnTo>
                <a:lnTo>
                  <a:pt x="98" y="37"/>
                </a:lnTo>
                <a:lnTo>
                  <a:pt x="97" y="36"/>
                </a:lnTo>
                <a:lnTo>
                  <a:pt x="97" y="33"/>
                </a:lnTo>
                <a:lnTo>
                  <a:pt x="95" y="31"/>
                </a:lnTo>
                <a:lnTo>
                  <a:pt x="94" y="28"/>
                </a:lnTo>
                <a:lnTo>
                  <a:pt x="94" y="27"/>
                </a:lnTo>
                <a:lnTo>
                  <a:pt x="92" y="24"/>
                </a:lnTo>
                <a:lnTo>
                  <a:pt x="91" y="23"/>
                </a:lnTo>
                <a:lnTo>
                  <a:pt x="89" y="21"/>
                </a:lnTo>
                <a:lnTo>
                  <a:pt x="88" y="18"/>
                </a:lnTo>
                <a:lnTo>
                  <a:pt x="86" y="17"/>
                </a:lnTo>
                <a:lnTo>
                  <a:pt x="85" y="15"/>
                </a:lnTo>
                <a:lnTo>
                  <a:pt x="83" y="14"/>
                </a:lnTo>
                <a:lnTo>
                  <a:pt x="80" y="12"/>
                </a:lnTo>
                <a:lnTo>
                  <a:pt x="79" y="11"/>
                </a:lnTo>
                <a:lnTo>
                  <a:pt x="77" y="9"/>
                </a:lnTo>
                <a:lnTo>
                  <a:pt x="76" y="8"/>
                </a:lnTo>
                <a:lnTo>
                  <a:pt x="73" y="6"/>
                </a:lnTo>
                <a:lnTo>
                  <a:pt x="71" y="5"/>
                </a:lnTo>
                <a:lnTo>
                  <a:pt x="68" y="5"/>
                </a:lnTo>
                <a:lnTo>
                  <a:pt x="67" y="3"/>
                </a:lnTo>
                <a:lnTo>
                  <a:pt x="64" y="3"/>
                </a:lnTo>
                <a:lnTo>
                  <a:pt x="62" y="2"/>
                </a:lnTo>
                <a:lnTo>
                  <a:pt x="59" y="2"/>
                </a:lnTo>
                <a:lnTo>
                  <a:pt x="56" y="2"/>
                </a:lnTo>
                <a:lnTo>
                  <a:pt x="55" y="0"/>
                </a:lnTo>
                <a:lnTo>
                  <a:pt x="52" y="0"/>
                </a:lnTo>
                <a:lnTo>
                  <a:pt x="49" y="0"/>
                </a:lnTo>
              </a:path>
            </a:pathLst>
          </a:custGeom>
          <a:solidFill>
            <a:schemeClr val="bg1"/>
          </a:solidFill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19858" name="Rectangle 51">
            <a:extLst>
              <a:ext uri="{FF2B5EF4-FFF2-40B4-BE49-F238E27FC236}">
                <a16:creationId xmlns:a16="http://schemas.microsoft.com/office/drawing/2014/main" id="{A2AE20D3-8896-4CAC-A3FB-77A94130CA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1950" y="3744913"/>
            <a:ext cx="366713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>
                <a:solidFill>
                  <a:srgbClr val="000000"/>
                </a:solidFill>
                <a:latin typeface="Times-Roman" charset="0"/>
              </a:rPr>
              <a:t> = 1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19859" name="Freeform 52">
            <a:extLst>
              <a:ext uri="{FF2B5EF4-FFF2-40B4-BE49-F238E27FC236}">
                <a16:creationId xmlns:a16="http://schemas.microsoft.com/office/drawing/2014/main" id="{1452CA5E-E4B3-48BE-9C40-AA53D244D6AC}"/>
              </a:ext>
            </a:extLst>
          </p:cNvPr>
          <p:cNvSpPr>
            <a:spLocks/>
          </p:cNvSpPr>
          <p:nvPr/>
        </p:nvSpPr>
        <p:spPr bwMode="auto">
          <a:xfrm>
            <a:off x="5586413" y="3863975"/>
            <a:ext cx="495300" cy="495300"/>
          </a:xfrm>
          <a:custGeom>
            <a:avLst/>
            <a:gdLst>
              <a:gd name="T0" fmla="*/ 2147483647 w 624"/>
              <a:gd name="T1" fmla="*/ 2147483647 h 624"/>
              <a:gd name="T2" fmla="*/ 0 w 624"/>
              <a:gd name="T3" fmla="*/ 2147483647 h 624"/>
              <a:gd name="T4" fmla="*/ 0 w 624"/>
              <a:gd name="T5" fmla="*/ 0 h 624"/>
              <a:gd name="T6" fmla="*/ 2147483647 w 624"/>
              <a:gd name="T7" fmla="*/ 2147483647 h 624"/>
              <a:gd name="T8" fmla="*/ 0 60000 65536"/>
              <a:gd name="T9" fmla="*/ 0 60000 65536"/>
              <a:gd name="T10" fmla="*/ 0 60000 65536"/>
              <a:gd name="T11" fmla="*/ 0 60000 65536"/>
              <a:gd name="T12" fmla="*/ 0 w 624"/>
              <a:gd name="T13" fmla="*/ 0 h 624"/>
              <a:gd name="T14" fmla="*/ 624 w 624"/>
              <a:gd name="T15" fmla="*/ 624 h 6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4" h="624">
                <a:moveTo>
                  <a:pt x="624" y="327"/>
                </a:moveTo>
                <a:lnTo>
                  <a:pt x="0" y="624"/>
                </a:lnTo>
                <a:lnTo>
                  <a:pt x="0" y="0"/>
                </a:lnTo>
                <a:lnTo>
                  <a:pt x="624" y="327"/>
                </a:lnTo>
                <a:close/>
              </a:path>
            </a:pathLst>
          </a:cu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19860" name="Line 53">
            <a:extLst>
              <a:ext uri="{FF2B5EF4-FFF2-40B4-BE49-F238E27FC236}">
                <a16:creationId xmlns:a16="http://schemas.microsoft.com/office/drawing/2014/main" id="{DD9093B4-7F89-4D8F-9A77-39C4EC7FE22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72050" y="4122738"/>
            <a:ext cx="614363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861" name="Rectangle 54">
            <a:extLst>
              <a:ext uri="{FF2B5EF4-FFF2-40B4-BE49-F238E27FC236}">
                <a16:creationId xmlns:a16="http://schemas.microsoft.com/office/drawing/2014/main" id="{A7D29C9D-4ECB-4E04-841E-8B6683D65E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5988" y="3983038"/>
            <a:ext cx="1682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 i="1">
                <a:solidFill>
                  <a:srgbClr val="000000"/>
                </a:solidFill>
                <a:latin typeface="Times-Roman" charset="0"/>
              </a:rPr>
              <a:t>x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19862" name="Rectangle 69">
            <a:extLst>
              <a:ext uri="{FF2B5EF4-FFF2-40B4-BE49-F238E27FC236}">
                <a16:creationId xmlns:a16="http://schemas.microsoft.com/office/drawing/2014/main" id="{AD79B031-00CF-4326-8638-15A3F5096C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2550" y="4014788"/>
            <a:ext cx="12065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kumimoji="0" lang="en-US" altLang="en-US" sz="1700" i="1">
                <a:solidFill>
                  <a:srgbClr val="000000"/>
                </a:solidFill>
                <a:latin typeface="Times-Roman" charset="0"/>
              </a:rPr>
              <a:t>f </a:t>
            </a:r>
            <a:endParaRPr kumimoji="0" lang="en-US" altLang="en-US">
              <a:latin typeface="Times New Roman" panose="02020603050405020304" pitchFamily="18" charset="0"/>
            </a:endParaRPr>
          </a:p>
        </p:txBody>
      </p:sp>
      <p:sp>
        <p:nvSpPr>
          <p:cNvPr id="119863" name="Text Box 113">
            <a:extLst>
              <a:ext uri="{FF2B5EF4-FFF2-40B4-BE49-F238E27FC236}">
                <a16:creationId xmlns:a16="http://schemas.microsoft.com/office/drawing/2014/main" id="{CEB9E5FB-F150-4E70-AA2F-FF62618136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01613"/>
            <a:ext cx="37814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3200">
                <a:solidFill>
                  <a:srgbClr val="000066"/>
                </a:solidFill>
              </a:rPr>
              <a:t>Tri-state Buffer</a:t>
            </a:r>
          </a:p>
        </p:txBody>
      </p:sp>
    </p:spTree>
    <p:extLst>
      <p:ext uri="{BB962C8B-B14F-4D97-AF65-F5344CB8AC3E}">
        <p14:creationId xmlns:p14="http://schemas.microsoft.com/office/powerpoint/2010/main" val="2156078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834" name="Picture 3" descr="NewFig3">
            <a:extLst>
              <a:ext uri="{FF2B5EF4-FFF2-40B4-BE49-F238E27FC236}">
                <a16:creationId xmlns:a16="http://schemas.microsoft.com/office/drawing/2014/main" id="{7091B2C9-04AF-4CC5-B52F-40F6BF12FF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925" y="1331913"/>
            <a:ext cx="7023100" cy="484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0835" name="Text Box 4">
            <a:extLst>
              <a:ext uri="{FF2B5EF4-FFF2-40B4-BE49-F238E27FC236}">
                <a16:creationId xmlns:a16="http://schemas.microsoft.com/office/drawing/2014/main" id="{E29A1A71-4655-4418-B98E-60EE2EDFFD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52400"/>
            <a:ext cx="64643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3200">
                <a:solidFill>
                  <a:srgbClr val="000066"/>
                </a:solidFill>
              </a:rPr>
              <a:t>Four types of Tri-state Buffers</a:t>
            </a:r>
          </a:p>
        </p:txBody>
      </p:sp>
    </p:spTree>
    <p:extLst>
      <p:ext uri="{BB962C8B-B14F-4D97-AF65-F5344CB8AC3E}">
        <p14:creationId xmlns:p14="http://schemas.microsoft.com/office/powerpoint/2010/main" val="3846917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>
            <a:extLst>
              <a:ext uri="{FF2B5EF4-FFF2-40B4-BE49-F238E27FC236}">
                <a16:creationId xmlns:a16="http://schemas.microsoft.com/office/drawing/2014/main" id="{E681748A-05FB-47DE-A4A5-FC711480E8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en-US">
                <a:ea typeface="ＭＳ Ｐゴシック" panose="020B0600070205080204" pitchFamily="34" charset="-128"/>
              </a:rPr>
              <a:t>Tri-state Buffer – example (1)</a:t>
            </a:r>
          </a:p>
        </p:txBody>
      </p:sp>
      <p:sp>
        <p:nvSpPr>
          <p:cNvPr id="121859" name="Rectangle 3">
            <a:extLst>
              <a:ext uri="{FF2B5EF4-FFF2-40B4-BE49-F238E27FC236}">
                <a16:creationId xmlns:a16="http://schemas.microsoft.com/office/drawing/2014/main" id="{CBC4A289-6582-4F2D-BDBD-6F9790160A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82000" cy="3886200"/>
          </a:xfrm>
        </p:spPr>
        <p:txBody>
          <a:bodyPr/>
          <a:lstStyle/>
          <a:p>
            <a:pPr>
              <a:buFontTx/>
              <a:buNone/>
            </a:pPr>
            <a:r>
              <a:rPr lang="pl-PL" altLang="en-US" sz="2200">
                <a:ea typeface="ＭＳ Ｐゴシック" panose="020B0600070205080204" pitchFamily="34" charset="-128"/>
              </a:rPr>
              <a:t>LIBRARY ieee;</a:t>
            </a:r>
          </a:p>
          <a:p>
            <a:pPr>
              <a:buFontTx/>
              <a:buNone/>
            </a:pPr>
            <a:r>
              <a:rPr lang="pl-PL" altLang="en-US" sz="2200">
                <a:ea typeface="ＭＳ Ｐゴシック" panose="020B0600070205080204" pitchFamily="34" charset="-128"/>
              </a:rPr>
              <a:t>USE ieee.std_logic_1164.all;</a:t>
            </a:r>
          </a:p>
          <a:p>
            <a:pPr>
              <a:buFontTx/>
              <a:buNone/>
            </a:pPr>
            <a:endParaRPr lang="pl-PL" altLang="en-US" sz="220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r>
              <a:rPr lang="pl-PL" altLang="en-US" sz="2200">
                <a:ea typeface="ＭＳ Ｐゴシック" panose="020B0600070205080204" pitchFamily="34" charset="-128"/>
              </a:rPr>
              <a:t>ENTITY tri_state IS</a:t>
            </a:r>
          </a:p>
          <a:p>
            <a:pPr>
              <a:buFontTx/>
              <a:buNone/>
            </a:pPr>
            <a:r>
              <a:rPr lang="pl-PL" altLang="en-US" sz="2200">
                <a:ea typeface="ＭＳ Ｐゴシック" panose="020B0600070205080204" pitchFamily="34" charset="-128"/>
              </a:rPr>
              <a:t>   PORT ( ena:    IN STD_LOGIC;</a:t>
            </a:r>
          </a:p>
          <a:p>
            <a:pPr>
              <a:buFontTx/>
              <a:buNone/>
            </a:pPr>
            <a:r>
              <a:rPr lang="pl-PL" altLang="en-US" sz="2200">
                <a:ea typeface="ＭＳ Ｐゴシック" panose="020B0600070205080204" pitchFamily="34" charset="-128"/>
              </a:rPr>
              <a:t>		     input:  IN STD_LOGIC;</a:t>
            </a:r>
          </a:p>
          <a:p>
            <a:pPr>
              <a:buFontTx/>
              <a:buNone/>
            </a:pPr>
            <a:r>
              <a:rPr lang="pl-PL" altLang="en-US" sz="2200">
                <a:ea typeface="ＭＳ Ｐゴシック" panose="020B0600070205080204" pitchFamily="34" charset="-128"/>
              </a:rPr>
              <a:t>                output: OUT STD_LOGIC</a:t>
            </a:r>
          </a:p>
          <a:p>
            <a:pPr>
              <a:buFontTx/>
              <a:buNone/>
            </a:pPr>
            <a:r>
              <a:rPr lang="pl-PL" altLang="en-US" sz="2200">
                <a:ea typeface="ＭＳ Ｐゴシック" panose="020B0600070205080204" pitchFamily="34" charset="-128"/>
              </a:rPr>
              <a:t>               );</a:t>
            </a:r>
          </a:p>
          <a:p>
            <a:pPr>
              <a:buFontTx/>
              <a:buNone/>
            </a:pPr>
            <a:r>
              <a:rPr lang="pl-PL" altLang="en-US" sz="2200">
                <a:ea typeface="ＭＳ Ｐゴシック" panose="020B0600070205080204" pitchFamily="34" charset="-128"/>
              </a:rPr>
              <a:t>END tri_state;</a:t>
            </a:r>
          </a:p>
          <a:p>
            <a:pPr>
              <a:buFontTx/>
              <a:buNone/>
            </a:pPr>
            <a:endParaRPr lang="pl-PL" altLang="en-US" sz="220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endParaRPr lang="pl-PL" altLang="en-US" sz="200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40794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>
            <a:extLst>
              <a:ext uri="{FF2B5EF4-FFF2-40B4-BE49-F238E27FC236}">
                <a16:creationId xmlns:a16="http://schemas.microsoft.com/office/drawing/2014/main" id="{A61B0512-3D22-4ACF-A016-35856DC611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en-US">
                <a:ea typeface="ＭＳ Ｐゴシック" panose="020B0600070205080204" pitchFamily="34" charset="-128"/>
              </a:rPr>
              <a:t>Tri-state Buffer – example (2)</a:t>
            </a:r>
          </a:p>
        </p:txBody>
      </p:sp>
      <p:sp>
        <p:nvSpPr>
          <p:cNvPr id="122883" name="Rectangle 3">
            <a:extLst>
              <a:ext uri="{FF2B5EF4-FFF2-40B4-BE49-F238E27FC236}">
                <a16:creationId xmlns:a16="http://schemas.microsoft.com/office/drawing/2014/main" id="{858EC7B2-A7CE-4F5D-9359-334C85B009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82000" cy="3886200"/>
          </a:xfrm>
        </p:spPr>
        <p:txBody>
          <a:bodyPr/>
          <a:lstStyle/>
          <a:p>
            <a:pPr>
              <a:buFontTx/>
              <a:buNone/>
            </a:pPr>
            <a:endParaRPr lang="pl-PL" altLang="en-US" sz="220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r>
              <a:rPr lang="pl-PL" altLang="en-US" sz="2200">
                <a:ea typeface="ＭＳ Ｐゴシック" panose="020B0600070205080204" pitchFamily="34" charset="-128"/>
              </a:rPr>
              <a:t>ARCHITECTURE dataflow OF tri_state IS</a:t>
            </a:r>
          </a:p>
          <a:p>
            <a:pPr>
              <a:buFontTx/>
              <a:buNone/>
            </a:pPr>
            <a:r>
              <a:rPr lang="pl-PL" altLang="en-US" sz="2200">
                <a:ea typeface="ＭＳ Ｐゴシック" panose="020B0600070205080204" pitchFamily="34" charset="-128"/>
              </a:rPr>
              <a:t>BEGIN</a:t>
            </a:r>
          </a:p>
          <a:p>
            <a:pPr>
              <a:buFontTx/>
              <a:buNone/>
            </a:pPr>
            <a:r>
              <a:rPr lang="pl-PL" altLang="en-US" sz="2200">
                <a:ea typeface="ＭＳ Ｐゴシック" panose="020B0600070205080204" pitchFamily="34" charset="-128"/>
              </a:rPr>
              <a:t>     output &lt;= input WHEN (ena = ‘</a:t>
            </a:r>
            <a:r>
              <a:rPr lang="en-US" altLang="en-US" sz="2200">
                <a:ea typeface="ＭＳ Ｐゴシック" panose="020B0600070205080204" pitchFamily="34" charset="-128"/>
              </a:rPr>
              <a:t>1</a:t>
            </a:r>
            <a:r>
              <a:rPr lang="pl-PL" altLang="en-US" sz="2200">
                <a:ea typeface="ＭＳ Ｐゴシック" panose="020B0600070205080204" pitchFamily="34" charset="-128"/>
              </a:rPr>
              <a:t>’) ELSE   ‘Z’;</a:t>
            </a:r>
          </a:p>
          <a:p>
            <a:pPr>
              <a:buFontTx/>
              <a:buNone/>
            </a:pPr>
            <a:r>
              <a:rPr lang="pl-PL" altLang="en-US" sz="2200">
                <a:ea typeface="ＭＳ Ｐゴシック" panose="020B0600070205080204" pitchFamily="34" charset="-128"/>
              </a:rPr>
              <a:t>END dataflow;</a:t>
            </a:r>
          </a:p>
          <a:p>
            <a:pPr>
              <a:buFontTx/>
              <a:buNone/>
            </a:pPr>
            <a:endParaRPr lang="pl-PL" altLang="en-US" sz="220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endParaRPr lang="pl-PL" altLang="en-US" sz="200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51884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>
            <a:extLst>
              <a:ext uri="{FF2B5EF4-FFF2-40B4-BE49-F238E27FC236}">
                <a16:creationId xmlns:a16="http://schemas.microsoft.com/office/drawing/2014/main" id="{E05DC17D-02DA-4581-B6FD-9627669AA5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144" y="2752530"/>
            <a:ext cx="8061648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6000" b="1" dirty="0"/>
              <a:t>Wire and Buses</a:t>
            </a:r>
          </a:p>
        </p:txBody>
      </p:sp>
    </p:spTree>
    <p:extLst>
      <p:ext uri="{BB962C8B-B14F-4D97-AF65-F5344CB8AC3E}">
        <p14:creationId xmlns:p14="http://schemas.microsoft.com/office/powerpoint/2010/main" val="4285030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>
            <a:extLst>
              <a:ext uri="{FF2B5EF4-FFF2-40B4-BE49-F238E27FC236}">
                <a16:creationId xmlns:a16="http://schemas.microsoft.com/office/drawing/2014/main" id="{9FA17230-F276-4BB4-B907-D78192991A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382000" cy="11430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Merging wires and buses</a:t>
            </a:r>
          </a:p>
        </p:txBody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14D5A20D-5E75-4E4E-97FF-FD81213584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581400"/>
            <a:ext cx="7315200" cy="21494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>
            <a:spAutoFit/>
          </a:bodyPr>
          <a:lstStyle>
            <a:lvl1pPr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5000"/>
              </a:lnSpc>
              <a:buClrTx/>
            </a:pPr>
            <a:r>
              <a:rPr kumimoji="0" lang="pl-PL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SIGNAL</a:t>
            </a:r>
            <a:r>
              <a:rPr kumimoji="0"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pl-PL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kumimoji="0"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: STD_LOGIC_VECTOR(3 </a:t>
            </a:r>
            <a:r>
              <a:rPr kumimoji="0" lang="pl-PL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kumimoji="0"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 0);</a:t>
            </a:r>
          </a:p>
          <a:p>
            <a:pPr>
              <a:lnSpc>
                <a:spcPct val="95000"/>
              </a:lnSpc>
              <a:buClrTx/>
            </a:pPr>
            <a:r>
              <a:rPr kumimoji="0" lang="pl-PL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SIGNAL</a:t>
            </a:r>
            <a:r>
              <a:rPr kumimoji="0"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pl-PL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kumimoji="0"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: STD_LOGIC_VECTOR(4 </a:t>
            </a:r>
            <a:r>
              <a:rPr kumimoji="0" lang="pl-PL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kumimoji="0"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 0);</a:t>
            </a:r>
          </a:p>
          <a:p>
            <a:pPr>
              <a:lnSpc>
                <a:spcPct val="95000"/>
              </a:lnSpc>
              <a:buClrTx/>
            </a:pPr>
            <a:r>
              <a:rPr kumimoji="0" lang="pl-PL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SIGNAL</a:t>
            </a:r>
            <a:r>
              <a:rPr kumimoji="0"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pl-PL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kumimoji="0"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: STD_LOGIC;</a:t>
            </a:r>
          </a:p>
          <a:p>
            <a:pPr>
              <a:lnSpc>
                <a:spcPct val="95000"/>
              </a:lnSpc>
              <a:buClrTx/>
            </a:pPr>
            <a:r>
              <a:rPr kumimoji="0"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SIGNAL </a:t>
            </a:r>
            <a:r>
              <a:rPr kumimoji="0" lang="pl-PL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kumimoji="0"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: STD_LOGIC_VECTOR(9 </a:t>
            </a:r>
            <a:r>
              <a:rPr kumimoji="0" lang="pl-PL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kumimoji="0"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 0);</a:t>
            </a:r>
          </a:p>
          <a:p>
            <a:pPr>
              <a:lnSpc>
                <a:spcPct val="95000"/>
              </a:lnSpc>
              <a:buClrTx/>
            </a:pPr>
            <a:endParaRPr kumimoji="0" lang="en-US" altLang="en-US" sz="20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5000"/>
              </a:lnSpc>
              <a:buClrTx/>
            </a:pPr>
            <a:r>
              <a:rPr kumimoji="0" lang="pl-PL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kumimoji="0"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 &lt;= a &amp; b &amp; c;</a:t>
            </a:r>
          </a:p>
        </p:txBody>
      </p:sp>
      <p:sp>
        <p:nvSpPr>
          <p:cNvPr id="111620" name="Line 4">
            <a:extLst>
              <a:ext uri="{FF2B5EF4-FFF2-40B4-BE49-F238E27FC236}">
                <a16:creationId xmlns:a16="http://schemas.microsoft.com/office/drawing/2014/main" id="{8B055471-71E5-48CE-989F-AE34E4796408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1447800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621" name="Line 5">
            <a:extLst>
              <a:ext uri="{FF2B5EF4-FFF2-40B4-BE49-F238E27FC236}">
                <a16:creationId xmlns:a16="http://schemas.microsoft.com/office/drawing/2014/main" id="{AD631CBD-DA58-4478-843F-5A3FBF92DE94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2133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622" name="Line 6">
            <a:extLst>
              <a:ext uri="{FF2B5EF4-FFF2-40B4-BE49-F238E27FC236}">
                <a16:creationId xmlns:a16="http://schemas.microsoft.com/office/drawing/2014/main" id="{F14D3751-092E-4C0B-B0FE-C82193952A4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33600" y="2514600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623" name="Oval 7">
            <a:extLst>
              <a:ext uri="{FF2B5EF4-FFF2-40B4-BE49-F238E27FC236}">
                <a16:creationId xmlns:a16="http://schemas.microsoft.com/office/drawing/2014/main" id="{6F55D6B6-9232-425E-B052-1F629465CA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1463" y="20955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11624" name="Line 8">
            <a:extLst>
              <a:ext uri="{FF2B5EF4-FFF2-40B4-BE49-F238E27FC236}">
                <a16:creationId xmlns:a16="http://schemas.microsoft.com/office/drawing/2014/main" id="{6AB33F7B-7072-4988-9FE7-502295811506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1752600"/>
            <a:ext cx="1052513" cy="371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625" name="Line 9">
            <a:extLst>
              <a:ext uri="{FF2B5EF4-FFF2-40B4-BE49-F238E27FC236}">
                <a16:creationId xmlns:a16="http://schemas.microsoft.com/office/drawing/2014/main" id="{3D8DA670-73A7-40B3-B5A1-0754421B63CD}"/>
              </a:ext>
            </a:extLst>
          </p:cNvPr>
          <p:cNvSpPr>
            <a:spLocks noChangeShapeType="1"/>
          </p:cNvSpPr>
          <p:nvPr/>
        </p:nvSpPr>
        <p:spPr bwMode="auto">
          <a:xfrm>
            <a:off x="2957513" y="2133600"/>
            <a:ext cx="18145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626" name="Line 10">
            <a:extLst>
              <a:ext uri="{FF2B5EF4-FFF2-40B4-BE49-F238E27FC236}">
                <a16:creationId xmlns:a16="http://schemas.microsoft.com/office/drawing/2014/main" id="{B85D4779-699C-456D-9FB8-D2120C4E0BB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48000" y="2143125"/>
            <a:ext cx="1052513" cy="371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627" name="Line 11">
            <a:extLst>
              <a:ext uri="{FF2B5EF4-FFF2-40B4-BE49-F238E27FC236}">
                <a16:creationId xmlns:a16="http://schemas.microsoft.com/office/drawing/2014/main" id="{E56A8BB7-0889-4773-9696-C7CDC005E625}"/>
              </a:ext>
            </a:extLst>
          </p:cNvPr>
          <p:cNvSpPr>
            <a:spLocks noChangeShapeType="1"/>
          </p:cNvSpPr>
          <p:nvPr/>
        </p:nvSpPr>
        <p:spPr bwMode="auto">
          <a:xfrm>
            <a:off x="4757738" y="2133600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628" name="Line 12">
            <a:extLst>
              <a:ext uri="{FF2B5EF4-FFF2-40B4-BE49-F238E27FC236}">
                <a16:creationId xmlns:a16="http://schemas.microsoft.com/office/drawing/2014/main" id="{06FDD646-3538-4F0F-A37E-DC01235B5A8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29000" y="18288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629" name="Line 13">
            <a:extLst>
              <a:ext uri="{FF2B5EF4-FFF2-40B4-BE49-F238E27FC236}">
                <a16:creationId xmlns:a16="http://schemas.microsoft.com/office/drawing/2014/main" id="{D5AF3C74-213B-4854-BFAC-C475556928CF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2057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630" name="Text Box 15">
            <a:extLst>
              <a:ext uri="{FF2B5EF4-FFF2-40B4-BE49-F238E27FC236}">
                <a16:creationId xmlns:a16="http://schemas.microsoft.com/office/drawing/2014/main" id="{0EB093D9-C533-40D0-8A2A-8786F6CEE4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1524000"/>
            <a:ext cx="12112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600"/>
              <a:t>4</a:t>
            </a:r>
          </a:p>
        </p:txBody>
      </p:sp>
      <p:sp>
        <p:nvSpPr>
          <p:cNvPr id="111631" name="Text Box 16">
            <a:extLst>
              <a:ext uri="{FF2B5EF4-FFF2-40B4-BE49-F238E27FC236}">
                <a16:creationId xmlns:a16="http://schemas.microsoft.com/office/drawing/2014/main" id="{70085D6F-1F3B-4F08-86B3-E34F04F756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7413" y="2071688"/>
            <a:ext cx="12112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600"/>
              <a:t>5</a:t>
            </a:r>
          </a:p>
        </p:txBody>
      </p:sp>
      <p:sp>
        <p:nvSpPr>
          <p:cNvPr id="111632" name="Line 17">
            <a:extLst>
              <a:ext uri="{FF2B5EF4-FFF2-40B4-BE49-F238E27FC236}">
                <a16:creationId xmlns:a16="http://schemas.microsoft.com/office/drawing/2014/main" id="{F90285D0-325E-476A-A7A4-FDF8F37F05F2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2057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633" name="Text Box 18">
            <a:extLst>
              <a:ext uri="{FF2B5EF4-FFF2-40B4-BE49-F238E27FC236}">
                <a16:creationId xmlns:a16="http://schemas.microsoft.com/office/drawing/2014/main" id="{9F5B3750-0391-44C3-9C0D-04D6D953A2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1714500"/>
            <a:ext cx="1323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600"/>
              <a:t>10</a:t>
            </a:r>
          </a:p>
        </p:txBody>
      </p:sp>
      <p:sp>
        <p:nvSpPr>
          <p:cNvPr id="111634" name="Text Box 19">
            <a:extLst>
              <a:ext uri="{FF2B5EF4-FFF2-40B4-BE49-F238E27FC236}">
                <a16:creationId xmlns:a16="http://schemas.microsoft.com/office/drawing/2014/main" id="{8C67C00E-37D6-4B39-8841-C62DB58205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171575"/>
            <a:ext cx="1268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a</a:t>
            </a:r>
          </a:p>
        </p:txBody>
      </p:sp>
      <p:sp>
        <p:nvSpPr>
          <p:cNvPr id="111635" name="Text Box 20">
            <a:extLst>
              <a:ext uri="{FF2B5EF4-FFF2-40B4-BE49-F238E27FC236}">
                <a16:creationId xmlns:a16="http://schemas.microsoft.com/office/drawing/2014/main" id="{D152A8CB-EF71-4873-9A80-38ED19F1F1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0900" y="1917700"/>
            <a:ext cx="1268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b</a:t>
            </a:r>
          </a:p>
        </p:txBody>
      </p:sp>
      <p:sp>
        <p:nvSpPr>
          <p:cNvPr id="111636" name="Text Box 21">
            <a:extLst>
              <a:ext uri="{FF2B5EF4-FFF2-40B4-BE49-F238E27FC236}">
                <a16:creationId xmlns:a16="http://schemas.microsoft.com/office/drawing/2014/main" id="{6F95DA88-4057-4459-BE97-813D147472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2800" y="2603500"/>
            <a:ext cx="1250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c</a:t>
            </a:r>
          </a:p>
        </p:txBody>
      </p:sp>
      <p:sp>
        <p:nvSpPr>
          <p:cNvPr id="111637" name="Text Box 22">
            <a:extLst>
              <a:ext uri="{FF2B5EF4-FFF2-40B4-BE49-F238E27FC236}">
                <a16:creationId xmlns:a16="http://schemas.microsoft.com/office/drawing/2014/main" id="{73039E9B-22FF-4F1A-A210-E8D0E46739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1873250"/>
            <a:ext cx="1268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>
            <a:extLst>
              <a:ext uri="{FF2B5EF4-FFF2-40B4-BE49-F238E27FC236}">
                <a16:creationId xmlns:a16="http://schemas.microsoft.com/office/drawing/2014/main" id="{80C1D243-F22A-45D0-8471-46F01A5872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382000" cy="11430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Splitting buses</a:t>
            </a:r>
          </a:p>
        </p:txBody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F75E540D-4ED2-4976-B7B0-B0307DFD3F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352800"/>
            <a:ext cx="7315200" cy="28479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>
            <a:spAutoFit/>
          </a:bodyPr>
          <a:lstStyle>
            <a:lvl1pPr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457200" algn="l"/>
                <a:tab pos="685800" algn="l"/>
              </a:tabLs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5000"/>
              </a:lnSpc>
              <a:buClrTx/>
            </a:pPr>
            <a:r>
              <a:rPr kumimoji="0" lang="pl-PL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SIGNAL</a:t>
            </a:r>
            <a:r>
              <a:rPr kumimoji="0"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pl-PL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kumimoji="0"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: STD_LOGIC_VECTOR(3 </a:t>
            </a:r>
            <a:r>
              <a:rPr kumimoji="0" lang="pl-PL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kumimoji="0"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 0);</a:t>
            </a:r>
          </a:p>
          <a:p>
            <a:pPr>
              <a:lnSpc>
                <a:spcPct val="95000"/>
              </a:lnSpc>
              <a:buClrTx/>
            </a:pPr>
            <a:r>
              <a:rPr kumimoji="0" lang="pl-PL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SIGNAL</a:t>
            </a:r>
            <a:r>
              <a:rPr kumimoji="0"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pl-PL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kumimoji="0"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: STD_LOGIC_VECTOR(4 </a:t>
            </a:r>
            <a:r>
              <a:rPr kumimoji="0" lang="pl-PL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kumimoji="0"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 0);</a:t>
            </a:r>
          </a:p>
          <a:p>
            <a:pPr>
              <a:lnSpc>
                <a:spcPct val="95000"/>
              </a:lnSpc>
              <a:buClrTx/>
            </a:pPr>
            <a:r>
              <a:rPr kumimoji="0" lang="pl-PL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SIGNAL</a:t>
            </a:r>
            <a:r>
              <a:rPr kumimoji="0"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pl-PL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kumimoji="0"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: STD_LOGIC;</a:t>
            </a:r>
          </a:p>
          <a:p>
            <a:pPr>
              <a:lnSpc>
                <a:spcPct val="95000"/>
              </a:lnSpc>
              <a:buClrTx/>
            </a:pPr>
            <a:r>
              <a:rPr kumimoji="0"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SIGNAL </a:t>
            </a:r>
            <a:r>
              <a:rPr kumimoji="0" lang="pl-PL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kumimoji="0"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: STD_LOGIC_VECTOR(9 </a:t>
            </a:r>
            <a:r>
              <a:rPr kumimoji="0" lang="pl-PL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DOWNTO</a:t>
            </a:r>
            <a:r>
              <a:rPr kumimoji="0"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 0);</a:t>
            </a:r>
          </a:p>
          <a:p>
            <a:pPr>
              <a:lnSpc>
                <a:spcPct val="95000"/>
              </a:lnSpc>
              <a:buClrTx/>
            </a:pPr>
            <a:endParaRPr kumimoji="0" lang="en-US" altLang="en-US" sz="20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5000"/>
              </a:lnSpc>
              <a:buClrTx/>
            </a:pPr>
            <a:r>
              <a:rPr kumimoji="0"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a &lt;= d(9 downto 6);</a:t>
            </a:r>
          </a:p>
          <a:p>
            <a:pPr>
              <a:lnSpc>
                <a:spcPct val="95000"/>
              </a:lnSpc>
              <a:buClrTx/>
            </a:pPr>
            <a:r>
              <a:rPr kumimoji="0"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b &lt;= d(5 downto 1);</a:t>
            </a:r>
          </a:p>
          <a:p>
            <a:pPr>
              <a:lnSpc>
                <a:spcPct val="95000"/>
              </a:lnSpc>
              <a:buClrTx/>
            </a:pPr>
            <a:r>
              <a:rPr kumimoji="0"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c &lt;= d(0);</a:t>
            </a:r>
          </a:p>
        </p:txBody>
      </p:sp>
      <p:sp>
        <p:nvSpPr>
          <p:cNvPr id="112644" name="Line 4">
            <a:extLst>
              <a:ext uri="{FF2B5EF4-FFF2-40B4-BE49-F238E27FC236}">
                <a16:creationId xmlns:a16="http://schemas.microsoft.com/office/drawing/2014/main" id="{14C22F25-7AA8-46F1-B7AA-D71833C80CE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45013" y="1495425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45" name="Line 5">
            <a:extLst>
              <a:ext uri="{FF2B5EF4-FFF2-40B4-BE49-F238E27FC236}">
                <a16:creationId xmlns:a16="http://schemas.microsoft.com/office/drawing/2014/main" id="{BF50B4AF-E153-45BF-BF70-31FF0BB606C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21213" y="2181225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46" name="Line 6">
            <a:extLst>
              <a:ext uri="{FF2B5EF4-FFF2-40B4-BE49-F238E27FC236}">
                <a16:creationId xmlns:a16="http://schemas.microsoft.com/office/drawing/2014/main" id="{8E0E10E3-4178-496F-ACA0-10D000B0427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45013" y="2562225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47" name="Oval 7">
            <a:extLst>
              <a:ext uri="{FF2B5EF4-FFF2-40B4-BE49-F238E27FC236}">
                <a16:creationId xmlns:a16="http://schemas.microsoft.com/office/drawing/2014/main" id="{40D7F2A9-5D18-4FC4-8091-BAF310FB5BAB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3435350" y="2143125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112648" name="Line 8">
            <a:extLst>
              <a:ext uri="{FF2B5EF4-FFF2-40B4-BE49-F238E27FC236}">
                <a16:creationId xmlns:a16="http://schemas.microsoft.com/office/drawing/2014/main" id="{D1D74493-EC9E-4E2E-9EC2-57F458EAC28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92500" y="1800225"/>
            <a:ext cx="1052513" cy="371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49" name="Line 9">
            <a:extLst>
              <a:ext uri="{FF2B5EF4-FFF2-40B4-BE49-F238E27FC236}">
                <a16:creationId xmlns:a16="http://schemas.microsoft.com/office/drawing/2014/main" id="{B7ABFBEF-D661-4EB4-920F-07C11BF26B4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20988" y="2181225"/>
            <a:ext cx="18145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50" name="Line 10">
            <a:extLst>
              <a:ext uri="{FF2B5EF4-FFF2-40B4-BE49-F238E27FC236}">
                <a16:creationId xmlns:a16="http://schemas.microsoft.com/office/drawing/2014/main" id="{43889C38-2BC0-4CC3-B66F-1FDABEB3A46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492500" y="2190750"/>
            <a:ext cx="1052513" cy="371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51" name="Line 11">
            <a:extLst>
              <a:ext uri="{FF2B5EF4-FFF2-40B4-BE49-F238E27FC236}">
                <a16:creationId xmlns:a16="http://schemas.microsoft.com/office/drawing/2014/main" id="{9B75329F-80AC-444C-BB50-9A1C17A42E6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59013" y="2181225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52" name="Line 12">
            <a:extLst>
              <a:ext uri="{FF2B5EF4-FFF2-40B4-BE49-F238E27FC236}">
                <a16:creationId xmlns:a16="http://schemas.microsoft.com/office/drawing/2014/main" id="{5C890CA9-A693-4630-AE10-EA5C7314C240}"/>
              </a:ext>
            </a:extLst>
          </p:cNvPr>
          <p:cNvSpPr>
            <a:spLocks noChangeShapeType="1"/>
          </p:cNvSpPr>
          <p:nvPr/>
        </p:nvSpPr>
        <p:spPr bwMode="auto">
          <a:xfrm>
            <a:off x="4087813" y="1876425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53" name="Line 13">
            <a:extLst>
              <a:ext uri="{FF2B5EF4-FFF2-40B4-BE49-F238E27FC236}">
                <a16:creationId xmlns:a16="http://schemas.microsoft.com/office/drawing/2014/main" id="{DF3F1AB5-CE38-4A0E-BF79-E1394025E28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40213" y="21050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54" name="Text Box 14">
            <a:extLst>
              <a:ext uri="{FF2B5EF4-FFF2-40B4-BE49-F238E27FC236}">
                <a16:creationId xmlns:a16="http://schemas.microsoft.com/office/drawing/2014/main" id="{0E31FD7E-9CA5-4E8E-BBED-1063D47472CF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3124200" y="1524000"/>
            <a:ext cx="12112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600"/>
              <a:t>4</a:t>
            </a:r>
          </a:p>
        </p:txBody>
      </p:sp>
      <p:sp>
        <p:nvSpPr>
          <p:cNvPr id="112655" name="Text Box 15">
            <a:extLst>
              <a:ext uri="{FF2B5EF4-FFF2-40B4-BE49-F238E27FC236}">
                <a16:creationId xmlns:a16="http://schemas.microsoft.com/office/drawing/2014/main" id="{575875FF-E23B-45E2-8B3D-9EE97ACC20D2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3276600" y="2133600"/>
            <a:ext cx="12112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600"/>
              <a:t>5</a:t>
            </a:r>
          </a:p>
        </p:txBody>
      </p:sp>
      <p:sp>
        <p:nvSpPr>
          <p:cNvPr id="112656" name="Line 16">
            <a:extLst>
              <a:ext uri="{FF2B5EF4-FFF2-40B4-BE49-F238E27FC236}">
                <a16:creationId xmlns:a16="http://schemas.microsoft.com/office/drawing/2014/main" id="{6406D3F6-0DB5-421A-99CA-6CD3E6C5C1A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87613" y="21050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57" name="Text Box 17">
            <a:extLst>
              <a:ext uri="{FF2B5EF4-FFF2-40B4-BE49-F238E27FC236}">
                <a16:creationId xmlns:a16="http://schemas.microsoft.com/office/drawing/2014/main" id="{E80454E6-D995-4911-A0CF-33876A814E4E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1371600" y="1765300"/>
            <a:ext cx="1323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600"/>
              <a:t>10</a:t>
            </a:r>
          </a:p>
        </p:txBody>
      </p:sp>
      <p:sp>
        <p:nvSpPr>
          <p:cNvPr id="112658" name="Text Box 18">
            <a:extLst>
              <a:ext uri="{FF2B5EF4-FFF2-40B4-BE49-F238E27FC236}">
                <a16:creationId xmlns:a16="http://schemas.microsoft.com/office/drawing/2014/main" id="{5241AB18-B889-441F-95AE-FF20E8765988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745038" y="1219200"/>
            <a:ext cx="1268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a</a:t>
            </a:r>
          </a:p>
        </p:txBody>
      </p:sp>
      <p:sp>
        <p:nvSpPr>
          <p:cNvPr id="112659" name="Text Box 19">
            <a:extLst>
              <a:ext uri="{FF2B5EF4-FFF2-40B4-BE49-F238E27FC236}">
                <a16:creationId xmlns:a16="http://schemas.microsoft.com/office/drawing/2014/main" id="{39D09818-30BF-46F9-A7CC-C36C7F5768F2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768850" y="1981200"/>
            <a:ext cx="1268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b</a:t>
            </a:r>
          </a:p>
        </p:txBody>
      </p:sp>
      <p:sp>
        <p:nvSpPr>
          <p:cNvPr id="112660" name="Text Box 20">
            <a:extLst>
              <a:ext uri="{FF2B5EF4-FFF2-40B4-BE49-F238E27FC236}">
                <a16:creationId xmlns:a16="http://schemas.microsoft.com/office/drawing/2014/main" id="{9DE889BD-E92B-4DCD-B35F-CEDD099D9963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762500" y="2673350"/>
            <a:ext cx="1250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c</a:t>
            </a:r>
          </a:p>
        </p:txBody>
      </p:sp>
      <p:sp>
        <p:nvSpPr>
          <p:cNvPr id="112661" name="Text Box 21">
            <a:extLst>
              <a:ext uri="{FF2B5EF4-FFF2-40B4-BE49-F238E27FC236}">
                <a16:creationId xmlns:a16="http://schemas.microsoft.com/office/drawing/2014/main" id="{B7CF12A2-040B-4840-92DF-8BCDEE5BE6D0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901700" y="1905000"/>
            <a:ext cx="1268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2000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8ACB8-AE5B-4453-AF8D-F1AE40CC5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084CCF-260E-4082-A829-3FB227A545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F9A987-07AB-442C-B123-EF969832F051}" type="slidenum">
              <a:rPr lang="en-US" altLang="zh-CN" smtClean="0"/>
              <a:pPr>
                <a:defRPr/>
              </a:pPr>
              <a:t>9</a:t>
            </a:fld>
            <a:endParaRPr lang="en-US" altLang="zh-C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B3B14E9-B75E-4E80-A77C-2CFA6CC233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217" y="987028"/>
            <a:ext cx="7223565" cy="529351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0C09070-6731-4015-8ED8-A80D9E2A0091}"/>
              </a:ext>
            </a:extLst>
          </p:cNvPr>
          <p:cNvSpPr txBox="1"/>
          <p:nvPr/>
        </p:nvSpPr>
        <p:spPr>
          <a:xfrm>
            <a:off x="0" y="6374368"/>
            <a:ext cx="9417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https://en.wikipedia.org/wiki/Bus_(computing)#/media/File:Computer_system_bus.svg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685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2187</TotalTime>
  <Words>443</Words>
  <Application>Microsoft Office PowerPoint</Application>
  <PresentationFormat>On-screen Show (4:3)</PresentationFormat>
  <Paragraphs>212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9" baseType="lpstr">
      <vt:lpstr>Arial</vt:lpstr>
      <vt:lpstr>Calibri</vt:lpstr>
      <vt:lpstr>Calibri Light</vt:lpstr>
      <vt:lpstr>Courier New</vt:lpstr>
      <vt:lpstr>Helvetica</vt:lpstr>
      <vt:lpstr>Symbol</vt:lpstr>
      <vt:lpstr>System</vt:lpstr>
      <vt:lpstr>Times New Roman</vt:lpstr>
      <vt:lpstr>Times-Roman</vt:lpstr>
      <vt:lpstr>Wingdings</vt:lpstr>
      <vt:lpstr>Office Theme</vt:lpstr>
      <vt:lpstr>1_Default Design</vt:lpstr>
      <vt:lpstr>PowerPoint Presentation</vt:lpstr>
      <vt:lpstr>PowerPoint Presentation</vt:lpstr>
      <vt:lpstr>PowerPoint Presentation</vt:lpstr>
      <vt:lpstr>Tri-state Buffer – example (1)</vt:lpstr>
      <vt:lpstr>Tri-state Buffer – example (2)</vt:lpstr>
      <vt:lpstr>PowerPoint Presentation</vt:lpstr>
      <vt:lpstr>Merging wires and buses</vt:lpstr>
      <vt:lpstr>Splitting buses</vt:lpstr>
      <vt:lpstr>Buses</vt:lpstr>
      <vt:lpstr>Arbiter</vt:lpstr>
      <vt:lpstr>Arbiter Controller Unit (1)</vt:lpstr>
      <vt:lpstr>Arbiter Controller Unit (2)</vt:lpstr>
      <vt:lpstr>VHDL Code (1)</vt:lpstr>
      <vt:lpstr>VHDL Code (2)</vt:lpstr>
      <vt:lpstr>VHDL code (3)</vt:lpstr>
      <vt:lpstr>References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Alif Ahmed</dc:creator>
  <cp:lastModifiedBy>Farahmandi,Farimah</cp:lastModifiedBy>
  <cp:revision>235</cp:revision>
  <dcterms:created xsi:type="dcterms:W3CDTF">2018-07-19T06:50:39Z</dcterms:created>
  <dcterms:modified xsi:type="dcterms:W3CDTF">2019-11-15T14:50:42Z</dcterms:modified>
</cp:coreProperties>
</file>