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20"/>
  </p:notesMasterIdLst>
  <p:sldIdLst>
    <p:sldId id="340" r:id="rId3"/>
    <p:sldId id="802" r:id="rId4"/>
    <p:sldId id="801" r:id="rId5"/>
    <p:sldId id="803" r:id="rId6"/>
    <p:sldId id="804" r:id="rId7"/>
    <p:sldId id="805" r:id="rId8"/>
    <p:sldId id="806" r:id="rId9"/>
    <p:sldId id="807" r:id="rId10"/>
    <p:sldId id="810" r:id="rId11"/>
    <p:sldId id="808" r:id="rId12"/>
    <p:sldId id="811" r:id="rId13"/>
    <p:sldId id="812" r:id="rId14"/>
    <p:sldId id="813" r:id="rId15"/>
    <p:sldId id="815" r:id="rId16"/>
    <p:sldId id="814" r:id="rId17"/>
    <p:sldId id="740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ahmandi,Farimah" initials="F" lastIdx="1" clrIdx="0">
    <p:extLst>
      <p:ext uri="{19B8F6BF-5375-455C-9EA6-DF929625EA0E}">
        <p15:presenceInfo xmlns:p15="http://schemas.microsoft.com/office/powerpoint/2012/main" userId="S::ffarahmandi@ufl.edu::29c315a7-b1fe-4210-ab1a-ce8ad17ee4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3537" autoAdjust="0"/>
  </p:normalViewPr>
  <p:slideViewPr>
    <p:cSldViewPr snapToGrid="0">
      <p:cViewPr varScale="1">
        <p:scale>
          <a:sx n="75" d="100"/>
          <a:sy n="75" d="100"/>
        </p:scale>
        <p:origin x="84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73707-FFED-4B69-85CE-B5C1923375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1292E-6BBD-49AC-BF16-0E9DA694D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1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9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5" y="1657350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1675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A50021"/>
                </a:solidFill>
              </a:defRPr>
            </a:lvl3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A987-07AB-442C-B123-EF969832F0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33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892D-E911-4394-946D-E66BC49C22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93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B2C0-56D7-4B7D-A63B-9DE2943C86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08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0164E-5FBB-4782-8604-5C241FBFB5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28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562F-EC6B-40AB-9BDB-4C084AB1B9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85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3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0F66-72AE-479E-8D14-8C73AEC0AD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812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AFBE-B4CC-4D3B-B82C-A6804D7C8B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698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6840-6D10-4EEF-9E4E-3EA50C36A2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23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123825"/>
            <a:ext cx="2201862" cy="6610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23825"/>
            <a:ext cx="6456363" cy="6610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4619-DCDF-423B-8F04-998B915446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998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23825"/>
            <a:ext cx="88011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4B4C-6EE0-42FE-93CA-02A00F1F5F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796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5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8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123825"/>
            <a:ext cx="8801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" y="923925"/>
            <a:ext cx="8810625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2525" y="65341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fld id="{D7BE8A41-C051-4ED6-BB81-4FE75D60FB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610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80000"/>
        <a:buFont typeface="Wingdings" pitchFamily="2" charset="2"/>
        <a:buChar char="u"/>
        <a:defRPr sz="2800">
          <a:solidFill>
            <a:srgbClr val="0000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q"/>
        <a:defRPr sz="2400">
          <a:solidFill>
            <a:srgbClr val="80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se.ohio-state.edu/~crawfis.3/cse675-02/Slides/CSE675_02a_MIPS-ISA.pdf" TargetMode="External"/><Relationship Id="rId2" Type="http://schemas.openxmlformats.org/officeDocument/2006/relationships/hyperlink" Target="http://www-inst.eecs.berkeley.edu/~cs150/sp12/agenda/lec/lec07-MIPS.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en.wikipedia.org/wiki/MIPS_architectur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31">
            <a:extLst>
              <a:ext uri="{FF2B5EF4-FFF2-40B4-BE49-F238E27FC236}">
                <a16:creationId xmlns:a16="http://schemas.microsoft.com/office/drawing/2014/main" id="{6D2EC39B-5C5E-45CC-8F74-67F0E034C48A}"/>
              </a:ext>
            </a:extLst>
          </p:cNvPr>
          <p:cNvSpPr txBox="1">
            <a:spLocks/>
          </p:cNvSpPr>
          <p:nvPr/>
        </p:nvSpPr>
        <p:spPr>
          <a:xfrm>
            <a:off x="163244" y="656813"/>
            <a:ext cx="8980756" cy="162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ctr" defTabSz="43627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40" b="1" i="0" u="none" strike="noStrike" cap="none" spc="0" baseline="0">
                <a:ln>
                  <a:noFill/>
                </a:ln>
                <a:solidFill>
                  <a:srgbClr val="8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en-US" sz="5400" dirty="0"/>
              <a:t>EEL4712 Digital Design</a:t>
            </a:r>
          </a:p>
          <a:p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lang="en-US" altLang="en-US" sz="4000" dirty="0">
                <a:ea typeface="ＭＳ Ｐゴシック" panose="020B0600070205080204" pitchFamily="34" charset="-128"/>
              </a:rPr>
              <a:t>MIPS Processor Performance</a:t>
            </a:r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</a:p>
        </p:txBody>
      </p:sp>
      <p:sp>
        <p:nvSpPr>
          <p:cNvPr id="10" name="Shape 132">
            <a:extLst>
              <a:ext uri="{FF2B5EF4-FFF2-40B4-BE49-F238E27FC236}">
                <a16:creationId xmlns:a16="http://schemas.microsoft.com/office/drawing/2014/main" id="{02D74C40-2EF0-44FA-98E9-7B79B389FEC2}"/>
              </a:ext>
            </a:extLst>
          </p:cNvPr>
          <p:cNvSpPr txBox="1">
            <a:spLocks/>
          </p:cNvSpPr>
          <p:nvPr/>
        </p:nvSpPr>
        <p:spPr>
          <a:xfrm>
            <a:off x="0" y="3303300"/>
            <a:ext cx="9144000" cy="3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512" tIns="36512" rIns="36512" bIns="36512">
            <a:normAutofit/>
          </a:bodyPr>
          <a:lstStyle>
            <a:lvl1pPr marL="0" marR="0" indent="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052512" marR="0" indent="-379412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439862" marR="0" indent="-19685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812396" marR="0" indent="-182033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97894" marR="0" indent="-240507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50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122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94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66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407511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40">
                <a:solidFill>
                  <a:srgbClr val="0000FF"/>
                </a:solidFill>
              </a:defRPr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" name="Picture 4" descr="UF">
            <a:extLst>
              <a:ext uri="{FF2B5EF4-FFF2-40B4-BE49-F238E27FC236}">
                <a16:creationId xmlns:a16="http://schemas.microsoft.com/office/drawing/2014/main" id="{E99B395C-7400-4BE0-9774-C3392FA7E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96" y="4125123"/>
            <a:ext cx="6745189" cy="126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47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F301-7418-42C6-8F76-DC098AEB9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Single-Cycle vs. Pipelined Performance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F54AA0-6711-41ED-B6C1-FFBC2BC68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1000125"/>
            <a:ext cx="884872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41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288E-F9FC-4D48-84DD-5412632CE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Single-Cycle and Pipelined Datapath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C2572-3741-44A4-B699-ED5C24B6B5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0722B0-6038-47BF-97F5-5CF3650E4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980311"/>
            <a:ext cx="7477125" cy="565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46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9AA0-CDEE-497A-A1D5-A3C137ED4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Corrected Pipelined Datapath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2CA66D-14DC-495A-BC8E-54BED1E128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25" y="2526667"/>
            <a:ext cx="8810625" cy="382396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8799F-6290-418D-84FD-E4924893C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6B9928-058C-4500-9D32-1B19FE8A2383}"/>
              </a:ext>
            </a:extLst>
          </p:cNvPr>
          <p:cNvSpPr/>
          <p:nvPr/>
        </p:nvSpPr>
        <p:spPr>
          <a:xfrm>
            <a:off x="0" y="1106826"/>
            <a:ext cx="7972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WriteReg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must arrive at the same time as Result</a:t>
            </a:r>
          </a:p>
        </p:txBody>
      </p:sp>
    </p:spTree>
    <p:extLst>
      <p:ext uri="{BB962C8B-B14F-4D97-AF65-F5344CB8AC3E}">
        <p14:creationId xmlns:p14="http://schemas.microsoft.com/office/powerpoint/2010/main" val="12951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80264-472B-4F4F-8A3F-F7120A57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FC235-5041-4488-A7CA-76FB3CE4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control unit as single-cycle processor Control delayed to proper pipeline stage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AF124-683E-4511-BE0A-8755205F1F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C1D3FF-09CE-486A-A690-8CA481475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2262024"/>
            <a:ext cx="7886700" cy="447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964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CCC45-316A-4211-9B27-889136431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Hazards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0E86B-5097-4EA3-AA83-9EB1CC9A0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an instruction depends on results from previous instruction that hasn’t completed.</a:t>
            </a:r>
          </a:p>
          <a:p>
            <a:r>
              <a:rPr lang="en-US" dirty="0"/>
              <a:t>Types of hazards:</a:t>
            </a:r>
          </a:p>
          <a:p>
            <a:pPr lvl="1"/>
            <a:r>
              <a:rPr lang="en-US" b="1" dirty="0"/>
              <a:t>Data hazard: </a:t>
            </a:r>
            <a:r>
              <a:rPr lang="en-US" dirty="0"/>
              <a:t>register value not written back to register file yet</a:t>
            </a:r>
          </a:p>
          <a:p>
            <a:pPr lvl="1"/>
            <a:r>
              <a:rPr lang="en-US" b="1"/>
              <a:t>Control </a:t>
            </a:r>
            <a:r>
              <a:rPr lang="en-US" b="1" dirty="0"/>
              <a:t>hazard: </a:t>
            </a:r>
            <a:r>
              <a:rPr lang="en-US" dirty="0"/>
              <a:t>next instruction not decided yet (caused by branches)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75BB4-EA3A-4141-AF11-E5A8E34081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1539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51F3-D3D7-4219-BD11-44FCBAEB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Abstraction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9EE00-FF2B-497B-ABB5-90748E7E07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19EAAC-EC87-4A89-9881-28AAE40C1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85" y="1615415"/>
            <a:ext cx="8696865" cy="415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869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8617D-E666-4370-A55A-6B1E1A57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667FA-3F53-4F5F-82F2-A98A5E356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http://www-inst.eecs.berkeley.edu/~cs150/sp12/agenda/lec/lec07-MIPS.pdf</a:t>
            </a:r>
            <a:endParaRPr lang="en-US" dirty="0"/>
          </a:p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https://web.cse.ohio-state.edu/~crawfis.3/cse675-02/Slides/CSE675_02a_MIPS-ISA.pdf</a:t>
            </a:r>
            <a:endParaRPr lang="en-US" dirty="0"/>
          </a:p>
          <a:p>
            <a:r>
              <a:rPr lang="en-US" dirty="0">
                <a:hlinkClick r:id="rId4"/>
              </a:rPr>
              <a:t>https://en.wikipedia.org/wiki/MIPS_architecture</a:t>
            </a:r>
            <a:endParaRPr lang="en-US" dirty="0"/>
          </a:p>
          <a:p>
            <a:r>
              <a:rPr lang="en-US" dirty="0"/>
              <a:t>http://homepage.divms.uiowa.edu/~ghosh/6016.90.pdf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04D24-0D9D-40D8-8ECE-20217C2E41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888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4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C0FCE3A-2535-4396-A223-BDAEC81D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22958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D7D5-3E51-4E9E-A890-7278C7B4B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Processor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9541-1F21-4581-918B-D067AE39E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Program Execution Time</a:t>
            </a:r>
          </a:p>
          <a:p>
            <a:pPr marL="0" indent="0">
              <a:buNone/>
            </a:pPr>
            <a:r>
              <a:rPr lang="fr-FR" b="1" dirty="0"/>
              <a:t>= (#instructions)*(cycles/instruction)*(seconds/cycle)</a:t>
            </a:r>
          </a:p>
          <a:p>
            <a:pPr marL="0" indent="0">
              <a:buNone/>
            </a:pPr>
            <a:r>
              <a:rPr lang="fr-FR" b="1" dirty="0"/>
              <a:t>= # instructions x CPI x 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D8145-2303-42DB-8093-1E63EECF1D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331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7A2B-D74F-41AE-A93D-4F52AC07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Single-Cycle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0AFBF-6E9A-4754-A3F6-C767B4240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923925"/>
            <a:ext cx="8810625" cy="609600"/>
          </a:xfrm>
        </p:spPr>
        <p:txBody>
          <a:bodyPr/>
          <a:lstStyle/>
          <a:p>
            <a:r>
              <a:rPr lang="en-US" dirty="0"/>
              <a:t>TC is limited by the critical path (</a:t>
            </a:r>
            <a:r>
              <a:rPr lang="en-US" b="1" dirty="0" err="1"/>
              <a:t>lw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7074A-5DE7-4AB1-9C70-897FF29F9C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D381F1-48AE-4C59-9BD8-1279B4824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19250"/>
            <a:ext cx="889635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9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4E8BC-992E-494A-BD21-2565A0A1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Single-Cycle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AF5D5-6D91-483B-AB04-62340C862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Single-cycle critical path:</a:t>
            </a:r>
          </a:p>
          <a:p>
            <a:pPr lvl="1"/>
            <a:r>
              <a:rPr lang="en-US" i="1" dirty="0"/>
              <a:t>Tc </a:t>
            </a:r>
            <a:r>
              <a:rPr lang="en-US" dirty="0"/>
              <a:t>= </a:t>
            </a:r>
            <a:r>
              <a:rPr lang="en-US" i="1" dirty="0" err="1"/>
              <a:t>tpcq_PC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t</a:t>
            </a:r>
            <a:r>
              <a:rPr lang="en-US" dirty="0" err="1"/>
              <a:t>mem</a:t>
            </a:r>
            <a:r>
              <a:rPr lang="en-US" dirty="0"/>
              <a:t> + max(</a:t>
            </a:r>
            <a:r>
              <a:rPr lang="en-US" i="1" dirty="0" err="1"/>
              <a:t>tRF</a:t>
            </a:r>
            <a:r>
              <a:rPr lang="en-US" dirty="0" err="1"/>
              <a:t>read</a:t>
            </a:r>
            <a:r>
              <a:rPr lang="en-US" dirty="0"/>
              <a:t>, </a:t>
            </a:r>
            <a:r>
              <a:rPr lang="en-US" i="1" dirty="0" err="1"/>
              <a:t>tsext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t</a:t>
            </a:r>
            <a:r>
              <a:rPr lang="en-US" dirty="0" err="1"/>
              <a:t>mux</a:t>
            </a:r>
            <a:r>
              <a:rPr lang="en-US" dirty="0"/>
              <a:t>) + </a:t>
            </a:r>
            <a:r>
              <a:rPr lang="en-US" i="1" dirty="0" err="1"/>
              <a:t>t</a:t>
            </a:r>
            <a:r>
              <a:rPr lang="en-US" dirty="0" err="1"/>
              <a:t>ALU</a:t>
            </a:r>
            <a:r>
              <a:rPr lang="en-US" dirty="0"/>
              <a:t> +</a:t>
            </a:r>
            <a:r>
              <a:rPr lang="en-US" i="1" dirty="0" err="1"/>
              <a:t>t</a:t>
            </a:r>
            <a:r>
              <a:rPr lang="en-US" dirty="0" err="1"/>
              <a:t>mem</a:t>
            </a:r>
            <a:r>
              <a:rPr lang="en-US" dirty="0"/>
              <a:t> + </a:t>
            </a:r>
            <a:r>
              <a:rPr lang="en-US" i="1" dirty="0" err="1"/>
              <a:t>t</a:t>
            </a:r>
            <a:r>
              <a:rPr lang="en-US" dirty="0" err="1"/>
              <a:t>mux</a:t>
            </a:r>
            <a:r>
              <a:rPr lang="en-US" dirty="0"/>
              <a:t> + </a:t>
            </a:r>
            <a:r>
              <a:rPr lang="en-US" i="1" dirty="0" err="1"/>
              <a:t>tRF</a:t>
            </a:r>
            <a:r>
              <a:rPr lang="en-US" dirty="0" err="1"/>
              <a:t>setup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 most implementations, limiting paths are:</a:t>
            </a:r>
          </a:p>
          <a:p>
            <a:pPr lvl="1"/>
            <a:r>
              <a:rPr lang="en-US" dirty="0"/>
              <a:t>memory, ALU, register file.</a:t>
            </a:r>
          </a:p>
          <a:p>
            <a:pPr lvl="1"/>
            <a:r>
              <a:rPr lang="en-US" i="1" dirty="0"/>
              <a:t>Tc </a:t>
            </a:r>
            <a:r>
              <a:rPr lang="en-US" dirty="0"/>
              <a:t>= </a:t>
            </a:r>
            <a:r>
              <a:rPr lang="en-US" i="1" dirty="0" err="1"/>
              <a:t>tpcq_PC</a:t>
            </a:r>
            <a:r>
              <a:rPr lang="en-US" i="1" dirty="0"/>
              <a:t> </a:t>
            </a:r>
            <a:r>
              <a:rPr lang="en-US" dirty="0"/>
              <a:t>+ 2*</a:t>
            </a:r>
            <a:r>
              <a:rPr lang="en-US" i="1" dirty="0" err="1"/>
              <a:t>t</a:t>
            </a:r>
            <a:r>
              <a:rPr lang="en-US" dirty="0" err="1"/>
              <a:t>mem</a:t>
            </a:r>
            <a:r>
              <a:rPr lang="en-US" dirty="0"/>
              <a:t> + </a:t>
            </a:r>
            <a:r>
              <a:rPr lang="en-US" i="1" dirty="0" err="1"/>
              <a:t>tRF</a:t>
            </a:r>
            <a:r>
              <a:rPr lang="en-US" dirty="0" err="1"/>
              <a:t>read</a:t>
            </a:r>
            <a:r>
              <a:rPr lang="en-US" dirty="0"/>
              <a:t> + </a:t>
            </a:r>
            <a:r>
              <a:rPr lang="en-US" i="1" dirty="0" err="1"/>
              <a:t>t</a:t>
            </a:r>
            <a:r>
              <a:rPr lang="en-US" dirty="0" err="1"/>
              <a:t>mux</a:t>
            </a:r>
            <a:r>
              <a:rPr lang="en-US" dirty="0"/>
              <a:t> + </a:t>
            </a:r>
            <a:r>
              <a:rPr lang="en-US" i="1" dirty="0" err="1"/>
              <a:t>t</a:t>
            </a:r>
            <a:r>
              <a:rPr lang="en-US" dirty="0" err="1"/>
              <a:t>ALU</a:t>
            </a:r>
            <a:r>
              <a:rPr lang="en-US" dirty="0"/>
              <a:t> + </a:t>
            </a:r>
            <a:r>
              <a:rPr lang="en-US" i="1" dirty="0" err="1"/>
              <a:t>tRF</a:t>
            </a:r>
            <a:r>
              <a:rPr lang="en-US" dirty="0" err="1"/>
              <a:t>setup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CA1BE-89B7-42B1-9DF7-04E2F458B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930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3729F-8293-4C8C-8FD1-A3298961F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Single-Cycle Performance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07DDB-1907-48FE-86CD-A14C82104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D753E1-9733-4DD5-B726-50268EEF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988300"/>
            <a:ext cx="7683500" cy="48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7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9003-A5EC-41BB-AFFB-F34977818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Single-Cycle Performance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D6E46-4BF4-470C-9F86-784CB7619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TC= </a:t>
            </a:r>
            <a:r>
              <a:rPr lang="en-US" sz="2800" i="1" dirty="0" err="1"/>
              <a:t>tpcq_PC</a:t>
            </a:r>
            <a:r>
              <a:rPr lang="en-US" sz="2800" i="1" dirty="0"/>
              <a:t> </a:t>
            </a:r>
            <a:r>
              <a:rPr lang="en-US" sz="2800" dirty="0"/>
              <a:t>+ 2</a:t>
            </a:r>
            <a:r>
              <a:rPr lang="en-US" sz="2800" i="1" dirty="0"/>
              <a:t>t</a:t>
            </a:r>
            <a:r>
              <a:rPr lang="en-US" sz="2800" dirty="0"/>
              <a:t>mem + </a:t>
            </a:r>
            <a:r>
              <a:rPr lang="en-US" sz="2800" i="1" dirty="0" err="1"/>
              <a:t>tRF</a:t>
            </a:r>
            <a:r>
              <a:rPr lang="en-US" sz="2800" dirty="0" err="1"/>
              <a:t>read</a:t>
            </a:r>
            <a:r>
              <a:rPr lang="en-US" sz="2800" dirty="0"/>
              <a:t> + </a:t>
            </a:r>
            <a:r>
              <a:rPr lang="en-US" sz="2800" i="1" dirty="0" err="1"/>
              <a:t>t</a:t>
            </a:r>
            <a:r>
              <a:rPr lang="en-US" sz="2800" dirty="0" err="1"/>
              <a:t>mux</a:t>
            </a:r>
            <a:r>
              <a:rPr lang="en-US" sz="2800" dirty="0"/>
              <a:t> + </a:t>
            </a:r>
            <a:r>
              <a:rPr lang="en-US" sz="2800" i="1" dirty="0" err="1"/>
              <a:t>t</a:t>
            </a:r>
            <a:r>
              <a:rPr lang="en-US" sz="2800" dirty="0" err="1"/>
              <a:t>ALU</a:t>
            </a:r>
            <a:r>
              <a:rPr lang="en-US" sz="2800" dirty="0"/>
              <a:t> + </a:t>
            </a:r>
            <a:r>
              <a:rPr lang="en-US" sz="2800" i="1" dirty="0" err="1"/>
              <a:t>tRF</a:t>
            </a:r>
            <a:r>
              <a:rPr lang="en-US" sz="2800" dirty="0" err="1"/>
              <a:t>setup</a:t>
            </a:r>
            <a:r>
              <a:rPr lang="en-US" sz="2800" dirty="0"/>
              <a:t> = [30 + 2(250) + 150 + 25 + 200 + 20] </a:t>
            </a:r>
            <a:r>
              <a:rPr lang="en-US" sz="2800" dirty="0" err="1"/>
              <a:t>ps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= 925 </a:t>
            </a:r>
            <a:r>
              <a:rPr lang="en-US" sz="2800" dirty="0" err="1"/>
              <a:t>ps</a:t>
            </a:r>
            <a:r>
              <a:rPr lang="en-US" sz="28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ACCD8-FA76-4D55-9E1B-4EC497F0DB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11D37A-8521-43C7-A6DF-63CFA2A0D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923925"/>
            <a:ext cx="6350000" cy="403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9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2C6F1-0110-42E4-A906-136F2A3D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Single-Cycle Performance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94DFF-3EBF-4AB8-B8ED-323192F65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program with 100 billion instructions executing on a </a:t>
            </a:r>
            <a:r>
              <a:rPr lang="en-US" dirty="0" err="1"/>
              <a:t>singlecycle</a:t>
            </a:r>
            <a:r>
              <a:rPr lang="en-US" dirty="0"/>
              <a:t> MIPS processor</a:t>
            </a:r>
          </a:p>
          <a:p>
            <a:endParaRPr lang="en-US" dirty="0"/>
          </a:p>
          <a:p>
            <a:r>
              <a:rPr lang="en-US" dirty="0"/>
              <a:t>Execution Time = </a:t>
            </a:r>
            <a:r>
              <a:rPr lang="fr-FR" dirty="0"/>
              <a:t># instructions x CPI x TC</a:t>
            </a:r>
          </a:p>
          <a:p>
            <a:r>
              <a:rPr lang="en-US" dirty="0"/>
              <a:t>= (100 × 109)(1)(925 × 10-12 s) = = 92.5 seconds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DCD90-E8D3-4C67-BF0E-FBDCB1CB4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846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917E5-86A7-4737-B270-299944680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03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/>
              <a:t>How to make the performance better?</a:t>
            </a:r>
          </a:p>
        </p:txBody>
      </p:sp>
    </p:spTree>
    <p:extLst>
      <p:ext uri="{BB962C8B-B14F-4D97-AF65-F5344CB8AC3E}">
        <p14:creationId xmlns:p14="http://schemas.microsoft.com/office/powerpoint/2010/main" val="302623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9B481-97EB-4FDA-BFC9-5CC6CFA20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MIPS Processor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90AB1-92EA-46E0-89EF-F0CEBB2D1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Temporal parallelism</a:t>
            </a:r>
          </a:p>
          <a:p>
            <a:r>
              <a:rPr lang="en-US" dirty="0"/>
              <a:t>Divide single-cycle processor into 5 stages:</a:t>
            </a:r>
          </a:p>
          <a:p>
            <a:pPr lvl="1"/>
            <a:r>
              <a:rPr lang="en-US" dirty="0"/>
              <a:t>Fetch</a:t>
            </a:r>
          </a:p>
          <a:p>
            <a:pPr lvl="1"/>
            <a:r>
              <a:rPr lang="en-US" dirty="0"/>
              <a:t>Decode</a:t>
            </a:r>
          </a:p>
          <a:p>
            <a:pPr lvl="1"/>
            <a:r>
              <a:rPr lang="en-US" dirty="0"/>
              <a:t>Execute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Writeback</a:t>
            </a:r>
          </a:p>
          <a:p>
            <a:r>
              <a:rPr lang="en-US" dirty="0"/>
              <a:t>Add pipeline registers between stages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CC041-C6DF-431A-B00C-9ECC4A73FE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7736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387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1_Default Design</vt:lpstr>
      <vt:lpstr>PowerPoint Presentation</vt:lpstr>
      <vt:lpstr>Processor Performance</vt:lpstr>
      <vt:lpstr>Single-Cycle Performance</vt:lpstr>
      <vt:lpstr>Single-Cycle Performance</vt:lpstr>
      <vt:lpstr>Single-Cycle Performance Example</vt:lpstr>
      <vt:lpstr>Single-Cycle Performance Example</vt:lpstr>
      <vt:lpstr>Single-Cycle Performance Example</vt:lpstr>
      <vt:lpstr>PowerPoint Presentation</vt:lpstr>
      <vt:lpstr>Pipelined MIPS Processor</vt:lpstr>
      <vt:lpstr>Single-Cycle vs. Pipelined Performance</vt:lpstr>
      <vt:lpstr>Single-Cycle and Pipelined Datapath</vt:lpstr>
      <vt:lpstr>Corrected Pipelined Datapath</vt:lpstr>
      <vt:lpstr>Pipelined Control</vt:lpstr>
      <vt:lpstr>Pipeline Hazards</vt:lpstr>
      <vt:lpstr>Pipelining Abstraction</vt:lpstr>
      <vt:lpstr>References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Alif Ahmed</dc:creator>
  <cp:lastModifiedBy>Farahmandi,Farimah</cp:lastModifiedBy>
  <cp:revision>234</cp:revision>
  <dcterms:created xsi:type="dcterms:W3CDTF">2018-07-19T06:50:39Z</dcterms:created>
  <dcterms:modified xsi:type="dcterms:W3CDTF">2019-11-15T15:06:15Z</dcterms:modified>
</cp:coreProperties>
</file>