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notesMasterIdLst>
    <p:notesMasterId r:id="rId25"/>
  </p:notesMasterIdLst>
  <p:sldIdLst>
    <p:sldId id="340" r:id="rId3"/>
    <p:sldId id="693" r:id="rId4"/>
    <p:sldId id="691" r:id="rId5"/>
    <p:sldId id="755" r:id="rId6"/>
    <p:sldId id="692" r:id="rId7"/>
    <p:sldId id="756" r:id="rId8"/>
    <p:sldId id="714" r:id="rId9"/>
    <p:sldId id="748" r:id="rId10"/>
    <p:sldId id="682" r:id="rId11"/>
    <p:sldId id="757" r:id="rId12"/>
    <p:sldId id="758" r:id="rId13"/>
    <p:sldId id="759" r:id="rId14"/>
    <p:sldId id="760" r:id="rId15"/>
    <p:sldId id="761" r:id="rId16"/>
    <p:sldId id="762" r:id="rId17"/>
    <p:sldId id="763" r:id="rId18"/>
    <p:sldId id="683" r:id="rId19"/>
    <p:sldId id="764" r:id="rId20"/>
    <p:sldId id="765" r:id="rId21"/>
    <p:sldId id="684" r:id="rId22"/>
    <p:sldId id="331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3537" autoAdjust="0"/>
  </p:normalViewPr>
  <p:slideViewPr>
    <p:cSldViewPr snapToGrid="0">
      <p:cViewPr varScale="1">
        <p:scale>
          <a:sx n="115" d="100"/>
          <a:sy n="115" d="100"/>
        </p:scale>
        <p:origin x="101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0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73707-FFED-4B69-85CE-B5C19233757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1292E-6BBD-49AC-BF16-0E9DA694D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6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1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3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9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425" y="1657350"/>
            <a:ext cx="7772400" cy="1470025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004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51675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solidFill>
                  <a:srgbClr val="A50021"/>
                </a:solidFill>
              </a:defRPr>
            </a:lvl3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A987-07AB-442C-B123-EF969832F0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3337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8892D-E911-4394-946D-E66BC49C22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2930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25" y="923925"/>
            <a:ext cx="4329113" cy="5810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923925"/>
            <a:ext cx="4329112" cy="5810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0B2C0-56D7-4B7D-A63B-9DE2943C86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2089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0164E-5FBB-4782-8604-5C241FBFB5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3281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562F-EC6B-40AB-9BDB-4C084AB1B9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8565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63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D0F66-72AE-479E-8D14-8C73AEC0AD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812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3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AAFBE-B4CC-4D3B-B82C-A6804D7C8B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5698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C6840-6D10-4EEF-9E4E-3EA50C36A2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2233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0688" y="123825"/>
            <a:ext cx="2201862" cy="6610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" y="123825"/>
            <a:ext cx="6456363" cy="6610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D4619-DCDF-423B-8F04-998B915446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39988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123825"/>
            <a:ext cx="88011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1925" y="923925"/>
            <a:ext cx="4329113" cy="581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923925"/>
            <a:ext cx="4329112" cy="581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24B4C-6EE0-42FE-93CA-02A00F1F5F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796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7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5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8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5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88278-4D5B-4B5E-A9F4-1713377860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123825"/>
            <a:ext cx="88011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" y="923925"/>
            <a:ext cx="8810625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72525" y="6534150"/>
            <a:ext cx="2381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00000"/>
                </a:solidFill>
                <a:latin typeface="Times New Roman" pitchFamily="18" charset="0"/>
                <a:ea typeface="SimSun" pitchFamily="2" charset="-122"/>
              </a:defRPr>
            </a:lvl1pPr>
          </a:lstStyle>
          <a:p>
            <a:pPr>
              <a:defRPr/>
            </a:pPr>
            <a:fld id="{D7BE8A41-C051-4ED6-BB81-4FE75D60FB5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610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80000"/>
        <a:buFont typeface="Wingdings" pitchFamily="2" charset="2"/>
        <a:buChar char="u"/>
        <a:defRPr sz="2800">
          <a:solidFill>
            <a:srgbClr val="0000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q"/>
        <a:defRPr sz="2400">
          <a:solidFill>
            <a:srgbClr val="8000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131">
            <a:extLst>
              <a:ext uri="{FF2B5EF4-FFF2-40B4-BE49-F238E27FC236}">
                <a16:creationId xmlns:a16="http://schemas.microsoft.com/office/drawing/2014/main" id="{6D2EC39B-5C5E-45CC-8F74-67F0E034C48A}"/>
              </a:ext>
            </a:extLst>
          </p:cNvPr>
          <p:cNvSpPr txBox="1">
            <a:spLocks/>
          </p:cNvSpPr>
          <p:nvPr/>
        </p:nvSpPr>
        <p:spPr>
          <a:xfrm>
            <a:off x="163244" y="656813"/>
            <a:ext cx="8980756" cy="1622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t">
            <a:normAutofit/>
          </a:bodyPr>
          <a:lstStyle>
            <a:lvl1pPr marL="0" marR="0" indent="0" algn="ctr" defTabSz="436276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40" b="1" i="0" u="none" strike="noStrike" cap="none" spc="0" baseline="0">
                <a:ln>
                  <a:noFill/>
                </a:ln>
                <a:solidFill>
                  <a:srgbClr val="8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4572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9144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13716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18288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en-US" sz="5400" dirty="0"/>
              <a:t>EEL4712 Digital Design</a:t>
            </a:r>
          </a:p>
          <a:p>
            <a:endParaRPr kumimoji="0" lang="en-US" sz="4400" i="0" u="none" strike="noStrike" kern="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" name="Shape 132">
            <a:extLst>
              <a:ext uri="{FF2B5EF4-FFF2-40B4-BE49-F238E27FC236}">
                <a16:creationId xmlns:a16="http://schemas.microsoft.com/office/drawing/2014/main" id="{02D74C40-2EF0-44FA-98E9-7B79B389FEC2}"/>
              </a:ext>
            </a:extLst>
          </p:cNvPr>
          <p:cNvSpPr txBox="1">
            <a:spLocks/>
          </p:cNvSpPr>
          <p:nvPr/>
        </p:nvSpPr>
        <p:spPr>
          <a:xfrm>
            <a:off x="0" y="3303300"/>
            <a:ext cx="9144000" cy="311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6512" tIns="36512" rIns="36512" bIns="36512">
            <a:normAutofit/>
          </a:bodyPr>
          <a:lstStyle>
            <a:lvl1pPr marL="0" marR="0" indent="0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1052512" marR="0" indent="-379412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439862" marR="0" indent="-196850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812396" marR="0" indent="-182033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197894" marR="0" indent="-240507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655094" marR="0" indent="-240507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3112294" marR="0" indent="-240507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569493" marR="0" indent="-240506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4026693" marR="0" indent="-240506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407511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40">
                <a:solidFill>
                  <a:srgbClr val="0000FF"/>
                </a:solidFill>
              </a:defRPr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8" name="Picture 4" descr="UF">
            <a:extLst>
              <a:ext uri="{FF2B5EF4-FFF2-40B4-BE49-F238E27FC236}">
                <a16:creationId xmlns:a16="http://schemas.microsoft.com/office/drawing/2014/main" id="{E99B395C-7400-4BE0-9774-C3392FA7E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396" y="4125123"/>
            <a:ext cx="6745189" cy="1264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476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78659-C893-4D29-BA50-72D2D54EE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Packages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B90B3B-313F-4265-9CF3-AAC4D358B8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A9E1F46-B0E9-4953-BEE9-3843BE7537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1925" y="923925"/>
            <a:ext cx="8810625" cy="5810250"/>
          </a:xfrm>
        </p:spPr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Instead of declaring all components can declare all components in a PACKAGE, and INCLUDE the package once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This makes the top-level entity code cleaner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It also allows that complete package to be used by another designer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A package can contain</a:t>
            </a:r>
          </a:p>
          <a:p>
            <a:pPr lvl="1"/>
            <a:r>
              <a:rPr lang="en-US" altLang="en-US" b="1" dirty="0">
                <a:ea typeface="ＭＳ Ｐゴシック" panose="020B0600070205080204" pitchFamily="34" charset="-128"/>
              </a:rPr>
              <a:t>Components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Functions, Procedures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Types, </a:t>
            </a:r>
            <a:r>
              <a:rPr lang="en-US" altLang="en-US" b="1" dirty="0">
                <a:ea typeface="ＭＳ Ｐゴシック" panose="020B0600070205080204" pitchFamily="34" charset="-128"/>
              </a:rPr>
              <a:t>Constants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6080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FABA4-F164-439E-9038-149581992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dirty="0">
                <a:ea typeface="ＭＳ Ｐゴシック" panose="020B0600070205080204" pitchFamily="34" charset="-128"/>
              </a:rPr>
              <a:t>Package – example (1)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88CE03-8484-4137-8096-D039E1070E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C6DBB65-29D2-4926-9172-7238E6457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87" y="1145367"/>
            <a:ext cx="8382000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80000"/>
              <a:buFont typeface="Wingdings" pitchFamily="2" charset="2"/>
              <a:buChar char="u"/>
              <a:defRPr sz="2800">
                <a:solidFill>
                  <a:srgbClr val="0000FF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Char char="q"/>
              <a:defRPr sz="2400">
                <a:solidFill>
                  <a:srgbClr val="8000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00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en-US" sz="20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LIBRARY ieee 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en-US" sz="20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USE ieee.std_logic_1164.all 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altLang="en-US" sz="2000" kern="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en-US" sz="2000" b="1" kern="0" dirty="0">
                <a:solidFill>
                  <a:srgbClr val="66003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PACKAGE GatesPkg 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altLang="en-US" sz="2000" b="1" kern="0" dirty="0">
              <a:solidFill>
                <a:srgbClr val="660033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l-PL" altLang="en-US" sz="2000" kern="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COMPONENT mux2to1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l-PL" altLang="en-US" sz="2000" kern="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PORT (w0, w1, s 	: IN	STD_LOGIC 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l-PL" altLang="en-US" sz="2000" kern="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            f 		: OUT	STD_LOGIC ) 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l-PL" altLang="en-US" sz="2000" kern="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END COMPONENT 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pl-PL" altLang="en-US" sz="2000" kern="0" dirty="0">
              <a:solidFill>
                <a:schemeClr val="tx1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l-PL" altLang="en-US" sz="2000" kern="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COMPONENT priority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l-PL" altLang="en-US" sz="2000" kern="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PORT (w	: IN 	STD_LOGIC_VECTOR(3 DOWNTO 0) 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l-PL" altLang="en-US" sz="2000" kern="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y	: OUT 	STD_LOGIC_VECTOR(1 DOWNTO 0) 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l-PL" altLang="en-US" sz="2000" kern="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z	: OUT 	STD_LOGIC ) 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pl-PL" altLang="en-US" sz="2000" kern="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END COMPONENT ;</a:t>
            </a:r>
          </a:p>
        </p:txBody>
      </p:sp>
    </p:spTree>
    <p:extLst>
      <p:ext uri="{BB962C8B-B14F-4D97-AF65-F5344CB8AC3E}">
        <p14:creationId xmlns:p14="http://schemas.microsoft.com/office/powerpoint/2010/main" val="2351584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331E5-A6FB-4100-A916-98B4C4195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dirty="0">
                <a:ea typeface="ＭＳ Ｐゴシック" panose="020B0600070205080204" pitchFamily="34" charset="-128"/>
              </a:rPr>
              <a:t>Package – example (2)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463ABA-21C0-4B61-A810-FAEA1D039C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B362CA9-A930-4F29-9B83-AEA94A37D1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1925" y="923925"/>
            <a:ext cx="8810625" cy="581025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pl-PL" altLang="en-US" sz="200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COMPONENT dec2to4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pl-PL" altLang="en-US" sz="200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PORT (w	: IN 	STD_LOGIC_VECTOR(1 DOWNTO 0) 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pl-PL" altLang="en-US" sz="200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 En 	: IN 	STD_LOGIC 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pl-PL" altLang="en-US" sz="200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 y 	: OUT 	STD_LOGIC_VECTOR(0 TO 3) ) 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pl-PL" altLang="en-US" sz="200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END COMPONENT ;</a:t>
            </a:r>
            <a:endParaRPr lang="en-US" altLang="en-US" sz="2000" dirty="0">
              <a:solidFill>
                <a:schemeClr val="tx1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dirty="0">
              <a:solidFill>
                <a:schemeClr val="tx1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pl-PL" altLang="en-US" sz="200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COMPONENT regn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pl-PL" altLang="en-US" sz="200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GENERIC ( N : INTEGER := 8 ) 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pl-PL" altLang="en-US" sz="200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PORT (	D     : IN	 	STD_LOGIC_VECTOR(N-1 DOWNTO 0) 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pl-PL" altLang="en-US" sz="200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	Enable, Clock	: IN 		STD_LOGIC 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pl-PL" altLang="en-US" sz="200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	Q     : OUT 	STD_LOGIC_VECTOR(N-1 DOWNTO 0) ) 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pl-PL" altLang="en-US" sz="2000" dirty="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END COMPONENT 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pl-PL" altLang="en-US" sz="1400" b="1" dirty="0">
              <a:solidFill>
                <a:srgbClr val="660033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0681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14B14-C8C9-44C1-B57D-5635A0C5B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dirty="0">
                <a:ea typeface="ＭＳ Ｐゴシック" panose="020B0600070205080204" pitchFamily="34" charset="-128"/>
              </a:rPr>
              <a:t>Package – example (</a:t>
            </a:r>
            <a:r>
              <a:rPr lang="en-US" altLang="en-US" dirty="0">
                <a:ea typeface="ＭＳ Ｐゴシック" panose="020B0600070205080204" pitchFamily="34" charset="-128"/>
              </a:rPr>
              <a:t>3</a:t>
            </a:r>
            <a:r>
              <a:rPr lang="pl-PL" altLang="en-US" dirty="0">
                <a:ea typeface="ＭＳ Ｐゴシック" panose="020B0600070205080204" pitchFamily="34" charset="-128"/>
              </a:rPr>
              <a:t>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32F02-4ACF-4F13-9255-8E8CB7B5A9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C41760-8F36-452D-93E6-B38F90382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335578"/>
            <a:ext cx="86868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spcBef>
                <a:spcPct val="50000"/>
              </a:spcBef>
              <a:buClrTx/>
            </a:pPr>
            <a:r>
              <a:rPr lang="pl-PL" altLang="en-US" sz="1800" dirty="0">
                <a:solidFill>
                  <a:srgbClr val="99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constant ADDAB : std_logic_vector(3 downto 0) := "0000";</a:t>
            </a:r>
          </a:p>
          <a:p>
            <a:pPr lvl="1" eaLnBrk="1" hangingPunct="1">
              <a:spcBef>
                <a:spcPct val="50000"/>
              </a:spcBef>
              <a:buClrTx/>
            </a:pPr>
            <a:r>
              <a:rPr lang="pl-PL" altLang="en-US" sz="1800" dirty="0">
                <a:solidFill>
                  <a:srgbClr val="99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constant ADDAM : std_logic_vector(3 downto 0) := "0001";</a:t>
            </a:r>
          </a:p>
          <a:p>
            <a:pPr lvl="1" eaLnBrk="1" hangingPunct="1">
              <a:spcBef>
                <a:spcPct val="50000"/>
              </a:spcBef>
              <a:buClrTx/>
            </a:pPr>
            <a:r>
              <a:rPr lang="pl-PL" altLang="en-US" sz="1800" dirty="0">
                <a:solidFill>
                  <a:srgbClr val="99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constant SUBAB : std_logic_vector(3 downto 0) := "0010";</a:t>
            </a:r>
          </a:p>
          <a:p>
            <a:pPr lvl="1" eaLnBrk="1" hangingPunct="1">
              <a:spcBef>
                <a:spcPct val="50000"/>
              </a:spcBef>
              <a:buClrTx/>
            </a:pPr>
            <a:r>
              <a:rPr lang="pl-PL" altLang="en-US" sz="1800" dirty="0">
                <a:solidFill>
                  <a:srgbClr val="99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constant SUBAM : std_logic_vector(3 downto 0) := "0011";</a:t>
            </a:r>
          </a:p>
          <a:p>
            <a:pPr lvl="1" eaLnBrk="1" hangingPunct="1">
              <a:spcBef>
                <a:spcPct val="50000"/>
              </a:spcBef>
              <a:buClrTx/>
            </a:pPr>
            <a:r>
              <a:rPr lang="pl-PL" altLang="en-US" sz="1800" dirty="0">
                <a:solidFill>
                  <a:srgbClr val="99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constant NOTA : std_logic_vector(3 downto 0) := "0100";</a:t>
            </a:r>
          </a:p>
          <a:p>
            <a:pPr lvl="1" eaLnBrk="1" hangingPunct="1">
              <a:spcBef>
                <a:spcPct val="50000"/>
              </a:spcBef>
              <a:buClrTx/>
            </a:pPr>
            <a:r>
              <a:rPr lang="pl-PL" altLang="en-US" sz="1800" dirty="0">
                <a:solidFill>
                  <a:srgbClr val="99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constant NOTB : std_logic_vector(3 downto 0) := "0101";</a:t>
            </a:r>
          </a:p>
          <a:p>
            <a:pPr lvl="1" eaLnBrk="1" hangingPunct="1">
              <a:spcBef>
                <a:spcPct val="50000"/>
              </a:spcBef>
              <a:buClrTx/>
            </a:pPr>
            <a:r>
              <a:rPr lang="pl-PL" altLang="en-US" sz="1800" dirty="0">
                <a:solidFill>
                  <a:srgbClr val="99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constant NOTM : std_logic_vector(3 downto 0) := "0110";</a:t>
            </a:r>
          </a:p>
          <a:p>
            <a:pPr lvl="1" eaLnBrk="1" hangingPunct="1">
              <a:spcBef>
                <a:spcPct val="50000"/>
              </a:spcBef>
              <a:buClrTx/>
            </a:pPr>
            <a:r>
              <a:rPr lang="pl-PL" altLang="en-US" sz="1800" dirty="0">
                <a:solidFill>
                  <a:srgbClr val="99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constant ANDAB : std_logic_vector(3 downto 0) := "0111";</a:t>
            </a:r>
          </a:p>
          <a:p>
            <a:pPr eaLnBrk="1" hangingPunct="1">
              <a:spcBef>
                <a:spcPct val="50000"/>
              </a:spcBef>
              <a:buClrTx/>
            </a:pPr>
            <a:endParaRPr lang="pl-PL" altLang="en-US" sz="1800" dirty="0">
              <a:solidFill>
                <a:srgbClr val="99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</a:pPr>
            <a:r>
              <a:rPr lang="pl-PL" altLang="en-US" sz="1800" b="1" dirty="0">
                <a:solidFill>
                  <a:srgbClr val="660033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END GatesPkg;</a:t>
            </a:r>
          </a:p>
        </p:txBody>
      </p:sp>
    </p:spTree>
    <p:extLst>
      <p:ext uri="{BB962C8B-B14F-4D97-AF65-F5344CB8AC3E}">
        <p14:creationId xmlns:p14="http://schemas.microsoft.com/office/powerpoint/2010/main" val="3319718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E22C2-8C74-499D-B7D0-9760CF225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dirty="0">
                <a:ea typeface="ＭＳ Ｐゴシック" panose="020B0600070205080204" pitchFamily="34" charset="-128"/>
              </a:rPr>
              <a:t>Package usage (1)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1822DE-8EDC-4487-8FF1-FC20848045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2F67122-77CA-45D6-BC80-CD7C52272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25" y="935760"/>
            <a:ext cx="8382000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80000"/>
              <a:buFont typeface="Wingdings" pitchFamily="2" charset="2"/>
              <a:buChar char="u"/>
              <a:defRPr sz="2800">
                <a:solidFill>
                  <a:srgbClr val="0000FF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Char char="q"/>
              <a:defRPr sz="2400">
                <a:solidFill>
                  <a:srgbClr val="8000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00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LIBRARY </a:t>
            </a:r>
            <a:r>
              <a:rPr lang="en-US" altLang="en-US" sz="1800" kern="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ieee</a:t>
            </a:r>
            <a:r>
              <a:rPr lang="en-US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USE ieee.std_logic_1164.all ;</a:t>
            </a:r>
            <a:br>
              <a:rPr lang="pl-PL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endParaRPr lang="pl-PL" altLang="en-US" sz="1800" kern="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en-US" sz="1800" b="1" kern="0" dirty="0">
                <a:solidFill>
                  <a:srgbClr val="66003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USE</a:t>
            </a:r>
            <a:r>
              <a:rPr lang="en-US" altLang="en-US" sz="1800" b="1" kern="0" dirty="0">
                <a:solidFill>
                  <a:srgbClr val="66003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 b="1" kern="0" dirty="0" err="1">
                <a:solidFill>
                  <a:srgbClr val="66003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work.GatesPkg.all</a:t>
            </a:r>
            <a:r>
              <a:rPr lang="en-US" altLang="en-US" sz="1800" b="1" kern="0" dirty="0">
                <a:solidFill>
                  <a:srgbClr val="660033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kern="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800" kern="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ENTITY </a:t>
            </a:r>
            <a:r>
              <a:rPr lang="pl-PL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priority_resolver</a:t>
            </a:r>
            <a:r>
              <a:rPr lang="en-US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1 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PORT (</a:t>
            </a:r>
            <a:r>
              <a:rPr lang="pl-PL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r</a:t>
            </a:r>
            <a:r>
              <a:rPr lang="en-US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: IN 	STD_LOGIC_VECTOR(</a:t>
            </a:r>
            <a:r>
              <a:rPr lang="pl-PL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5</a:t>
            </a:r>
            <a:r>
              <a:rPr lang="en-US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DOWNTO 0) 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	</a:t>
            </a:r>
            <a:r>
              <a:rPr lang="pl-PL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s</a:t>
            </a:r>
            <a:r>
              <a:rPr lang="en-US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	: IN 	STD_LOGIC</a:t>
            </a:r>
            <a:r>
              <a:rPr lang="pl-PL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_VECTOR(1 DOWNTO 0)</a:t>
            </a:r>
            <a:r>
              <a:rPr lang="en-US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    </a:t>
            </a:r>
            <a:r>
              <a:rPr lang="en-US" altLang="en-US" sz="1800" kern="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clk</a:t>
            </a:r>
            <a:r>
              <a:rPr lang="en-US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: IN         STD_LOGIC;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    </a:t>
            </a:r>
            <a:r>
              <a:rPr lang="en-US" altLang="en-US" sz="1800" kern="0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en</a:t>
            </a:r>
            <a:r>
              <a:rPr lang="en-US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: IN        STD_LOGIC;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	</a:t>
            </a:r>
            <a:r>
              <a:rPr lang="pl-PL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</a:t>
            </a:r>
            <a:r>
              <a:rPr lang="en-US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t 	: OUT 	STD_LOGIC_VECTOR(3</a:t>
            </a:r>
            <a:r>
              <a:rPr lang="pl-PL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DOWNTO </a:t>
            </a:r>
            <a:r>
              <a:rPr lang="en-US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0) ) 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END </a:t>
            </a:r>
            <a:r>
              <a:rPr lang="pl-PL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priority_resolver</a:t>
            </a:r>
            <a:r>
              <a:rPr lang="en-US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altLang="en-US" sz="1800" kern="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ARCHITECTURE structural OF priority_resolver</a:t>
            </a:r>
            <a:r>
              <a:rPr lang="en-US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1</a:t>
            </a:r>
            <a:r>
              <a:rPr lang="pl-PL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altLang="en-US" sz="1800" kern="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SIGNAL  p : STD_LOGIC_VECTOR (3 DOWNTO 0) 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SIGNAL  q : STD_LOGIC_VECTOR (1  DOWNTO 0) ;</a:t>
            </a:r>
            <a:endParaRPr lang="en-US" altLang="en-US" sz="1800" kern="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SIGNAL  </a:t>
            </a:r>
            <a:r>
              <a:rPr lang="en-US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z</a:t>
            </a:r>
            <a:r>
              <a:rPr lang="pl-PL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: STD_LOGIC_VECTOR (3 DOWNTO 0) 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en-US" sz="1800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SIGNAL  ena : STD_LOGIC 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altLang="en-US" sz="1200" kern="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1762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CA67E-8F34-4C10-8AEF-31D019E72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dirty="0">
                <a:ea typeface="ＭＳ Ｐゴシック" panose="020B0600070205080204" pitchFamily="34" charset="-128"/>
              </a:rPr>
              <a:t>Package usage (</a:t>
            </a:r>
            <a:r>
              <a:rPr lang="en-US" altLang="en-US" dirty="0">
                <a:ea typeface="ＭＳ Ｐゴシック" panose="020B0600070205080204" pitchFamily="34" charset="-128"/>
              </a:rPr>
              <a:t>2</a:t>
            </a:r>
            <a:r>
              <a:rPr lang="pl-PL" altLang="en-US" dirty="0">
                <a:ea typeface="ＭＳ Ｐゴシック" panose="020B0600070205080204" pitchFamily="34" charset="-128"/>
              </a:rPr>
              <a:t>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ABD1FE-0AAB-41D2-B659-FA1BB6BD85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36E739A-20A0-4142-AA6D-B67BC1CF1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890587"/>
            <a:ext cx="86296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80000"/>
              <a:buFont typeface="Wingdings" pitchFamily="2" charset="2"/>
              <a:buChar char="u"/>
              <a:defRPr sz="2800">
                <a:solidFill>
                  <a:srgbClr val="0000FF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Char char="q"/>
              <a:defRPr sz="2400">
                <a:solidFill>
                  <a:srgbClr val="8000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00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9pPr>
          </a:lstStyle>
          <a:p>
            <a:pPr eaLnBrk="1" hangingPunct="1">
              <a:lnSpc>
                <a:spcPct val="75000"/>
              </a:lnSpc>
              <a:spcAft>
                <a:spcPct val="50000"/>
              </a:spcAft>
              <a:buFontTx/>
              <a:buNone/>
            </a:pP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BEGIN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	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u1: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mux2to1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PORT MAP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(	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w0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r(0)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,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w1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r(1)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,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s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s(0),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f 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=&gt;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p(0)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);</a:t>
            </a:r>
            <a:endParaRPr lang="pl-PL" altLang="en-US" sz="1600" b="1" kern="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5000"/>
              </a:lnSpc>
              <a:buFontTx/>
              <a:buNone/>
            </a:pPr>
            <a:endParaRPr lang="en-US" altLang="en-US" sz="1600" b="1" kern="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	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u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2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: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mux2to1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PORT MAP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(	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w0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r(4)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,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w1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r(5)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,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s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s(1),f 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=&gt;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p(3)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);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endParaRPr lang="en-US" altLang="en-US" sz="1600" b="1" kern="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u3: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priority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PORT MAP (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w 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=&gt;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,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y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q,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z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ena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);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endParaRPr lang="en-US" altLang="en-US" sz="1600" b="1" kern="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u4: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dec2to4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PORT MAP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(	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w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q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,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En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ena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,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y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=&gt;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z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);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endParaRPr lang="en-US" altLang="en-US" sz="1600" b="1" kern="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5000"/>
              </a:lnSpc>
              <a:spcAft>
                <a:spcPct val="50000"/>
              </a:spcAft>
              <a:buFontTx/>
              <a:buNone/>
            </a:pP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u5: regn GENERIC MAP (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N =&gt; 4)</a:t>
            </a:r>
          </a:p>
          <a:p>
            <a:pPr eaLnBrk="1" hangingPunct="1">
              <a:lnSpc>
                <a:spcPct val="75000"/>
              </a:lnSpc>
              <a:spcAft>
                <a:spcPct val="50000"/>
              </a:spcAft>
              <a:buFontTx/>
              <a:buNone/>
            </a:pP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 PORT MAP (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D =&gt; z ,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Enable =&gt; En ,Clock =&gt; Clk,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Q =&gt; t );</a:t>
            </a:r>
            <a:endParaRPr lang="en-US" altLang="en-US" sz="1600" b="1" kern="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5000"/>
              </a:lnSpc>
              <a:spcAft>
                <a:spcPct val="50000"/>
              </a:spcAft>
              <a:buFontTx/>
              <a:buNone/>
            </a:pPr>
            <a:endParaRPr lang="en-US" altLang="en-US" sz="1600" b="1" kern="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	p(1) &lt;= r(2);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p(</a:t>
            </a:r>
            <a:r>
              <a:rPr lang="en-US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2</a:t>
            </a: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) &lt;= r(3);</a:t>
            </a:r>
            <a:endParaRPr lang="en-US" altLang="en-US" sz="1600" b="1" kern="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5000"/>
              </a:lnSpc>
              <a:spcAft>
                <a:spcPct val="50000"/>
              </a:spcAft>
              <a:buFontTx/>
              <a:buNone/>
            </a:pPr>
            <a:endParaRPr lang="pl-PL" altLang="en-US" sz="1600" b="1" kern="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5000"/>
              </a:lnSpc>
              <a:spcAft>
                <a:spcPct val="50000"/>
              </a:spcAft>
              <a:buFontTx/>
              <a:buNone/>
            </a:pPr>
            <a:r>
              <a:rPr lang="pl-PL" altLang="en-US" sz="1600" b="1" kern="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END structural;</a:t>
            </a:r>
          </a:p>
          <a:p>
            <a:pPr eaLnBrk="1" hangingPunct="1">
              <a:lnSpc>
                <a:spcPct val="80000"/>
              </a:lnSpc>
              <a:spcAft>
                <a:spcPct val="50000"/>
              </a:spcAft>
              <a:buFontTx/>
              <a:buNone/>
            </a:pPr>
            <a:endParaRPr lang="pl-PL" altLang="en-US" sz="1200" kern="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0311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5B323FA2-A962-44F9-B312-09F802682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649" y="3048000"/>
            <a:ext cx="708078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000" b="1" dirty="0"/>
              <a:t>Mixing Design Styles Inside </a:t>
            </a:r>
          </a:p>
          <a:p>
            <a:pPr algn="ctr"/>
            <a:r>
              <a:rPr lang="en-US" altLang="en-US" sz="4000" b="1" dirty="0"/>
              <a:t>of an Architecture</a:t>
            </a:r>
          </a:p>
        </p:txBody>
      </p:sp>
    </p:spTree>
    <p:extLst>
      <p:ext uri="{BB962C8B-B14F-4D97-AF65-F5344CB8AC3E}">
        <p14:creationId xmlns:p14="http://schemas.microsoft.com/office/powerpoint/2010/main" val="131197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12DBC080-5F68-453F-B167-F3E762EB51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VHDL Design Styles</a:t>
            </a:r>
            <a:endParaRPr lang="pl-PL" altLang="en-US" sz="3600" dirty="0">
              <a:ea typeface="ＭＳ Ｐゴシック" panose="020B0600070205080204" pitchFamily="34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3BB3A0-737B-4A54-8FEF-D5A36866D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75" y="1231296"/>
            <a:ext cx="8262850" cy="520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485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9F176-B3CA-49F4-BBF7-23E0D544C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Mixed Style Modeling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988B1D-336B-44D1-B8E1-5BFE467212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FB11180-1F7D-4CD5-8474-679B5009F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6324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600" b="1" kern="0">
                <a:ea typeface="ＭＳ Ｐゴシック" panose="020B0600070205080204" pitchFamily="34" charset="-128"/>
              </a:rPr>
              <a:t>architecture</a:t>
            </a:r>
            <a:r>
              <a:rPr lang="en-US" altLang="en-US" sz="1600" kern="0">
                <a:ea typeface="ＭＳ Ｐゴシック" panose="020B0600070205080204" pitchFamily="34" charset="-128"/>
              </a:rPr>
              <a:t> ARCHITECTURE_NAME </a:t>
            </a:r>
            <a:r>
              <a:rPr lang="en-US" altLang="en-US" sz="1600" b="1" kern="0">
                <a:ea typeface="ＭＳ Ｐゴシック" panose="020B0600070205080204" pitchFamily="34" charset="-128"/>
              </a:rPr>
              <a:t>of</a:t>
            </a:r>
            <a:r>
              <a:rPr lang="en-US" altLang="en-US" sz="1600" kern="0">
                <a:ea typeface="ＭＳ Ｐゴシック" panose="020B0600070205080204" pitchFamily="34" charset="-128"/>
              </a:rPr>
              <a:t> ENTITY_NAME </a:t>
            </a:r>
            <a:r>
              <a:rPr lang="en-US" altLang="en-US" sz="1600" b="1" kern="0">
                <a:ea typeface="ＭＳ Ｐゴシック" panose="020B0600070205080204" pitchFamily="34" charset="-128"/>
              </a:rPr>
              <a:t>is</a:t>
            </a:r>
            <a:r>
              <a:rPr lang="en-US" altLang="en-US" sz="1600" kern="0">
                <a:ea typeface="ＭＳ Ｐゴシック" panose="020B0600070205080204" pitchFamily="34" charset="-128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1600" kern="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altLang="en-US" sz="1600" kern="0">
                <a:ea typeface="ＭＳ Ｐゴシック" panose="020B0600070205080204" pitchFamily="34" charset="-128"/>
              </a:rPr>
              <a:t>Here you can declare signals, constants, types, etc.</a:t>
            </a:r>
          </a:p>
          <a:p>
            <a:pPr lvl="1">
              <a:lnSpc>
                <a:spcPct val="90000"/>
              </a:lnSpc>
            </a:pPr>
            <a:r>
              <a:rPr lang="en-US" altLang="en-US" sz="1600" kern="0">
                <a:ea typeface="ＭＳ Ｐゴシック" panose="020B0600070205080204" pitchFamily="34" charset="-128"/>
              </a:rPr>
              <a:t>Component declarations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1600" b="1" kern="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600" b="1" kern="0">
                <a:ea typeface="ＭＳ Ｐゴシック" panose="020B0600070205080204" pitchFamily="34" charset="-128"/>
              </a:rPr>
              <a:t>begin</a:t>
            </a:r>
            <a:endParaRPr lang="en-US" altLang="en-US" sz="1600" kern="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600" kern="0">
                <a:ea typeface="ＭＳ Ｐゴシック" panose="020B0600070205080204" pitchFamily="34" charset="-128"/>
              </a:rPr>
              <a:t>	Concurrent statements:</a:t>
            </a:r>
          </a:p>
          <a:p>
            <a:pPr lvl="2">
              <a:lnSpc>
                <a:spcPct val="90000"/>
              </a:lnSpc>
            </a:pPr>
            <a:r>
              <a:rPr lang="en-US" altLang="en-US" sz="1600" kern="0">
                <a:ea typeface="ＭＳ Ｐゴシック" panose="020B0600070205080204" pitchFamily="34" charset="-128"/>
              </a:rPr>
              <a:t>Concurrent simple signal assignment </a:t>
            </a:r>
          </a:p>
          <a:p>
            <a:pPr lvl="2">
              <a:lnSpc>
                <a:spcPct val="90000"/>
              </a:lnSpc>
            </a:pPr>
            <a:r>
              <a:rPr lang="en-US" altLang="en-US" sz="1600" kern="0">
                <a:ea typeface="ＭＳ Ｐゴシック" panose="020B0600070205080204" pitchFamily="34" charset="-128"/>
              </a:rPr>
              <a:t>Conditional signal assignment </a:t>
            </a:r>
          </a:p>
          <a:p>
            <a:pPr lvl="2">
              <a:lnSpc>
                <a:spcPct val="90000"/>
              </a:lnSpc>
            </a:pPr>
            <a:r>
              <a:rPr lang="en-US" altLang="en-US" sz="1600" kern="0">
                <a:ea typeface="ＭＳ Ｐゴシック" panose="020B0600070205080204" pitchFamily="34" charset="-128"/>
              </a:rPr>
              <a:t>Selected signal assignment</a:t>
            </a:r>
          </a:p>
          <a:p>
            <a:pPr lvl="2">
              <a:lnSpc>
                <a:spcPct val="90000"/>
              </a:lnSpc>
            </a:pPr>
            <a:r>
              <a:rPr lang="en-US" altLang="en-US" sz="1600" kern="0">
                <a:ea typeface="ＭＳ Ｐゴシック" panose="020B0600070205080204" pitchFamily="34" charset="-128"/>
              </a:rPr>
              <a:t>Generate statement</a:t>
            </a:r>
          </a:p>
          <a:p>
            <a:pPr lvl="2">
              <a:lnSpc>
                <a:spcPct val="90000"/>
              </a:lnSpc>
            </a:pPr>
            <a:endParaRPr lang="en-US" altLang="en-US" sz="1600" kern="0">
              <a:ea typeface="ＭＳ Ｐゴシック" panose="020B0600070205080204" pitchFamily="34" charset="-128"/>
            </a:endParaRPr>
          </a:p>
          <a:p>
            <a:pPr lvl="2">
              <a:lnSpc>
                <a:spcPct val="90000"/>
              </a:lnSpc>
            </a:pPr>
            <a:r>
              <a:rPr lang="en-US" altLang="en-US" sz="1600" kern="0">
                <a:ea typeface="ＭＳ Ｐゴシック" panose="020B0600070205080204" pitchFamily="34" charset="-128"/>
              </a:rPr>
              <a:t>Component instantiation statement</a:t>
            </a:r>
          </a:p>
          <a:p>
            <a:pPr lvl="2">
              <a:lnSpc>
                <a:spcPct val="90000"/>
              </a:lnSpc>
            </a:pPr>
            <a:endParaRPr lang="en-US" altLang="en-US" sz="1600" kern="0">
              <a:ea typeface="ＭＳ Ｐゴシック" panose="020B0600070205080204" pitchFamily="34" charset="-128"/>
            </a:endParaRPr>
          </a:p>
          <a:p>
            <a:pPr lvl="2">
              <a:lnSpc>
                <a:spcPct val="90000"/>
              </a:lnSpc>
            </a:pPr>
            <a:r>
              <a:rPr lang="en-US" altLang="en-US" sz="1600" kern="0">
                <a:ea typeface="ＭＳ Ｐゴシック" panose="020B0600070205080204" pitchFamily="34" charset="-128"/>
              </a:rPr>
              <a:t>Process statement</a:t>
            </a:r>
          </a:p>
          <a:p>
            <a:pPr lvl="3">
              <a:lnSpc>
                <a:spcPct val="90000"/>
              </a:lnSpc>
            </a:pPr>
            <a:r>
              <a:rPr lang="en-US" altLang="en-US" sz="1400" b="1" kern="0">
                <a:ea typeface="ＭＳ Ｐゴシック" panose="020B0600070205080204" pitchFamily="34" charset="-128"/>
              </a:rPr>
              <a:t>inside process you can use only sequential                      statements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600" b="1" kern="0">
                <a:ea typeface="ＭＳ Ｐゴシック" panose="020B0600070205080204" pitchFamily="34" charset="-128"/>
              </a:rPr>
              <a:t>end </a:t>
            </a:r>
            <a:r>
              <a:rPr lang="en-US" altLang="en-US" sz="1600" kern="0">
                <a:ea typeface="ＭＳ Ｐゴシック" panose="020B0600070205080204" pitchFamily="34" charset="-128"/>
              </a:rPr>
              <a:t>ARCHITECTURE_NAME;</a:t>
            </a:r>
          </a:p>
          <a:p>
            <a:pPr lvl="3">
              <a:lnSpc>
                <a:spcPct val="90000"/>
              </a:lnSpc>
            </a:pPr>
            <a:endParaRPr lang="en-US" altLang="en-US" sz="1400" b="1" kern="0" dirty="0">
              <a:ea typeface="ＭＳ Ｐゴシック" panose="020B0600070205080204" pitchFamily="34" charset="-128"/>
            </a:endParaRPr>
          </a:p>
        </p:txBody>
      </p:sp>
      <p:grpSp>
        <p:nvGrpSpPr>
          <p:cNvPr id="9" name="Group 5">
            <a:extLst>
              <a:ext uri="{FF2B5EF4-FFF2-40B4-BE49-F238E27FC236}">
                <a16:creationId xmlns:a16="http://schemas.microsoft.com/office/drawing/2014/main" id="{45306999-38D1-48D4-8B24-377677D9EE1A}"/>
              </a:ext>
            </a:extLst>
          </p:cNvPr>
          <p:cNvGrpSpPr>
            <a:grpSpLocks/>
          </p:cNvGrpSpPr>
          <p:nvPr/>
        </p:nvGrpSpPr>
        <p:grpSpPr bwMode="auto">
          <a:xfrm>
            <a:off x="5955145" y="2908300"/>
            <a:ext cx="2678113" cy="2806700"/>
            <a:chOff x="3984" y="2064"/>
            <a:chExt cx="1687" cy="1584"/>
          </a:xfrm>
        </p:grpSpPr>
        <p:sp>
          <p:nvSpPr>
            <p:cNvPr id="10" name="AutoShape 6">
              <a:extLst>
                <a:ext uri="{FF2B5EF4-FFF2-40B4-BE49-F238E27FC236}">
                  <a16:creationId xmlns:a16="http://schemas.microsoft.com/office/drawing/2014/main" id="{576B0668-A874-48B0-9E1E-DF17239E6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" y="2064"/>
              <a:ext cx="336" cy="1584"/>
            </a:xfrm>
            <a:prstGeom prst="rightBrace">
              <a:avLst>
                <a:gd name="adj1" fmla="val 3928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51821FCE-5BD8-48E8-A056-3F941365E8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736"/>
              <a:ext cx="135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2286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 b="1" i="1" dirty="0"/>
                <a:t>Concurrent Statements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7085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15533-1E34-4B27-85A3-B7B51DF90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PRNG Example (1)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477836-9A4B-4A06-AB1D-3CE1B85950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E1F9589-8AAA-4BE4-A82F-5EE0B56FE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25" y="9144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80000"/>
              <a:buFont typeface="Wingdings" pitchFamily="2" charset="2"/>
              <a:buChar char="u"/>
              <a:defRPr sz="2800">
                <a:solidFill>
                  <a:srgbClr val="0000FF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Char char="q"/>
              <a:defRPr sz="2400">
                <a:solidFill>
                  <a:srgbClr val="A5002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00000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kern="0">
                <a:ea typeface="ＭＳ Ｐゴシック" panose="020B0600070205080204" pitchFamily="34" charset="-128"/>
              </a:rPr>
              <a:t>library IEEE;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kern="0">
                <a:ea typeface="ＭＳ Ｐゴシック" panose="020B0600070205080204" pitchFamily="34" charset="-128"/>
              </a:rPr>
              <a:t>use IEEE.STD_LOGIC_1164.all;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kern="0">
                <a:ea typeface="ＭＳ Ｐゴシック" panose="020B0600070205080204" pitchFamily="34" charset="-128"/>
              </a:rPr>
              <a:t>use work.prng_pkg.all;</a:t>
            </a:r>
          </a:p>
          <a:p>
            <a:pPr>
              <a:lnSpc>
                <a:spcPct val="80000"/>
              </a:lnSpc>
            </a:pPr>
            <a:endParaRPr lang="en-US" altLang="en-US" sz="1800" kern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kern="0">
                <a:ea typeface="ＭＳ Ｐゴシック" panose="020B0600070205080204" pitchFamily="34" charset="-128"/>
              </a:rPr>
              <a:t>ENTITY PRNG 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kern="0">
                <a:ea typeface="ＭＳ Ｐゴシック" panose="020B0600070205080204" pitchFamily="34" charset="-128"/>
              </a:rPr>
              <a:t>	PORT( Coeff         	: in  std_logic_vector(4 downto 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kern="0">
                <a:ea typeface="ＭＳ Ｐゴシック" panose="020B0600070205080204" pitchFamily="34" charset="-128"/>
              </a:rPr>
              <a:t>		Load_Coeff    	: in  std_logic;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kern="0">
                <a:ea typeface="ＭＳ Ｐゴシック" panose="020B0600070205080204" pitchFamily="34" charset="-128"/>
              </a:rPr>
              <a:t>	     	Seed          	: in  std_logic_vector(4 downto 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kern="0">
                <a:ea typeface="ＭＳ Ｐゴシック" panose="020B0600070205080204" pitchFamily="34" charset="-128"/>
              </a:rPr>
              <a:t>	     	Init_Run      	: in  std_logic;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kern="0">
                <a:ea typeface="ＭＳ Ｐゴシック" panose="020B0600070205080204" pitchFamily="34" charset="-128"/>
              </a:rPr>
              <a:t>	     	Clk       	   	: in  std_logic;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kern="0">
                <a:ea typeface="ＭＳ Ｐゴシック" panose="020B0600070205080204" pitchFamily="34" charset="-128"/>
              </a:rPr>
              <a:t>	     	Current_State 	: out std_logic_vector(4 downto 0));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kern="0">
                <a:ea typeface="ＭＳ Ｐゴシック" panose="020B0600070205080204" pitchFamily="34" charset="-128"/>
              </a:rPr>
              <a:t>END PRNG;</a:t>
            </a:r>
          </a:p>
          <a:p>
            <a:pPr>
              <a:lnSpc>
                <a:spcPct val="80000"/>
              </a:lnSpc>
            </a:pPr>
            <a:endParaRPr lang="en-US" altLang="en-US" sz="1800" kern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kern="0">
                <a:ea typeface="ＭＳ Ｐゴシック" panose="020B0600070205080204" pitchFamily="34" charset="-128"/>
              </a:rPr>
              <a:t>ARCHITECTURE mixed OF PRNG 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kern="0">
                <a:ea typeface="ＭＳ Ｐゴシック" panose="020B0600070205080204" pitchFamily="34" charset="-128"/>
              </a:rPr>
              <a:t>	signal Ands      	: std_logic_vector(4 downto 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kern="0">
                <a:ea typeface="ＭＳ Ｐゴシック" panose="020B0600070205080204" pitchFamily="34" charset="-128"/>
              </a:rPr>
              <a:t>	signal Sin       		: std_logic;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kern="0">
                <a:ea typeface="ＭＳ Ｐゴシック" panose="020B0600070205080204" pitchFamily="34" charset="-128"/>
              </a:rPr>
              <a:t>	signal Coeff_Q    	: std_logic_vector(4 downto 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kern="0">
                <a:ea typeface="ＭＳ Ｐゴシック" panose="020B0600070205080204" pitchFamily="34" charset="-128"/>
              </a:rPr>
              <a:t>	signal Shift5_Q  	: std_logic_vector(4 downto 0); </a:t>
            </a:r>
            <a:endParaRPr lang="en-US" altLang="en-US" sz="1800" kern="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722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3">
            <a:extLst>
              <a:ext uri="{FF2B5EF4-FFF2-40B4-BE49-F238E27FC236}">
                <a16:creationId xmlns:a16="http://schemas.microsoft.com/office/drawing/2014/main" id="{CBE849DD-D98C-4634-8CFB-E3040CFB3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600" b="1" dirty="0"/>
              <a:t>Aliases</a:t>
            </a:r>
          </a:p>
        </p:txBody>
      </p:sp>
    </p:spTree>
    <p:extLst>
      <p:ext uri="{BB962C8B-B14F-4D97-AF65-F5344CB8AC3E}">
        <p14:creationId xmlns:p14="http://schemas.microsoft.com/office/powerpoint/2010/main" val="440529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35EB2CB6-F0F1-499A-9149-5A4F13A72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PRNG Example (2)</a:t>
            </a:r>
            <a:endParaRPr lang="pl-PL" altLang="en-US" sz="3600" dirty="0">
              <a:ea typeface="ＭＳ Ｐゴシック" panose="020B0600070205080204" pitchFamily="34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CDBA3C-31C2-4530-ACA2-091DAFCD2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90600"/>
            <a:ext cx="8801100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80000"/>
              <a:buFont typeface="Wingdings" pitchFamily="2" charset="2"/>
              <a:buChar char="u"/>
              <a:defRPr sz="2800">
                <a:solidFill>
                  <a:srgbClr val="0000FF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Char char="q"/>
              <a:defRPr sz="2400">
                <a:solidFill>
                  <a:srgbClr val="A5002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00000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 kern="0">
                <a:ea typeface="ＭＳ Ｐゴシック" panose="020B0600070205080204" pitchFamily="34" charset="-128"/>
              </a:rPr>
              <a:t>	</a:t>
            </a:r>
            <a:r>
              <a:rPr lang="en-US" altLang="en-US" sz="1500" b="1" kern="0">
                <a:solidFill>
                  <a:srgbClr val="006666"/>
                </a:solidFill>
                <a:ea typeface="ＭＳ Ｐゴシック" panose="020B0600070205080204" pitchFamily="34" charset="-128"/>
              </a:rPr>
              <a:t>-- Data Flow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 kern="0">
                <a:ea typeface="ＭＳ Ｐゴシック" panose="020B0600070205080204" pitchFamily="34" charset="-128"/>
              </a:rPr>
              <a:t>	G: FOR I IN 0 TO 4 GENERATE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 kern="0">
                <a:ea typeface="ＭＳ Ｐゴシック" panose="020B0600070205080204" pitchFamily="34" charset="-128"/>
              </a:rPr>
              <a:t>		Ands(I) &lt;= Coeff_Q(I) AND Shift5_Q(I);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 kern="0">
                <a:ea typeface="ＭＳ Ｐゴシック" panose="020B0600070205080204" pitchFamily="34" charset="-128"/>
              </a:rPr>
              <a:t>	END GENERATE;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 kern="0">
                <a:ea typeface="ＭＳ Ｐゴシック" panose="020B0600070205080204" pitchFamily="34" charset="-128"/>
              </a:rPr>
              <a:t>	Sin &lt;= Ands(0) XOR Ands(1) XOR Ands(2) XOR Ands(3) XOR Ands(4);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 kern="0">
                <a:ea typeface="ＭＳ Ｐゴシック" panose="020B0600070205080204" pitchFamily="34" charset="-128"/>
              </a:rPr>
              <a:t>	Current_State &lt;= Shift5_Q;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 kern="0">
                <a:ea typeface="ＭＳ Ｐゴシック" panose="020B0600070205080204" pitchFamily="34" charset="-128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 kern="0">
                <a:ea typeface="ＭＳ Ｐゴシック" panose="020B0600070205080204" pitchFamily="34" charset="-128"/>
              </a:rPr>
              <a:t>	</a:t>
            </a:r>
            <a:r>
              <a:rPr lang="en-US" altLang="en-US" sz="1500" b="1" kern="0">
                <a:solidFill>
                  <a:srgbClr val="006666"/>
                </a:solidFill>
                <a:ea typeface="ＭＳ Ｐゴシック" panose="020B0600070205080204" pitchFamily="34" charset="-128"/>
              </a:rPr>
              <a:t>-- Behavioral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 kern="0">
                <a:ea typeface="ＭＳ Ｐゴシック" panose="020B0600070205080204" pitchFamily="34" charset="-128"/>
              </a:rPr>
              <a:t>	Coeff_Reg: PROCESS(Clk)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 kern="0">
                <a:ea typeface="ＭＳ Ｐゴシック" panose="020B0600070205080204" pitchFamily="34" charset="-128"/>
              </a:rPr>
              <a:t>	BEGIN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 kern="0">
                <a:ea typeface="ＭＳ Ｐゴシック" panose="020B0600070205080204" pitchFamily="34" charset="-128"/>
              </a:rPr>
              <a:t>		IF Clk'EVENT and Clk = '1'  THEN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 kern="0">
                <a:ea typeface="ＭＳ Ｐゴシック" panose="020B0600070205080204" pitchFamily="34" charset="-128"/>
              </a:rPr>
              <a:t>			IF Load_Coeff = '1'   THEN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 kern="0">
                <a:ea typeface="ＭＳ Ｐゴシック" panose="020B0600070205080204" pitchFamily="34" charset="-128"/>
              </a:rPr>
              <a:t>				Coeff_Q &lt;= Coeff;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 kern="0">
                <a:ea typeface="ＭＳ Ｐゴシック" panose="020B0600070205080204" pitchFamily="34" charset="-128"/>
              </a:rPr>
              <a:t>			END IF;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 kern="0">
                <a:ea typeface="ＭＳ Ｐゴシック" panose="020B0600070205080204" pitchFamily="34" charset="-128"/>
              </a:rPr>
              <a:t>		END IF;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 kern="0">
                <a:ea typeface="ＭＳ Ｐゴシック" panose="020B0600070205080204" pitchFamily="34" charset="-128"/>
              </a:rPr>
              <a:t>	END PROCESS;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 kern="0">
                <a:ea typeface="ＭＳ Ｐゴシック" panose="020B0600070205080204" pitchFamily="34" charset="-128"/>
              </a:rPr>
              <a:t>							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 kern="0">
                <a:ea typeface="ＭＳ Ｐゴシック" panose="020B0600070205080204" pitchFamily="34" charset="-128"/>
              </a:rPr>
              <a:t>	</a:t>
            </a:r>
            <a:r>
              <a:rPr lang="en-US" altLang="en-US" sz="1500" b="1" kern="0">
                <a:solidFill>
                  <a:srgbClr val="006666"/>
                </a:solidFill>
                <a:ea typeface="ＭＳ Ｐゴシック" panose="020B0600070205080204" pitchFamily="34" charset="-128"/>
              </a:rPr>
              <a:t>-- Structural</a:t>
            </a:r>
            <a:r>
              <a:rPr lang="en-US" altLang="en-US" sz="1500" b="1" kern="0">
                <a:ea typeface="ＭＳ Ｐゴシック" panose="020B0600070205080204" pitchFamily="34" charset="-128"/>
              </a:rPr>
              <a:t>						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 kern="0">
                <a:ea typeface="ＭＳ Ｐゴシック" panose="020B0600070205080204" pitchFamily="34" charset="-128"/>
              </a:rPr>
              <a:t>	Shift5_Reg : Shift5 PORT MAP ( D      =&gt; Seed,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 kern="0">
                <a:ea typeface="ＭＳ Ｐゴシック" panose="020B0600070205080204" pitchFamily="34" charset="-128"/>
              </a:rPr>
              <a:t>	                              	        Load  =&gt; Init_Run,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 kern="0">
                <a:ea typeface="ＭＳ Ｐゴシック" panose="020B0600070205080204" pitchFamily="34" charset="-128"/>
              </a:rPr>
              <a:t>	                                                      Sin     =&gt; Sin,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 kern="0">
                <a:ea typeface="ＭＳ Ｐゴシック" panose="020B0600070205080204" pitchFamily="34" charset="-128"/>
              </a:rPr>
              <a:t>	                                                      Clock =&gt; Clk,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 kern="0">
                <a:ea typeface="ＭＳ Ｐゴシック" panose="020B0600070205080204" pitchFamily="34" charset="-128"/>
              </a:rPr>
              <a:t>	                                                      Q        =&gt; Shift5_Q);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 kern="0">
                <a:ea typeface="ＭＳ Ｐゴシック" panose="020B0600070205080204" pitchFamily="34" charset="-128"/>
              </a:rPr>
              <a:t>END mixed;</a:t>
            </a:r>
            <a:endParaRPr lang="en-US" altLang="en-US" sz="1600" b="1" kern="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6045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Font typeface="+mj-lt"/>
              <a:buAutoNum type="arabicPeriod"/>
            </a:pPr>
            <a:r>
              <a:rPr lang="en-US" sz="1600" dirty="0"/>
              <a:t>https://ece.gmu.edu/coursewebpages/ECE/ECE545/F18/viewgraphs/ECE545_lecture_8_regular.pdf</a:t>
            </a:r>
          </a:p>
          <a:p>
            <a:pPr>
              <a:buSzPct val="100000"/>
              <a:buFont typeface="+mj-lt"/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481072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8">
            <a:extLst>
              <a:ext uri="{FF2B5EF4-FFF2-40B4-BE49-F238E27FC236}">
                <a16:creationId xmlns:a16="http://schemas.microsoft.com/office/drawing/2014/main" id="{2A8AA5BC-4F7A-4226-8F99-6D824B226A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Rectangle 10">
            <a:extLst>
              <a:ext uri="{FF2B5EF4-FFF2-40B4-BE49-F238E27FC236}">
                <a16:creationId xmlns:a16="http://schemas.microsoft.com/office/drawing/2014/main" id="{3E5445C6-DD42-4979-86FF-03730E8C6DB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300" y="321733"/>
            <a:ext cx="8680116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4" name="Straight Connector 12">
            <a:extLst>
              <a:ext uri="{FF2B5EF4-FFF2-40B4-BE49-F238E27FC236}">
                <a16:creationId xmlns:a16="http://schemas.microsoft.com/office/drawing/2014/main" id="{45000665-DFC7-417E-8FD7-516A0F15C97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4109417"/>
            <a:ext cx="20574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C0FCE3A-2535-4396-A223-BDAEC81D6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22362"/>
            <a:ext cx="6858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22958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B2BE92C1-02E0-45B0-B2D1-27223A17F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90600"/>
          </a:xfrm>
        </p:spPr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Aliases</a:t>
            </a:r>
            <a:endParaRPr lang="pl-PL" altLang="en-US" sz="3600" dirty="0">
              <a:ea typeface="ＭＳ Ｐゴシック" panose="020B0600070205080204" pitchFamily="34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2BCDCD0-F0CE-4BA6-B8F2-185C8E714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8" y="1189038"/>
            <a:ext cx="8839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80000"/>
              <a:buFont typeface="Wingdings" pitchFamily="2" charset="2"/>
              <a:buChar char="u"/>
              <a:defRPr sz="2800">
                <a:solidFill>
                  <a:srgbClr val="0000FF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Char char="q"/>
              <a:defRPr sz="2400">
                <a:solidFill>
                  <a:srgbClr val="A5002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00000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pl-PL" altLang="en-US" sz="2800" b="1" kern="0">
                <a:ea typeface="ＭＳ Ｐゴシック" panose="020B0600070205080204" pitchFamily="34" charset="-128"/>
              </a:rPr>
              <a:t>Syntax: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en-US" sz="2800" b="1" ker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800" kern="0">
                <a:ea typeface="ＭＳ Ｐゴシック" panose="020B0600070205080204" pitchFamily="34" charset="-128"/>
              </a:rPr>
              <a:t> </a:t>
            </a:r>
            <a:r>
              <a:rPr lang="en-US" altLang="en-US" sz="2800" kern="0">
                <a:ea typeface="ＭＳ Ｐゴシック" panose="020B0600070205080204" pitchFamily="34" charset="-128"/>
              </a:rPr>
              <a:t>ALIAS</a:t>
            </a:r>
            <a:r>
              <a:rPr lang="pl-PL" altLang="en-US" sz="2800" kern="0">
                <a:ea typeface="ＭＳ Ｐゴシック" panose="020B0600070205080204" pitchFamily="34" charset="-128"/>
              </a:rPr>
              <a:t>   name : type := </a:t>
            </a:r>
            <a:r>
              <a:rPr lang="en-US" altLang="en-US" sz="2800" kern="0">
                <a:ea typeface="ＭＳ Ｐゴシック" panose="020B0600070205080204" pitchFamily="34" charset="-128"/>
              </a:rPr>
              <a:t>expression</a:t>
            </a:r>
            <a:r>
              <a:rPr lang="pl-PL" altLang="en-US" sz="2800" kern="0">
                <a:ea typeface="ＭＳ Ｐゴシック" panose="020B0600070205080204" pitchFamily="34" charset="-128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en-US" sz="2800" ker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b="1" kern="0">
                <a:ea typeface="ＭＳ Ｐゴシック" panose="020B0600070205080204" pitchFamily="34" charset="-128"/>
              </a:rPr>
              <a:t>Example:</a:t>
            </a:r>
            <a:endParaRPr lang="en-US" altLang="en-US" b="1" ker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b="1" ker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b="1" kern="0">
                <a:ea typeface="ＭＳ Ｐゴシック" panose="020B0600070205080204" pitchFamily="34" charset="-128"/>
              </a:rPr>
              <a:t>signal IR : std_logic_vector(31 downto 0);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en-US" sz="2000" b="1" ker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b="1" kern="0">
                <a:ea typeface="ＭＳ Ｐゴシック" panose="020B0600070205080204" pitchFamily="34" charset="-128"/>
              </a:rPr>
              <a:t>alias IR_opcode </a:t>
            </a:r>
            <a:r>
              <a:rPr lang="en-US" altLang="en-US" sz="2000" b="1" kern="0">
                <a:ea typeface="ＭＳ Ｐゴシック" panose="020B0600070205080204" pitchFamily="34" charset="-128"/>
              </a:rPr>
              <a:t>    </a:t>
            </a:r>
            <a:r>
              <a:rPr lang="pl-PL" altLang="en-US" sz="2000" b="1" kern="0">
                <a:ea typeface="ＭＳ Ｐゴシック" panose="020B0600070205080204" pitchFamily="34" charset="-128"/>
              </a:rPr>
              <a:t>: std_logic_vector(5 downto 0) is IR(31 downto 26);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b="1" kern="0">
                <a:ea typeface="ＭＳ Ｐゴシック" panose="020B0600070205080204" pitchFamily="34" charset="-128"/>
              </a:rPr>
              <a:t>alias IR_reg1_addr : std_logic_vector(4 downto 0) is IR(25 downto 21);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b="1" kern="0">
                <a:ea typeface="ＭＳ Ｐゴシック" panose="020B0600070205080204" pitchFamily="34" charset="-128"/>
              </a:rPr>
              <a:t>alias IR_reg2_addr : std_logic_vector(4 downto 0) is IR(20 downto 16);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en-US" sz="2000" b="1" ker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l-PL" altLang="en-US" sz="2000" kern="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460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3">
            <a:extLst>
              <a:ext uri="{FF2B5EF4-FFF2-40B4-BE49-F238E27FC236}">
                <a16:creationId xmlns:a16="http://schemas.microsoft.com/office/drawing/2014/main" id="{CBE849DD-D98C-4634-8CFB-E3040CFB3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600" b="1" dirty="0"/>
              <a:t>Constants</a:t>
            </a:r>
          </a:p>
        </p:txBody>
      </p:sp>
    </p:spTree>
    <p:extLst>
      <p:ext uri="{BB962C8B-B14F-4D97-AF65-F5344CB8AC3E}">
        <p14:creationId xmlns:p14="http://schemas.microsoft.com/office/powerpoint/2010/main" val="477262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9CD60FAE-6B9C-481B-8D41-0DC1717C3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90600"/>
          </a:xfrm>
        </p:spPr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Constants</a:t>
            </a:r>
            <a:endParaRPr lang="pl-PL" altLang="en-US" sz="3600" dirty="0">
              <a:ea typeface="ＭＳ Ｐゴシック" panose="020B0600070205080204" pitchFamily="34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156ACF-9C53-4F90-BCB4-F0818F4CA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8610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80000"/>
              <a:buFont typeface="Wingdings" pitchFamily="2" charset="2"/>
              <a:buChar char="u"/>
              <a:defRPr sz="2800">
                <a:solidFill>
                  <a:srgbClr val="0000FF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Char char="q"/>
              <a:defRPr sz="2400">
                <a:solidFill>
                  <a:srgbClr val="A5002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00000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pl-PL" altLang="en-US" sz="2800" b="1" kern="0">
                <a:ea typeface="ＭＳ Ｐゴシック" panose="020B0600070205080204" pitchFamily="34" charset="-128"/>
              </a:rPr>
              <a:t>Syntax: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en-US" sz="2800" b="1" ker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800" kern="0">
                <a:ea typeface="ＭＳ Ｐゴシック" panose="020B0600070205080204" pitchFamily="34" charset="-128"/>
              </a:rPr>
              <a:t> CONSTANT   name : type := value;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en-US" sz="2800" ker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b="1" kern="0">
                <a:ea typeface="ＭＳ Ｐゴシック" panose="020B0600070205080204" pitchFamily="34" charset="-128"/>
              </a:rPr>
              <a:t>Examples: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en-US" sz="2000" b="1" ker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kern="0">
                <a:ea typeface="ＭＳ Ｐゴシック" panose="020B0600070205080204" pitchFamily="34" charset="-128"/>
              </a:rPr>
              <a:t>CONSTANT init_value : STD_LOGIC_VECTOR(3 downto 0) := </a:t>
            </a:r>
            <a:r>
              <a:rPr lang="en-US" altLang="en-US" sz="2000" kern="0">
                <a:ea typeface="ＭＳ Ｐゴシック" panose="020B0600070205080204" pitchFamily="34" charset="-128"/>
                <a:cs typeface="Arial" panose="020B0604020202020204" pitchFamily="34" charset="0"/>
              </a:rPr>
              <a:t>"</a:t>
            </a:r>
            <a:r>
              <a:rPr lang="pl-PL" altLang="en-US" sz="2000" kern="0">
                <a:ea typeface="ＭＳ Ｐゴシック" panose="020B0600070205080204" pitchFamily="34" charset="-128"/>
              </a:rPr>
              <a:t>0100</a:t>
            </a:r>
            <a:r>
              <a:rPr lang="en-US" altLang="en-US" sz="2000" kern="0">
                <a:ea typeface="ＭＳ Ｐゴシック" panose="020B0600070205080204" pitchFamily="34" charset="-128"/>
                <a:cs typeface="Arial" panose="020B0604020202020204" pitchFamily="34" charset="0"/>
              </a:rPr>
              <a:t>"</a:t>
            </a:r>
            <a:r>
              <a:rPr lang="pl-PL" altLang="en-US" sz="2000" kern="0">
                <a:ea typeface="ＭＳ Ｐゴシック" panose="020B0600070205080204" pitchFamily="34" charset="-128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kern="0">
                <a:ea typeface="ＭＳ Ｐゴシック" panose="020B0600070205080204" pitchFamily="34" charset="-128"/>
              </a:rPr>
              <a:t>CONSTANT ANDA_EXT : STD_LOGIC_VECTOR(7 downto 0) := X</a:t>
            </a:r>
            <a:r>
              <a:rPr lang="en-US" altLang="en-US" sz="2000" kern="0">
                <a:ea typeface="ＭＳ Ｐゴシック" panose="020B0600070205080204" pitchFamily="34" charset="-128"/>
                <a:cs typeface="Arial" panose="020B0604020202020204" pitchFamily="34" charset="0"/>
              </a:rPr>
              <a:t>"</a:t>
            </a:r>
            <a:r>
              <a:rPr lang="pl-PL" altLang="en-US" sz="2000" kern="0">
                <a:ea typeface="ＭＳ Ｐゴシック" panose="020B0600070205080204" pitchFamily="34" charset="-128"/>
                <a:cs typeface="Arial" panose="020B0604020202020204" pitchFamily="34" charset="0"/>
              </a:rPr>
              <a:t>B4</a:t>
            </a:r>
            <a:r>
              <a:rPr lang="en-US" altLang="en-US" sz="2000" kern="0">
                <a:ea typeface="ＭＳ Ｐゴシック" panose="020B0600070205080204" pitchFamily="34" charset="-128"/>
                <a:cs typeface="Arial" panose="020B0604020202020204" pitchFamily="34" charset="0"/>
              </a:rPr>
              <a:t>"</a:t>
            </a:r>
            <a:r>
              <a:rPr lang="pl-PL" altLang="en-US" sz="2000" kern="0">
                <a:ea typeface="ＭＳ Ｐゴシック" panose="020B0600070205080204" pitchFamily="34" charset="-128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kern="0">
                <a:ea typeface="ＭＳ Ｐゴシック" panose="020B0600070205080204" pitchFamily="34" charset="-128"/>
                <a:cs typeface="Arial" panose="020B0604020202020204" pitchFamily="34" charset="0"/>
              </a:rPr>
              <a:t>CONSTANT counter_width : INTEGER := 16;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kern="0">
                <a:ea typeface="ＭＳ Ｐゴシック" panose="020B0600070205080204" pitchFamily="34" charset="-128"/>
                <a:cs typeface="Arial" panose="020B0604020202020204" pitchFamily="34" charset="0"/>
              </a:rPr>
              <a:t>CONSTANT buffer_address : INTEGER := 16#FFFE#;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kern="0">
                <a:ea typeface="ＭＳ Ｐゴシック" panose="020B0600070205080204" pitchFamily="34" charset="-128"/>
              </a:rPr>
              <a:t>CONSTANT clk_period : TIME := 20 ns</a:t>
            </a:r>
            <a:r>
              <a:rPr lang="pl-PL" altLang="en-US" sz="2000" kern="0">
                <a:ea typeface="ＭＳ Ｐゴシック" panose="020B0600070205080204" pitchFamily="34" charset="-128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kern="0">
                <a:ea typeface="ＭＳ Ｐゴシック" panose="020B0600070205080204" pitchFamily="34" charset="-128"/>
              </a:rPr>
              <a:t>CONSTANT strobe_period : TIME := 333.333 ms</a:t>
            </a:r>
            <a:r>
              <a:rPr lang="pl-PL" altLang="en-US" sz="2000" kern="0">
                <a:ea typeface="ＭＳ Ｐゴシック" panose="020B0600070205080204" pitchFamily="34" charset="-128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en-US" sz="2000" kern="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491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9CD60FAE-6B9C-481B-8D41-0DC1717C3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90600"/>
          </a:xfrm>
        </p:spPr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Constants - Features</a:t>
            </a:r>
            <a:endParaRPr lang="pl-PL" altLang="en-US" sz="3600" dirty="0">
              <a:ea typeface="ＭＳ Ｐゴシック" panose="020B0600070205080204" pitchFamily="34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85C67A7-2331-4F6D-9D13-F2CDE235D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80000"/>
              <a:buFont typeface="Wingdings" pitchFamily="2" charset="2"/>
              <a:buChar char="u"/>
              <a:defRPr sz="2800">
                <a:solidFill>
                  <a:srgbClr val="0000FF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Char char="q"/>
              <a:defRPr sz="2400">
                <a:solidFill>
                  <a:srgbClr val="A5002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00000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pl-PL" altLang="en-US" sz="2400" kern="0">
                <a:ea typeface="ＭＳ Ｐゴシック" panose="020B0600070205080204" pitchFamily="34" charset="-128"/>
              </a:rPr>
              <a:t>Constants</a:t>
            </a:r>
            <a:r>
              <a:rPr lang="pl-PL" altLang="en-US" sz="2400" b="1" kern="0">
                <a:ea typeface="ＭＳ Ｐゴシック" panose="020B0600070205080204" pitchFamily="34" charset="-128"/>
              </a:rPr>
              <a:t> </a:t>
            </a:r>
            <a:r>
              <a:rPr lang="pl-PL" altLang="en-US" sz="2400" kern="0">
                <a:ea typeface="ＭＳ Ｐゴシック" panose="020B0600070205080204" pitchFamily="34" charset="-128"/>
              </a:rPr>
              <a:t>can be declared in 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 kern="0">
                <a:ea typeface="ＭＳ Ｐゴシック" panose="020B0600070205080204" pitchFamily="34" charset="-128"/>
              </a:rPr>
              <a:t>   PACKAGE, ENTITY, ARCHITECTURE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en-US" sz="2400" ker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 b="1" kern="0">
                <a:solidFill>
                  <a:srgbClr val="A50021"/>
                </a:solidFill>
                <a:ea typeface="ＭＳ Ｐゴシック" panose="020B0600070205080204" pitchFamily="34" charset="-128"/>
              </a:rPr>
              <a:t>When declared in a PACKAGE, the constant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 b="1" kern="0">
                <a:solidFill>
                  <a:srgbClr val="A50021"/>
                </a:solidFill>
                <a:ea typeface="ＭＳ Ｐゴシック" panose="020B0600070205080204" pitchFamily="34" charset="-128"/>
              </a:rPr>
              <a:t>is truly global</a:t>
            </a:r>
            <a:r>
              <a:rPr lang="pl-PL" altLang="en-US" sz="2400" kern="0">
                <a:ea typeface="ＭＳ Ｐゴシック" panose="020B0600070205080204" pitchFamily="34" charset="-128"/>
              </a:rPr>
              <a:t>, for the package can be used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 kern="0">
                <a:ea typeface="ＭＳ Ｐゴシック" panose="020B0600070205080204" pitchFamily="34" charset="-128"/>
              </a:rPr>
              <a:t>in several entities.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en-US" sz="2400" ker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 kern="0">
                <a:ea typeface="ＭＳ Ｐゴシック" panose="020B0600070205080204" pitchFamily="34" charset="-128"/>
              </a:rPr>
              <a:t>When declared in an ARCHITECTURE, the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 kern="0">
                <a:ea typeface="ＭＳ Ｐゴシック" panose="020B0600070205080204" pitchFamily="34" charset="-128"/>
              </a:rPr>
              <a:t>constant is local, i.e., it is visible only within this architecture.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en-US" sz="2400" ker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 kern="0">
                <a:ea typeface="ＭＳ Ｐゴシック" panose="020B0600070205080204" pitchFamily="34" charset="-128"/>
              </a:rPr>
              <a:t>When declared in an ENTITY declaration, the constant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 kern="0">
                <a:ea typeface="ＭＳ Ｐゴシック" panose="020B0600070205080204" pitchFamily="34" charset="-128"/>
              </a:rPr>
              <a:t>can be used in all architectures associated with this entity.</a:t>
            </a:r>
            <a:endParaRPr lang="pl-PL" altLang="en-US" sz="2400" kern="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9038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5B323FA2-A962-44F9-B312-09F802682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681" y="3048000"/>
            <a:ext cx="255069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000" b="1" dirty="0"/>
              <a:t>Packages</a:t>
            </a:r>
          </a:p>
        </p:txBody>
      </p:sp>
    </p:spTree>
    <p:extLst>
      <p:ext uri="{BB962C8B-B14F-4D97-AF65-F5344CB8AC3E}">
        <p14:creationId xmlns:p14="http://schemas.microsoft.com/office/powerpoint/2010/main" val="1571194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explicitydeclaration">
            <a:extLst>
              <a:ext uri="{FF2B5EF4-FFF2-40B4-BE49-F238E27FC236}">
                <a16:creationId xmlns:a16="http://schemas.microsoft.com/office/drawing/2014/main" id="{54094BC4-FE38-4B71-B6A0-A69ABFC83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7" y="1130532"/>
            <a:ext cx="2590800" cy="213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0418A7-204A-4D91-8358-9DAC402A2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Explicit Component Declaration versus Package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1DBBD8-B03E-474D-BAD9-D373C5F8E4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56ADD08-76B4-4E15-AD15-BABEB4C0B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914400"/>
            <a:ext cx="593840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80000"/>
              <a:buFont typeface="Wingdings" pitchFamily="2" charset="2"/>
              <a:buChar char="u"/>
              <a:defRPr sz="2800">
                <a:solidFill>
                  <a:srgbClr val="0000FF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Char char="q"/>
              <a:defRPr sz="2400">
                <a:solidFill>
                  <a:srgbClr val="A5002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00000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 kern="0" dirty="0">
                <a:ea typeface="ＭＳ Ｐゴシック" panose="020B0600070205080204" pitchFamily="34" charset="-128"/>
              </a:rPr>
              <a:t>Explicit component declaration is when you declare components in main code</a:t>
            </a:r>
          </a:p>
          <a:p>
            <a:pPr lvl="1">
              <a:lnSpc>
                <a:spcPct val="90000"/>
              </a:lnSpc>
            </a:pPr>
            <a:r>
              <a:rPr lang="en-US" altLang="en-US" sz="2400" kern="0" dirty="0">
                <a:ea typeface="ＭＳ Ｐゴシック" panose="020B0600070205080204" pitchFamily="34" charset="-128"/>
              </a:rPr>
              <a:t>When have only a few component declarations, this is fine</a:t>
            </a:r>
          </a:p>
          <a:p>
            <a:pPr lvl="1">
              <a:lnSpc>
                <a:spcPct val="90000"/>
              </a:lnSpc>
            </a:pPr>
            <a:r>
              <a:rPr lang="en-US" altLang="en-US" sz="2400" kern="0" dirty="0">
                <a:ea typeface="ＭＳ Ｐゴシック" panose="020B0600070205080204" pitchFamily="34" charset="-128"/>
              </a:rPr>
              <a:t>When have many component declarations, use packages for readability</a:t>
            </a:r>
          </a:p>
          <a:p>
            <a:pPr>
              <a:lnSpc>
                <a:spcPct val="90000"/>
              </a:lnSpc>
            </a:pPr>
            <a:r>
              <a:rPr lang="en-US" altLang="en-US" sz="2400" kern="0" dirty="0">
                <a:ea typeface="ＭＳ Ｐゴシック" panose="020B0600070205080204" pitchFamily="34" charset="-128"/>
              </a:rPr>
              <a:t>Packages also help with portability and sharing of libraries among many users in a company</a:t>
            </a:r>
          </a:p>
          <a:p>
            <a:pPr>
              <a:lnSpc>
                <a:spcPct val="90000"/>
              </a:lnSpc>
            </a:pPr>
            <a:r>
              <a:rPr lang="en-US" altLang="en-US" sz="2400" b="1" kern="0" dirty="0">
                <a:ea typeface="ＭＳ Ｐゴシック" panose="020B0600070205080204" pitchFamily="34" charset="-128"/>
              </a:rPr>
              <a:t>Remember, the actual instantiations always take place in main code</a:t>
            </a:r>
          </a:p>
          <a:p>
            <a:pPr lvl="1">
              <a:lnSpc>
                <a:spcPct val="90000"/>
              </a:lnSpc>
            </a:pPr>
            <a:r>
              <a:rPr lang="en-US" altLang="en-US" sz="2400" kern="0" dirty="0">
                <a:ea typeface="ＭＳ Ｐゴシック" panose="020B0600070205080204" pitchFamily="34" charset="-128"/>
              </a:rPr>
              <a:t>Only the declarations can be in main code or package</a:t>
            </a:r>
          </a:p>
        </p:txBody>
      </p:sp>
    </p:spTree>
    <p:extLst>
      <p:ext uri="{BB962C8B-B14F-4D97-AF65-F5344CB8AC3E}">
        <p14:creationId xmlns:p14="http://schemas.microsoft.com/office/powerpoint/2010/main" val="1711916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880E0290-EED3-45A5-8FE7-8EFE9D6B2A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METHOD #2: Package component declaration</a:t>
            </a:r>
            <a:endParaRPr lang="pl-PL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F013888-88D4-4268-BC0E-0D598CB03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856211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80000"/>
              <a:buFont typeface="Wingdings" pitchFamily="2" charset="2"/>
              <a:buChar char="u"/>
              <a:defRPr sz="2800">
                <a:solidFill>
                  <a:srgbClr val="0000FF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Char char="q"/>
              <a:defRPr sz="2400">
                <a:solidFill>
                  <a:srgbClr val="A5002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00000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9pPr>
          </a:lstStyle>
          <a:p>
            <a:r>
              <a:rPr lang="en-US" altLang="en-US" sz="2800" kern="0" dirty="0">
                <a:ea typeface="ＭＳ Ｐゴシック" panose="020B0600070205080204" pitchFamily="34" charset="-128"/>
              </a:rPr>
              <a:t>Components declared in package </a:t>
            </a:r>
          </a:p>
          <a:p>
            <a:r>
              <a:rPr lang="en-US" altLang="en-US" sz="2800" kern="0" dirty="0">
                <a:ea typeface="ＭＳ Ｐゴシック" panose="020B0600070205080204" pitchFamily="34" charset="-128"/>
              </a:rPr>
              <a:t>Actual instantiations and port maps always in main code</a:t>
            </a:r>
          </a:p>
        </p:txBody>
      </p:sp>
    </p:spTree>
    <p:extLst>
      <p:ext uri="{BB962C8B-B14F-4D97-AF65-F5344CB8AC3E}">
        <p14:creationId xmlns:p14="http://schemas.microsoft.com/office/powerpoint/2010/main" val="2733965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6131</TotalTime>
  <Words>737</Words>
  <Application>Microsoft Office PowerPoint</Application>
  <PresentationFormat>On-screen Show (4:3)</PresentationFormat>
  <Paragraphs>215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1_Default Design</vt:lpstr>
      <vt:lpstr>PowerPoint Presentation</vt:lpstr>
      <vt:lpstr>PowerPoint Presentation</vt:lpstr>
      <vt:lpstr>Aliases</vt:lpstr>
      <vt:lpstr>PowerPoint Presentation</vt:lpstr>
      <vt:lpstr>Constants</vt:lpstr>
      <vt:lpstr>Constants - Features</vt:lpstr>
      <vt:lpstr>PowerPoint Presentation</vt:lpstr>
      <vt:lpstr>Explicit Component Declaration versus Package</vt:lpstr>
      <vt:lpstr>METHOD #2: Package component declaration</vt:lpstr>
      <vt:lpstr>Packages</vt:lpstr>
      <vt:lpstr>Package – example (1)</vt:lpstr>
      <vt:lpstr>Package – example (2)</vt:lpstr>
      <vt:lpstr>Package – example (3)</vt:lpstr>
      <vt:lpstr>Package usage (1)</vt:lpstr>
      <vt:lpstr>Package usage (2)</vt:lpstr>
      <vt:lpstr>PowerPoint Presentation</vt:lpstr>
      <vt:lpstr>VHDL Design Styles</vt:lpstr>
      <vt:lpstr>Mixed Style Modeling</vt:lpstr>
      <vt:lpstr>PRNG Example (1)</vt:lpstr>
      <vt:lpstr>PRNG Example (2)</vt:lpstr>
      <vt:lpstr>References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Alif Ahmed</dc:creator>
  <cp:lastModifiedBy>Farahmandi,Farimah</cp:lastModifiedBy>
  <cp:revision>208</cp:revision>
  <dcterms:created xsi:type="dcterms:W3CDTF">2018-07-19T06:50:39Z</dcterms:created>
  <dcterms:modified xsi:type="dcterms:W3CDTF">2019-10-21T13:54:25Z</dcterms:modified>
</cp:coreProperties>
</file>