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61"/>
  </p:notesMasterIdLst>
  <p:sldIdLst>
    <p:sldId id="340" r:id="rId3"/>
    <p:sldId id="725" r:id="rId4"/>
    <p:sldId id="711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709" r:id="rId13"/>
    <p:sldId id="568" r:id="rId14"/>
    <p:sldId id="708" r:id="rId15"/>
    <p:sldId id="710" r:id="rId16"/>
    <p:sldId id="678" r:id="rId17"/>
    <p:sldId id="671" r:id="rId18"/>
    <p:sldId id="740" r:id="rId19"/>
    <p:sldId id="560" r:id="rId20"/>
    <p:sldId id="726" r:id="rId21"/>
    <p:sldId id="727" r:id="rId22"/>
    <p:sldId id="728" r:id="rId23"/>
    <p:sldId id="730" r:id="rId24"/>
    <p:sldId id="731" r:id="rId25"/>
    <p:sldId id="732" r:id="rId26"/>
    <p:sldId id="734" r:id="rId27"/>
    <p:sldId id="733" r:id="rId28"/>
    <p:sldId id="735" r:id="rId29"/>
    <p:sldId id="736" r:id="rId30"/>
    <p:sldId id="737" r:id="rId31"/>
    <p:sldId id="738" r:id="rId32"/>
    <p:sldId id="739" r:id="rId33"/>
    <p:sldId id="685" r:id="rId34"/>
    <p:sldId id="686" r:id="rId35"/>
    <p:sldId id="687" r:id="rId36"/>
    <p:sldId id="658" r:id="rId37"/>
    <p:sldId id="659" r:id="rId38"/>
    <p:sldId id="660" r:id="rId39"/>
    <p:sldId id="661" r:id="rId40"/>
    <p:sldId id="662" r:id="rId41"/>
    <p:sldId id="714" r:id="rId42"/>
    <p:sldId id="712" r:id="rId43"/>
    <p:sldId id="716" r:id="rId44"/>
    <p:sldId id="717" r:id="rId45"/>
    <p:sldId id="718" r:id="rId46"/>
    <p:sldId id="719" r:id="rId47"/>
    <p:sldId id="720" r:id="rId48"/>
    <p:sldId id="721" r:id="rId49"/>
    <p:sldId id="722" r:id="rId50"/>
    <p:sldId id="723" r:id="rId51"/>
    <p:sldId id="724" r:id="rId52"/>
    <p:sldId id="682" r:id="rId53"/>
    <p:sldId id="683" r:id="rId54"/>
    <p:sldId id="684" r:id="rId55"/>
    <p:sldId id="693" r:id="rId56"/>
    <p:sldId id="691" r:id="rId57"/>
    <p:sldId id="692" r:id="rId58"/>
    <p:sldId id="331" r:id="rId59"/>
    <p:sldId id="28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3537" autoAdjust="0"/>
  </p:normalViewPr>
  <p:slideViewPr>
    <p:cSldViewPr snapToGrid="0">
      <p:cViewPr varScale="1">
        <p:scale>
          <a:sx n="103" d="100"/>
          <a:sy n="103" d="100"/>
        </p:scale>
        <p:origin x="13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3707-FFED-4B69-85CE-B5C19233757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292E-6BBD-49AC-BF16-0E9DA694D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6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circui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it_array" TargetMode="External"/><Relationship Id="rId5" Type="http://schemas.openxmlformats.org/officeDocument/2006/relationships/hyperlink" Target="https://en.wikipedia.org/wiki/Clock_signal" TargetMode="External"/><Relationship Id="rId4" Type="http://schemas.openxmlformats.org/officeDocument/2006/relationships/hyperlink" Target="https://en.wikipedia.org/wiki/Flip-flop_(electronics)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igital circuit"/>
              </a:rPr>
              <a:t>digital circuits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 register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cascade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Flip-flop (electronics)"/>
              </a:rPr>
              <a:t>flip flops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sharing the same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lock signal"/>
              </a:rPr>
              <a:t>clock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which the output of each flip-flop is connected to the "data" input of the next flip-flop in the chain, resulting in a circuit that shifts by one position the "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t array"/>
              </a:rPr>
              <a:t>bit array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stored in it, "shifting in" the data present at its input and 'shifting out' the last bit in the array, at each transition of the clock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1292E-6BBD-49AC-BF16-0E9DA694DA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5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1292E-6BBD-49AC-BF16-0E9DA694DA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25" y="1657350"/>
            <a:ext cx="7772400" cy="1470025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67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rgbClr val="A50021"/>
                </a:solidFill>
              </a:defRPr>
            </a:lvl3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A987-07AB-442C-B123-EF969832F0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333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892D-E911-4394-946D-E66BC49C22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293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923925"/>
            <a:ext cx="4329113" cy="581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23925"/>
            <a:ext cx="4329112" cy="581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B2C0-56D7-4B7D-A63B-9DE2943C86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208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0164E-5FBB-4782-8604-5C241FBFB5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328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562F-EC6B-40AB-9BDB-4C084AB1B9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856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3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0F66-72AE-479E-8D14-8C73AEC0AD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12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AFBE-B4CC-4D3B-B82C-A6804D7C8B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6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6840-6D10-4EEF-9E4E-3EA50C36A2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2233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123825"/>
            <a:ext cx="2201862" cy="6610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23825"/>
            <a:ext cx="6456363" cy="6610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D4619-DCDF-423B-8F04-998B915446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99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23825"/>
            <a:ext cx="88011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1925" y="923925"/>
            <a:ext cx="4329113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23925"/>
            <a:ext cx="4329112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4B4C-6EE0-42FE-93CA-02A00F1F5F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96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8278-4D5B-4B5E-A9F4-1713377860B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123825"/>
            <a:ext cx="8801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923925"/>
            <a:ext cx="88106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534150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00000"/>
                </a:solidFill>
                <a:latin typeface="Times New Roman" pitchFamily="18" charset="0"/>
                <a:ea typeface="SimSun" pitchFamily="2" charset="-122"/>
              </a:defRPr>
            </a:lvl1pPr>
          </a:lstStyle>
          <a:p>
            <a:pPr>
              <a:defRPr/>
            </a:pPr>
            <a:fld id="{D7BE8A41-C051-4ED6-BB81-4FE75D60FB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61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0000"/>
        <a:buFont typeface="Wingdings" pitchFamily="2" charset="2"/>
        <a:buChar char="u"/>
        <a:defRPr sz="2800">
          <a:solidFill>
            <a:srgbClr val="0000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q"/>
        <a:defRPr sz="2400">
          <a:solidFill>
            <a:srgbClr val="8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ce.gmu.edu/coursewebpages/ECE/ECE545/F18/viewgraphs/ECE545_lecture_9_FSM_refresher.pdf" TargetMode="External"/><Relationship Id="rId2" Type="http://schemas.openxmlformats.org/officeDocument/2006/relationships/hyperlink" Target="https://ece.gmu.edu/coursewebpages/ECE/ECE545/F18/viewgraphs/ECE545_lecture_7_poor_practices.pdf" TargetMode="Externa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31">
            <a:extLst>
              <a:ext uri="{FF2B5EF4-FFF2-40B4-BE49-F238E27FC236}">
                <a16:creationId xmlns:a16="http://schemas.microsoft.com/office/drawing/2014/main" id="{6D2EC39B-5C5E-45CC-8F74-67F0E034C48A}"/>
              </a:ext>
            </a:extLst>
          </p:cNvPr>
          <p:cNvSpPr txBox="1">
            <a:spLocks/>
          </p:cNvSpPr>
          <p:nvPr/>
        </p:nvSpPr>
        <p:spPr>
          <a:xfrm>
            <a:off x="163244" y="656813"/>
            <a:ext cx="8980756" cy="1622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 fontScale="92500"/>
          </a:bodyPr>
          <a:lstStyle>
            <a:lvl1pPr marL="0" marR="0" indent="0" algn="ctr" defTabSz="4362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40" b="1" i="0" u="none" strike="noStrike" cap="none" spc="0" baseline="0">
                <a:ln>
                  <a:noFill/>
                </a:ln>
                <a:solidFill>
                  <a:srgbClr val="8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5400" dirty="0"/>
              <a:t>EEL4712 Digital Design</a:t>
            </a:r>
          </a:p>
          <a:p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lang="en-US" altLang="en-US" sz="4000" dirty="0">
                <a:ea typeface="ＭＳ Ｐゴシック" panose="020B0600070205080204" pitchFamily="34" charset="-128"/>
              </a:rPr>
              <a:t>Sequential-Circuit Building Blocks-2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10" name="Shape 132">
            <a:extLst>
              <a:ext uri="{FF2B5EF4-FFF2-40B4-BE49-F238E27FC236}">
                <a16:creationId xmlns:a16="http://schemas.microsoft.com/office/drawing/2014/main" id="{02D74C40-2EF0-44FA-98E9-7B79B389FEC2}"/>
              </a:ext>
            </a:extLst>
          </p:cNvPr>
          <p:cNvSpPr txBox="1">
            <a:spLocks/>
          </p:cNvSpPr>
          <p:nvPr/>
        </p:nvSpPr>
        <p:spPr>
          <a:xfrm>
            <a:off x="0" y="3303300"/>
            <a:ext cx="9144000" cy="3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12" tIns="36512" rIns="36512" bIns="36512">
            <a:normAutofit/>
          </a:bodyPr>
          <a:lstStyle>
            <a:lvl1pPr marL="0" marR="0" indent="0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2512" marR="0" indent="-379412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39862" marR="0" indent="-196850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12396" marR="0" indent="-182033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7894" marR="0" indent="-240507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5094" marR="0" indent="-240507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2294" marR="0" indent="-240507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9493" marR="0" indent="-240506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6693" marR="0" indent="-240506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07511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40">
                <a:solidFill>
                  <a:srgbClr val="0000FF"/>
                </a:solidFill>
              </a:defRPr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4" descr="UF">
            <a:extLst>
              <a:ext uri="{FF2B5EF4-FFF2-40B4-BE49-F238E27FC236}">
                <a16:creationId xmlns:a16="http://schemas.microsoft.com/office/drawing/2014/main" id="{E99B395C-7400-4BE0-9774-C3392FA7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96" y="4125123"/>
            <a:ext cx="6745189" cy="12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7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5645977E-2C70-4618-ACE1-8F6813DAD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63055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ARCHITECTURE behavioral OF shift4 IS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SIGNAL Qt : STD_LOGIC_VECTOR(3 DOWNTO 0);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PROCESS (Clock)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IF Load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Qt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ELSIF Enable = ‘1’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Qt(0) &lt;= Qt(1)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Qt(1) &lt;= Qt(2);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Qt(2) &lt;= Qt(3)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Qt(3) &lt;= Sin;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Q &lt;= Qt;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END behavioral ;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C1E18940-FBA8-4B57-9BBA-9B5F8D43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9700"/>
            <a:ext cx="7694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4-bit shift register with parallel load (2)</a:t>
            </a:r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82DE8A06-3786-49DA-B22F-FD1DE6A6719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810000"/>
            <a:ext cx="2822575" cy="2133600"/>
            <a:chOff x="1968" y="2640"/>
            <a:chExt cx="1778" cy="1344"/>
          </a:xfrm>
        </p:grpSpPr>
        <p:sp>
          <p:nvSpPr>
            <p:cNvPr id="47109" name="Line 5">
              <a:extLst>
                <a:ext uri="{FF2B5EF4-FFF2-40B4-BE49-F238E27FC236}">
                  <a16:creationId xmlns:a16="http://schemas.microsoft.com/office/drawing/2014/main" id="{DE308540-12BF-485F-A148-58D4AA2D62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V="1">
              <a:off x="2475" y="3784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Line 6">
              <a:extLst>
                <a:ext uri="{FF2B5EF4-FFF2-40B4-BE49-F238E27FC236}">
                  <a16:creationId xmlns:a16="http://schemas.microsoft.com/office/drawing/2014/main" id="{856B3FF9-EDE1-417A-8EE0-715BDCDA44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H="1" flipV="1">
              <a:off x="2468" y="3831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Text Box 7">
              <a:extLst>
                <a:ext uri="{FF2B5EF4-FFF2-40B4-BE49-F238E27FC236}">
                  <a16:creationId xmlns:a16="http://schemas.microsoft.com/office/drawing/2014/main" id="{B99DA298-995B-4C80-8188-2240A352D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" y="3059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47112" name="Text Box 8">
              <a:extLst>
                <a:ext uri="{FF2B5EF4-FFF2-40B4-BE49-F238E27FC236}">
                  <a16:creationId xmlns:a16="http://schemas.microsoft.com/office/drawing/2014/main" id="{412F75D3-33A1-456A-8FAA-8FE274A77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871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Enable</a:t>
              </a:r>
            </a:p>
          </p:txBody>
        </p:sp>
        <p:sp>
          <p:nvSpPr>
            <p:cNvPr id="47113" name="Line 9">
              <a:extLst>
                <a:ext uri="{FF2B5EF4-FFF2-40B4-BE49-F238E27FC236}">
                  <a16:creationId xmlns:a16="http://schemas.microsoft.com/office/drawing/2014/main" id="{6B6425D2-D46F-4992-8435-194DD02C1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4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Rectangle 10">
              <a:extLst>
                <a:ext uri="{FF2B5EF4-FFF2-40B4-BE49-F238E27FC236}">
                  <a16:creationId xmlns:a16="http://schemas.microsoft.com/office/drawing/2014/main" id="{DBB8B217-594B-4BA5-BDB6-7337197D9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919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5" name="Text Box 11">
              <a:extLst>
                <a:ext uri="{FF2B5EF4-FFF2-40B4-BE49-F238E27FC236}">
                  <a16:creationId xmlns:a16="http://schemas.microsoft.com/office/drawing/2014/main" id="{4CC83FD3-843B-4421-AF12-74155A8B3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736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Clock</a:t>
              </a:r>
            </a:p>
          </p:txBody>
        </p:sp>
        <p:sp>
          <p:nvSpPr>
            <p:cNvPr id="47116" name="Text Box 12">
              <a:extLst>
                <a:ext uri="{FF2B5EF4-FFF2-40B4-BE49-F238E27FC236}">
                  <a16:creationId xmlns:a16="http://schemas.microsoft.com/office/drawing/2014/main" id="{E5674FA5-F672-41D3-8802-083944132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3569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shift4</a:t>
              </a:r>
            </a:p>
          </p:txBody>
        </p:sp>
        <p:sp>
          <p:nvSpPr>
            <p:cNvPr id="47117" name="Line 13">
              <a:extLst>
                <a:ext uri="{FF2B5EF4-FFF2-40B4-BE49-F238E27FC236}">
                  <a16:creationId xmlns:a16="http://schemas.microsoft.com/office/drawing/2014/main" id="{14A7B17E-46D1-4F51-AD77-5A70F23CC4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8" y="36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8" name="Group 14">
              <a:extLst>
                <a:ext uri="{FF2B5EF4-FFF2-40B4-BE49-F238E27FC236}">
                  <a16:creationId xmlns:a16="http://schemas.microsoft.com/office/drawing/2014/main" id="{041A0859-FA8F-4FC1-B8DA-0BAFFC170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849"/>
              <a:ext cx="480" cy="375"/>
              <a:chOff x="3024" y="2793"/>
              <a:chExt cx="480" cy="375"/>
            </a:xfrm>
          </p:grpSpPr>
          <p:sp>
            <p:nvSpPr>
              <p:cNvPr id="47128" name="Line 15">
                <a:extLst>
                  <a:ext uri="{FF2B5EF4-FFF2-40B4-BE49-F238E27FC236}">
                    <a16:creationId xmlns:a16="http://schemas.microsoft.com/office/drawing/2014/main" id="{E3E2796F-881D-4FCF-8B93-6496CCF54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Line 16">
                <a:extLst>
                  <a:ext uri="{FF2B5EF4-FFF2-40B4-BE49-F238E27FC236}">
                    <a16:creationId xmlns:a16="http://schemas.microsoft.com/office/drawing/2014/main" id="{7E29014E-339C-42F2-8418-623B41F3E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Text Box 17">
                <a:extLst>
                  <a:ext uri="{FF2B5EF4-FFF2-40B4-BE49-F238E27FC236}">
                    <a16:creationId xmlns:a16="http://schemas.microsoft.com/office/drawing/2014/main" id="{4D43197C-379B-44C8-9500-206D91203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7119" name="Text Box 18">
              <a:extLst>
                <a:ext uri="{FF2B5EF4-FFF2-40B4-BE49-F238E27FC236}">
                  <a16:creationId xmlns:a16="http://schemas.microsoft.com/office/drawing/2014/main" id="{27D81A40-A2FA-4B16-9FEF-3DB852C16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05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7120" name="Line 19">
              <a:extLst>
                <a:ext uri="{FF2B5EF4-FFF2-40B4-BE49-F238E27FC236}">
                  <a16:creationId xmlns:a16="http://schemas.microsoft.com/office/drawing/2014/main" id="{A2BEB804-8EC2-4C48-A246-F4F258EB6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37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20">
              <a:extLst>
                <a:ext uri="{FF2B5EF4-FFF2-40B4-BE49-F238E27FC236}">
                  <a16:creationId xmlns:a16="http://schemas.microsoft.com/office/drawing/2014/main" id="{C23F30DD-CCB7-4A33-A107-52A7C7058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56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Text Box 21">
              <a:extLst>
                <a:ext uri="{FF2B5EF4-FFF2-40B4-BE49-F238E27FC236}">
                  <a16:creationId xmlns:a16="http://schemas.microsoft.com/office/drawing/2014/main" id="{BDC044D4-5EAE-4A84-8EA8-4D9F929A3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260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Load</a:t>
              </a:r>
            </a:p>
          </p:txBody>
        </p:sp>
        <p:sp>
          <p:nvSpPr>
            <p:cNvPr id="47123" name="Text Box 22">
              <a:extLst>
                <a:ext uri="{FF2B5EF4-FFF2-40B4-BE49-F238E27FC236}">
                  <a16:creationId xmlns:a16="http://schemas.microsoft.com/office/drawing/2014/main" id="{0549D6DE-36F6-4563-A3BA-728597EF6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464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Sin</a:t>
              </a:r>
            </a:p>
          </p:txBody>
        </p:sp>
        <p:grpSp>
          <p:nvGrpSpPr>
            <p:cNvPr id="47124" name="Group 23">
              <a:extLst>
                <a:ext uri="{FF2B5EF4-FFF2-40B4-BE49-F238E27FC236}">
                  <a16:creationId xmlns:a16="http://schemas.microsoft.com/office/drawing/2014/main" id="{1F09347F-54C7-42E0-8667-F51BFFA8A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841"/>
              <a:ext cx="480" cy="375"/>
              <a:chOff x="3024" y="2793"/>
              <a:chExt cx="480" cy="375"/>
            </a:xfrm>
          </p:grpSpPr>
          <p:sp>
            <p:nvSpPr>
              <p:cNvPr id="47125" name="Line 24">
                <a:extLst>
                  <a:ext uri="{FF2B5EF4-FFF2-40B4-BE49-F238E27FC236}">
                    <a16:creationId xmlns:a16="http://schemas.microsoft.com/office/drawing/2014/main" id="{23AEED8D-ABAD-4176-9C57-05E140E1D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Line 25">
                <a:extLst>
                  <a:ext uri="{FF2B5EF4-FFF2-40B4-BE49-F238E27FC236}">
                    <a16:creationId xmlns:a16="http://schemas.microsoft.com/office/drawing/2014/main" id="{EA6014B8-0F5C-4312-B3F1-1435A326E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Text Box 26">
                <a:extLst>
                  <a:ext uri="{FF2B5EF4-FFF2-40B4-BE49-F238E27FC236}">
                    <a16:creationId xmlns:a16="http://schemas.microsoft.com/office/drawing/2014/main" id="{E55DEBCA-D206-46FA-BE16-12A409B50C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2F6DEE32-ED83-46DE-8C31-F52FFE86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66929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ARCHITECTURE behavioral OF shift4 IS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SIGNAL Qt : STD_LOGIC_VECTOR(3 DOWNTO 0);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PROCESS (Clock)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IF Load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Qt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ELSIF Enable = ‘1’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Qt &lt;= Sin &amp; Qt(3 downto 1);</a:t>
            </a: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Q &lt;= Qt;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END behavioral ;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704594DC-5CB3-424F-B24E-6A23B5EC9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9700"/>
            <a:ext cx="7694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4-bit shift register with parallel load (2)</a:t>
            </a:r>
          </a:p>
        </p:txBody>
      </p:sp>
      <p:grpSp>
        <p:nvGrpSpPr>
          <p:cNvPr id="48132" name="Group 4">
            <a:extLst>
              <a:ext uri="{FF2B5EF4-FFF2-40B4-BE49-F238E27FC236}">
                <a16:creationId xmlns:a16="http://schemas.microsoft.com/office/drawing/2014/main" id="{FCD5D449-30D2-4631-8AF3-097A7A0681A9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810000"/>
            <a:ext cx="2822575" cy="2133600"/>
            <a:chOff x="1968" y="2640"/>
            <a:chExt cx="1778" cy="1344"/>
          </a:xfrm>
        </p:grpSpPr>
        <p:sp>
          <p:nvSpPr>
            <p:cNvPr id="48133" name="Line 5">
              <a:extLst>
                <a:ext uri="{FF2B5EF4-FFF2-40B4-BE49-F238E27FC236}">
                  <a16:creationId xmlns:a16="http://schemas.microsoft.com/office/drawing/2014/main" id="{2016666D-51CE-4892-A371-0243BBDC7C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V="1">
              <a:off x="2475" y="3784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Line 6">
              <a:extLst>
                <a:ext uri="{FF2B5EF4-FFF2-40B4-BE49-F238E27FC236}">
                  <a16:creationId xmlns:a16="http://schemas.microsoft.com/office/drawing/2014/main" id="{50251AB2-97D6-4129-AAA9-15FE234425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H="1" flipV="1">
              <a:off x="2468" y="3831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Text Box 7">
              <a:extLst>
                <a:ext uri="{FF2B5EF4-FFF2-40B4-BE49-F238E27FC236}">
                  <a16:creationId xmlns:a16="http://schemas.microsoft.com/office/drawing/2014/main" id="{169DEC3F-14C9-407E-BC2C-07A45F227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" y="3059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48136" name="Text Box 8">
              <a:extLst>
                <a:ext uri="{FF2B5EF4-FFF2-40B4-BE49-F238E27FC236}">
                  <a16:creationId xmlns:a16="http://schemas.microsoft.com/office/drawing/2014/main" id="{76B43E68-8A5A-4DE0-825C-57D18A2DA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871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Enable</a:t>
              </a:r>
            </a:p>
          </p:txBody>
        </p:sp>
        <p:sp>
          <p:nvSpPr>
            <p:cNvPr id="48137" name="Line 9">
              <a:extLst>
                <a:ext uri="{FF2B5EF4-FFF2-40B4-BE49-F238E27FC236}">
                  <a16:creationId xmlns:a16="http://schemas.microsoft.com/office/drawing/2014/main" id="{E694F61E-94F8-4C97-9529-211A47EAC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4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Rectangle 10">
              <a:extLst>
                <a:ext uri="{FF2B5EF4-FFF2-40B4-BE49-F238E27FC236}">
                  <a16:creationId xmlns:a16="http://schemas.microsoft.com/office/drawing/2014/main" id="{0CA8C180-19DB-4EF7-96AF-795C339EE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919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39" name="Text Box 11">
              <a:extLst>
                <a:ext uri="{FF2B5EF4-FFF2-40B4-BE49-F238E27FC236}">
                  <a16:creationId xmlns:a16="http://schemas.microsoft.com/office/drawing/2014/main" id="{7B216F35-E372-41EF-9710-996E20D75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736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Clock</a:t>
              </a:r>
            </a:p>
          </p:txBody>
        </p:sp>
        <p:sp>
          <p:nvSpPr>
            <p:cNvPr id="48140" name="Text Box 12">
              <a:extLst>
                <a:ext uri="{FF2B5EF4-FFF2-40B4-BE49-F238E27FC236}">
                  <a16:creationId xmlns:a16="http://schemas.microsoft.com/office/drawing/2014/main" id="{E399CB2D-7BC6-4F8F-8C69-18DA45D8B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3569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shift4</a:t>
              </a:r>
            </a:p>
          </p:txBody>
        </p:sp>
        <p:sp>
          <p:nvSpPr>
            <p:cNvPr id="48141" name="Line 13">
              <a:extLst>
                <a:ext uri="{FF2B5EF4-FFF2-40B4-BE49-F238E27FC236}">
                  <a16:creationId xmlns:a16="http://schemas.microsoft.com/office/drawing/2014/main" id="{43765048-8A06-4A13-B16C-F9B901A32B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8" y="36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42" name="Group 14">
              <a:extLst>
                <a:ext uri="{FF2B5EF4-FFF2-40B4-BE49-F238E27FC236}">
                  <a16:creationId xmlns:a16="http://schemas.microsoft.com/office/drawing/2014/main" id="{2A2C8811-322C-4029-B2DE-3D244A52F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849"/>
              <a:ext cx="480" cy="375"/>
              <a:chOff x="3024" y="2793"/>
              <a:chExt cx="480" cy="375"/>
            </a:xfrm>
          </p:grpSpPr>
          <p:sp>
            <p:nvSpPr>
              <p:cNvPr id="48152" name="Line 15">
                <a:extLst>
                  <a:ext uri="{FF2B5EF4-FFF2-40B4-BE49-F238E27FC236}">
                    <a16:creationId xmlns:a16="http://schemas.microsoft.com/office/drawing/2014/main" id="{16F1BA80-7010-42AF-89FA-5F699AD56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3" name="Line 16">
                <a:extLst>
                  <a:ext uri="{FF2B5EF4-FFF2-40B4-BE49-F238E27FC236}">
                    <a16:creationId xmlns:a16="http://schemas.microsoft.com/office/drawing/2014/main" id="{3DB05605-6A9A-4FD0-9112-7A4E4AB76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4" name="Text Box 17">
                <a:extLst>
                  <a:ext uri="{FF2B5EF4-FFF2-40B4-BE49-F238E27FC236}">
                    <a16:creationId xmlns:a16="http://schemas.microsoft.com/office/drawing/2014/main" id="{F71EBED5-FDC6-4903-A132-780341AC9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8143" name="Text Box 18">
              <a:extLst>
                <a:ext uri="{FF2B5EF4-FFF2-40B4-BE49-F238E27FC236}">
                  <a16:creationId xmlns:a16="http://schemas.microsoft.com/office/drawing/2014/main" id="{FBCDC30E-1866-4987-811B-B1564686F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05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8144" name="Line 19">
              <a:extLst>
                <a:ext uri="{FF2B5EF4-FFF2-40B4-BE49-F238E27FC236}">
                  <a16:creationId xmlns:a16="http://schemas.microsoft.com/office/drawing/2014/main" id="{C6A6CCCB-AF56-4CA1-A5FD-FB0BFA3A9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37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20">
              <a:extLst>
                <a:ext uri="{FF2B5EF4-FFF2-40B4-BE49-F238E27FC236}">
                  <a16:creationId xmlns:a16="http://schemas.microsoft.com/office/drawing/2014/main" id="{A479D1A0-5675-4688-BEF5-1BD7191C6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56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Text Box 21">
              <a:extLst>
                <a:ext uri="{FF2B5EF4-FFF2-40B4-BE49-F238E27FC236}">
                  <a16:creationId xmlns:a16="http://schemas.microsoft.com/office/drawing/2014/main" id="{8D38AB0B-65F7-40B2-AFC1-F8AEF8FCB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260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Load</a:t>
              </a:r>
            </a:p>
          </p:txBody>
        </p:sp>
        <p:sp>
          <p:nvSpPr>
            <p:cNvPr id="48147" name="Text Box 22">
              <a:extLst>
                <a:ext uri="{FF2B5EF4-FFF2-40B4-BE49-F238E27FC236}">
                  <a16:creationId xmlns:a16="http://schemas.microsoft.com/office/drawing/2014/main" id="{93DB56C9-AD86-4F2B-A6E4-49CE6C530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464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Sin</a:t>
              </a:r>
            </a:p>
          </p:txBody>
        </p:sp>
        <p:grpSp>
          <p:nvGrpSpPr>
            <p:cNvPr id="48148" name="Group 23">
              <a:extLst>
                <a:ext uri="{FF2B5EF4-FFF2-40B4-BE49-F238E27FC236}">
                  <a16:creationId xmlns:a16="http://schemas.microsoft.com/office/drawing/2014/main" id="{A49E2A86-C050-4766-8872-91EBD82C41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841"/>
              <a:ext cx="480" cy="375"/>
              <a:chOff x="3024" y="2793"/>
              <a:chExt cx="480" cy="375"/>
            </a:xfrm>
          </p:grpSpPr>
          <p:sp>
            <p:nvSpPr>
              <p:cNvPr id="48149" name="Line 24">
                <a:extLst>
                  <a:ext uri="{FF2B5EF4-FFF2-40B4-BE49-F238E27FC236}">
                    <a16:creationId xmlns:a16="http://schemas.microsoft.com/office/drawing/2014/main" id="{8873F089-42F7-46F0-AAF9-28A01C641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0" name="Line 25">
                <a:extLst>
                  <a:ext uri="{FF2B5EF4-FFF2-40B4-BE49-F238E27FC236}">
                    <a16:creationId xmlns:a16="http://schemas.microsoft.com/office/drawing/2014/main" id="{C7A7D80A-6EA3-4890-BCA7-D03B03295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1" name="Text Box 26">
                <a:extLst>
                  <a:ext uri="{FF2B5EF4-FFF2-40B4-BE49-F238E27FC236}">
                    <a16:creationId xmlns:a16="http://schemas.microsoft.com/office/drawing/2014/main" id="{2225E3E0-3D8D-460A-B336-6FB4142C2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A160ADA8-49EE-4678-858E-01731BE66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1216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ENTITY shiftn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GENERIC ( N : INTEGER := 8 )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PORT (	D : IN STD_LOGIC_VECTOR(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N-1</a:t>
            </a: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DOWNTO 0)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Enable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Load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Sin 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Clock 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Q 	: 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OUT</a:t>
            </a: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	STD_LOGIC_VECTOR(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N-1</a:t>
            </a: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DOWNTO 0)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END shiftn ;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4A4F8395-1841-4BDB-8554-A5998353B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14300"/>
            <a:ext cx="776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N-bit shift register with parallel load (1)</a:t>
            </a:r>
          </a:p>
        </p:txBody>
      </p:sp>
      <p:grpSp>
        <p:nvGrpSpPr>
          <p:cNvPr id="49156" name="Group 4">
            <a:extLst>
              <a:ext uri="{FF2B5EF4-FFF2-40B4-BE49-F238E27FC236}">
                <a16:creationId xmlns:a16="http://schemas.microsoft.com/office/drawing/2014/main" id="{5EDB4180-24B7-4D93-8672-26711E923834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4203700"/>
            <a:ext cx="2828925" cy="2133600"/>
            <a:chOff x="2064" y="2496"/>
            <a:chExt cx="1782" cy="1344"/>
          </a:xfrm>
        </p:grpSpPr>
        <p:sp>
          <p:nvSpPr>
            <p:cNvPr id="49157" name="Line 5">
              <a:extLst>
                <a:ext uri="{FF2B5EF4-FFF2-40B4-BE49-F238E27FC236}">
                  <a16:creationId xmlns:a16="http://schemas.microsoft.com/office/drawing/2014/main" id="{4BFB8608-D4C6-477F-B74D-DBAE851A51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V="1">
              <a:off x="2571" y="3640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Line 6">
              <a:extLst>
                <a:ext uri="{FF2B5EF4-FFF2-40B4-BE49-F238E27FC236}">
                  <a16:creationId xmlns:a16="http://schemas.microsoft.com/office/drawing/2014/main" id="{A118A4C0-9176-422A-8681-1AA6C7C961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H="1" flipV="1">
              <a:off x="2564" y="3687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Text Box 7">
              <a:extLst>
                <a:ext uri="{FF2B5EF4-FFF2-40B4-BE49-F238E27FC236}">
                  <a16:creationId xmlns:a16="http://schemas.microsoft.com/office/drawing/2014/main" id="{647D4D5D-DE75-4854-B51A-0913D0FAE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" y="2915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49160" name="Text Box 8">
              <a:extLst>
                <a:ext uri="{FF2B5EF4-FFF2-40B4-BE49-F238E27FC236}">
                  <a16:creationId xmlns:a16="http://schemas.microsoft.com/office/drawing/2014/main" id="{F7B3DB77-EA7A-4F4E-947E-A7779375B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727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Enable</a:t>
              </a:r>
            </a:p>
          </p:txBody>
        </p:sp>
        <p:sp>
          <p:nvSpPr>
            <p:cNvPr id="49161" name="Line 9">
              <a:extLst>
                <a:ext uri="{FF2B5EF4-FFF2-40B4-BE49-F238E27FC236}">
                  <a16:creationId xmlns:a16="http://schemas.microsoft.com/office/drawing/2014/main" id="{2923F1B3-3D5B-4766-8645-0C0EBB615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49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Rectangle 10">
              <a:extLst>
                <a:ext uri="{FF2B5EF4-FFF2-40B4-BE49-F238E27FC236}">
                  <a16:creationId xmlns:a16="http://schemas.microsoft.com/office/drawing/2014/main" id="{7D22ACE0-4125-4E57-8E21-E5CA671BF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775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63" name="Text Box 11">
              <a:extLst>
                <a:ext uri="{FF2B5EF4-FFF2-40B4-BE49-F238E27FC236}">
                  <a16:creationId xmlns:a16="http://schemas.microsoft.com/office/drawing/2014/main" id="{335DF4CC-06F4-4D05-87D2-A389E80D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59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Clock</a:t>
              </a:r>
            </a:p>
          </p:txBody>
        </p:sp>
        <p:sp>
          <p:nvSpPr>
            <p:cNvPr id="49164" name="Text Box 12">
              <a:extLst>
                <a:ext uri="{FF2B5EF4-FFF2-40B4-BE49-F238E27FC236}">
                  <a16:creationId xmlns:a16="http://schemas.microsoft.com/office/drawing/2014/main" id="{A048746C-38D3-4367-959F-C7E5696EE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3425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shiftn</a:t>
              </a:r>
            </a:p>
          </p:txBody>
        </p:sp>
        <p:sp>
          <p:nvSpPr>
            <p:cNvPr id="49165" name="Line 13">
              <a:extLst>
                <a:ext uri="{FF2B5EF4-FFF2-40B4-BE49-F238E27FC236}">
                  <a16:creationId xmlns:a16="http://schemas.microsoft.com/office/drawing/2014/main" id="{FE4C0B89-27AC-49D8-8B1E-1EBAA9FA38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04" y="347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6" name="Group 14">
              <a:extLst>
                <a:ext uri="{FF2B5EF4-FFF2-40B4-BE49-F238E27FC236}">
                  <a16:creationId xmlns:a16="http://schemas.microsoft.com/office/drawing/2014/main" id="{2F02AD4D-5F67-4557-97EE-B603FF841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705"/>
              <a:ext cx="480" cy="375"/>
              <a:chOff x="3024" y="2793"/>
              <a:chExt cx="480" cy="375"/>
            </a:xfrm>
          </p:grpSpPr>
          <p:sp>
            <p:nvSpPr>
              <p:cNvPr id="49176" name="Line 15">
                <a:extLst>
                  <a:ext uri="{FF2B5EF4-FFF2-40B4-BE49-F238E27FC236}">
                    <a16:creationId xmlns:a16="http://schemas.microsoft.com/office/drawing/2014/main" id="{EAEBCF26-AE85-4EE3-A241-762B76731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7" name="Line 16">
                <a:extLst>
                  <a:ext uri="{FF2B5EF4-FFF2-40B4-BE49-F238E27FC236}">
                    <a16:creationId xmlns:a16="http://schemas.microsoft.com/office/drawing/2014/main" id="{AECFFB54-4E37-401F-BC8F-B4DC8D511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8" name="Text Box 17">
                <a:extLst>
                  <a:ext uri="{FF2B5EF4-FFF2-40B4-BE49-F238E27FC236}">
                    <a16:creationId xmlns:a16="http://schemas.microsoft.com/office/drawing/2014/main" id="{9172B144-BF21-4EBB-8F56-0F48AF80F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49167" name="Text Box 18">
              <a:extLst>
                <a:ext uri="{FF2B5EF4-FFF2-40B4-BE49-F238E27FC236}">
                  <a16:creationId xmlns:a16="http://schemas.microsoft.com/office/drawing/2014/main" id="{BBD4A83E-7516-4D19-B069-3803750A8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29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168" name="Line 19">
              <a:extLst>
                <a:ext uri="{FF2B5EF4-FFF2-40B4-BE49-F238E27FC236}">
                  <a16:creationId xmlns:a16="http://schemas.microsoft.com/office/drawing/2014/main" id="{D78D8F85-A5B0-45FA-BC31-43D79FEED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3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20">
              <a:extLst>
                <a:ext uri="{FF2B5EF4-FFF2-40B4-BE49-F238E27FC236}">
                  <a16:creationId xmlns:a16="http://schemas.microsoft.com/office/drawing/2014/main" id="{B8536FC1-0538-4454-8B33-B7BAC8EA8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424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Text Box 21">
              <a:extLst>
                <a:ext uri="{FF2B5EF4-FFF2-40B4-BE49-F238E27FC236}">
                  <a16:creationId xmlns:a16="http://schemas.microsoft.com/office/drawing/2014/main" id="{26DFBE37-260A-4C99-9EEF-F8193F643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116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Load</a:t>
              </a:r>
            </a:p>
          </p:txBody>
        </p:sp>
        <p:sp>
          <p:nvSpPr>
            <p:cNvPr id="49171" name="Text Box 22">
              <a:extLst>
                <a:ext uri="{FF2B5EF4-FFF2-40B4-BE49-F238E27FC236}">
                  <a16:creationId xmlns:a16="http://schemas.microsoft.com/office/drawing/2014/main" id="{446BE84C-BAA6-4E9C-BF8C-9E13239D2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320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Sin</a:t>
              </a:r>
            </a:p>
          </p:txBody>
        </p:sp>
        <p:grpSp>
          <p:nvGrpSpPr>
            <p:cNvPr id="49172" name="Group 23">
              <a:extLst>
                <a:ext uri="{FF2B5EF4-FFF2-40B4-BE49-F238E27FC236}">
                  <a16:creationId xmlns:a16="http://schemas.microsoft.com/office/drawing/2014/main" id="{3DB35221-F4EE-4150-9905-DD66E7B08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697"/>
              <a:ext cx="480" cy="375"/>
              <a:chOff x="3024" y="2793"/>
              <a:chExt cx="480" cy="375"/>
            </a:xfrm>
          </p:grpSpPr>
          <p:sp>
            <p:nvSpPr>
              <p:cNvPr id="49173" name="Line 24">
                <a:extLst>
                  <a:ext uri="{FF2B5EF4-FFF2-40B4-BE49-F238E27FC236}">
                    <a16:creationId xmlns:a16="http://schemas.microsoft.com/office/drawing/2014/main" id="{EE8CDAD8-A8CF-4602-AC8E-74085F7A1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Line 25">
                <a:extLst>
                  <a:ext uri="{FF2B5EF4-FFF2-40B4-BE49-F238E27FC236}">
                    <a16:creationId xmlns:a16="http://schemas.microsoft.com/office/drawing/2014/main" id="{06ABA22D-B7B2-4CB7-9130-43352FCB9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5" name="Text Box 26">
                <a:extLst>
                  <a:ext uri="{FF2B5EF4-FFF2-40B4-BE49-F238E27FC236}">
                    <a16:creationId xmlns:a16="http://schemas.microsoft.com/office/drawing/2014/main" id="{BBD9E7F2-8C55-4090-871B-1D9720C5E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019EEBB1-9A63-4C71-A1DF-9CD646AB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193800"/>
            <a:ext cx="74993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ARCHITECTURE behavioral OF shiftn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kumimoji="0" lang="en-US" altLang="en-US" sz="1800" b="1">
                <a:solidFill>
                  <a:srgbClr val="A50021"/>
                </a:solidFill>
                <a:latin typeface="Times New Roman" panose="02020603050405020304" pitchFamily="18" charset="0"/>
              </a:rPr>
              <a:t>SIGNAL Qt: STD_LOGIC_VECTOR(N-1 DOWNTO 0);</a:t>
            </a:r>
            <a:r>
              <a:rPr kumimoji="0"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PROCESS (Clock)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IF Load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Qt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ELSIF Enable = ‘1’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				Genbits: FOR i IN 0 TO N-2 LOOP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					Qt(i) &lt;= Qt(i+1)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END LOOP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Qt(N-1) &lt;= Sin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Q &lt;= Qt;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END behavior al;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4A266295-7C19-4B40-9CAB-1408FA5B3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14300"/>
            <a:ext cx="776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N-bit shift register with parallel load (2)</a:t>
            </a:r>
          </a:p>
        </p:txBody>
      </p:sp>
      <p:grpSp>
        <p:nvGrpSpPr>
          <p:cNvPr id="50180" name="Group 4">
            <a:extLst>
              <a:ext uri="{FF2B5EF4-FFF2-40B4-BE49-F238E27FC236}">
                <a16:creationId xmlns:a16="http://schemas.microsoft.com/office/drawing/2014/main" id="{A59941DC-7AF0-4728-AE75-CF52D20F547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114800"/>
            <a:ext cx="2828925" cy="2133600"/>
            <a:chOff x="2064" y="2496"/>
            <a:chExt cx="1782" cy="1344"/>
          </a:xfrm>
        </p:grpSpPr>
        <p:sp>
          <p:nvSpPr>
            <p:cNvPr id="50181" name="Line 5">
              <a:extLst>
                <a:ext uri="{FF2B5EF4-FFF2-40B4-BE49-F238E27FC236}">
                  <a16:creationId xmlns:a16="http://schemas.microsoft.com/office/drawing/2014/main" id="{5AEE3883-FFC0-45E5-8563-F3E8231C88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V="1">
              <a:off x="2571" y="3640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Line 6">
              <a:extLst>
                <a:ext uri="{FF2B5EF4-FFF2-40B4-BE49-F238E27FC236}">
                  <a16:creationId xmlns:a16="http://schemas.microsoft.com/office/drawing/2014/main" id="{9407C32D-A926-47FA-8DFD-CBBEB4ACC9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H="1" flipV="1">
              <a:off x="2564" y="3687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Text Box 7">
              <a:extLst>
                <a:ext uri="{FF2B5EF4-FFF2-40B4-BE49-F238E27FC236}">
                  <a16:creationId xmlns:a16="http://schemas.microsoft.com/office/drawing/2014/main" id="{B16FBBE0-4A04-4664-8456-6B6BF244E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" y="2915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50184" name="Text Box 8">
              <a:extLst>
                <a:ext uri="{FF2B5EF4-FFF2-40B4-BE49-F238E27FC236}">
                  <a16:creationId xmlns:a16="http://schemas.microsoft.com/office/drawing/2014/main" id="{5A1A89E3-0DDA-4400-A089-808994602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727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Enable</a:t>
              </a:r>
            </a:p>
          </p:txBody>
        </p:sp>
        <p:sp>
          <p:nvSpPr>
            <p:cNvPr id="50185" name="Line 9">
              <a:extLst>
                <a:ext uri="{FF2B5EF4-FFF2-40B4-BE49-F238E27FC236}">
                  <a16:creationId xmlns:a16="http://schemas.microsoft.com/office/drawing/2014/main" id="{3826E972-89A5-47B7-9B32-4CFCCFE467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49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Rectangle 10">
              <a:extLst>
                <a:ext uri="{FF2B5EF4-FFF2-40B4-BE49-F238E27FC236}">
                  <a16:creationId xmlns:a16="http://schemas.microsoft.com/office/drawing/2014/main" id="{89EC0985-CAD3-45FF-85E6-A2CA17078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775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187" name="Text Box 11">
              <a:extLst>
                <a:ext uri="{FF2B5EF4-FFF2-40B4-BE49-F238E27FC236}">
                  <a16:creationId xmlns:a16="http://schemas.microsoft.com/office/drawing/2014/main" id="{9F625E37-BF71-4360-895A-1E4F88936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59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Clock</a:t>
              </a:r>
            </a:p>
          </p:txBody>
        </p:sp>
        <p:sp>
          <p:nvSpPr>
            <p:cNvPr id="50188" name="Text Box 12">
              <a:extLst>
                <a:ext uri="{FF2B5EF4-FFF2-40B4-BE49-F238E27FC236}">
                  <a16:creationId xmlns:a16="http://schemas.microsoft.com/office/drawing/2014/main" id="{3665E6AF-F7D2-4485-9835-7A121C08E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3425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shiftn</a:t>
              </a:r>
            </a:p>
          </p:txBody>
        </p:sp>
        <p:sp>
          <p:nvSpPr>
            <p:cNvPr id="50189" name="Line 13">
              <a:extLst>
                <a:ext uri="{FF2B5EF4-FFF2-40B4-BE49-F238E27FC236}">
                  <a16:creationId xmlns:a16="http://schemas.microsoft.com/office/drawing/2014/main" id="{746F54BE-6BCB-4E7F-AC71-043CD1A956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04" y="347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90" name="Group 14">
              <a:extLst>
                <a:ext uri="{FF2B5EF4-FFF2-40B4-BE49-F238E27FC236}">
                  <a16:creationId xmlns:a16="http://schemas.microsoft.com/office/drawing/2014/main" id="{19486830-5C41-4F15-A30E-ED17827D8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705"/>
              <a:ext cx="480" cy="375"/>
              <a:chOff x="3024" y="2793"/>
              <a:chExt cx="480" cy="375"/>
            </a:xfrm>
          </p:grpSpPr>
          <p:sp>
            <p:nvSpPr>
              <p:cNvPr id="50200" name="Line 15">
                <a:extLst>
                  <a:ext uri="{FF2B5EF4-FFF2-40B4-BE49-F238E27FC236}">
                    <a16:creationId xmlns:a16="http://schemas.microsoft.com/office/drawing/2014/main" id="{C5FD785D-93FE-4ACE-973D-402E180DC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1" name="Line 16">
                <a:extLst>
                  <a:ext uri="{FF2B5EF4-FFF2-40B4-BE49-F238E27FC236}">
                    <a16:creationId xmlns:a16="http://schemas.microsoft.com/office/drawing/2014/main" id="{3929C71D-B03B-4F72-B0BA-2941AA1D3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" name="Text Box 17">
                <a:extLst>
                  <a:ext uri="{FF2B5EF4-FFF2-40B4-BE49-F238E27FC236}">
                    <a16:creationId xmlns:a16="http://schemas.microsoft.com/office/drawing/2014/main" id="{0BE92E18-F398-4351-8A67-16C575948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50191" name="Text Box 18">
              <a:extLst>
                <a:ext uri="{FF2B5EF4-FFF2-40B4-BE49-F238E27FC236}">
                  <a16:creationId xmlns:a16="http://schemas.microsoft.com/office/drawing/2014/main" id="{70F0EF00-2D98-4FD5-B314-7CF28A783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29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0192" name="Line 19">
              <a:extLst>
                <a:ext uri="{FF2B5EF4-FFF2-40B4-BE49-F238E27FC236}">
                  <a16:creationId xmlns:a16="http://schemas.microsoft.com/office/drawing/2014/main" id="{005F4084-0CC8-4F8C-ACAA-141AAD5D0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3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Line 20">
              <a:extLst>
                <a:ext uri="{FF2B5EF4-FFF2-40B4-BE49-F238E27FC236}">
                  <a16:creationId xmlns:a16="http://schemas.microsoft.com/office/drawing/2014/main" id="{0D6A086F-F205-4C9C-8134-26FDA5FD7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424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Text Box 21">
              <a:extLst>
                <a:ext uri="{FF2B5EF4-FFF2-40B4-BE49-F238E27FC236}">
                  <a16:creationId xmlns:a16="http://schemas.microsoft.com/office/drawing/2014/main" id="{3D8C1D86-FA12-41EE-9722-04D525FEA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116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Load</a:t>
              </a:r>
            </a:p>
          </p:txBody>
        </p:sp>
        <p:sp>
          <p:nvSpPr>
            <p:cNvPr id="50195" name="Text Box 22">
              <a:extLst>
                <a:ext uri="{FF2B5EF4-FFF2-40B4-BE49-F238E27FC236}">
                  <a16:creationId xmlns:a16="http://schemas.microsoft.com/office/drawing/2014/main" id="{16054EB5-2322-4D58-A151-82EB78345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320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Sin</a:t>
              </a:r>
            </a:p>
          </p:txBody>
        </p:sp>
        <p:grpSp>
          <p:nvGrpSpPr>
            <p:cNvPr id="50196" name="Group 23">
              <a:extLst>
                <a:ext uri="{FF2B5EF4-FFF2-40B4-BE49-F238E27FC236}">
                  <a16:creationId xmlns:a16="http://schemas.microsoft.com/office/drawing/2014/main" id="{16E6FCD9-A728-4626-ABC8-B91B5AD0A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697"/>
              <a:ext cx="480" cy="375"/>
              <a:chOff x="3024" y="2793"/>
              <a:chExt cx="480" cy="375"/>
            </a:xfrm>
          </p:grpSpPr>
          <p:sp>
            <p:nvSpPr>
              <p:cNvPr id="50197" name="Line 24">
                <a:extLst>
                  <a:ext uri="{FF2B5EF4-FFF2-40B4-BE49-F238E27FC236}">
                    <a16:creationId xmlns:a16="http://schemas.microsoft.com/office/drawing/2014/main" id="{2F5C1E4F-B6C8-4A76-95BA-FDEED1A72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" name="Line 25">
                <a:extLst>
                  <a:ext uri="{FF2B5EF4-FFF2-40B4-BE49-F238E27FC236}">
                    <a16:creationId xmlns:a16="http://schemas.microsoft.com/office/drawing/2014/main" id="{FD751504-1DCE-4504-BAA4-62B36E914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" name="Text Box 26">
                <a:extLst>
                  <a:ext uri="{FF2B5EF4-FFF2-40B4-BE49-F238E27FC236}">
                    <a16:creationId xmlns:a16="http://schemas.microsoft.com/office/drawing/2014/main" id="{DD3CE29C-8605-410A-A613-A154BBDD1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2">
            <a:extLst>
              <a:ext uri="{FF2B5EF4-FFF2-40B4-BE49-F238E27FC236}">
                <a16:creationId xmlns:a16="http://schemas.microsoft.com/office/drawing/2014/main" id="{C20C283D-117A-49D8-ACA2-47E466FEE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193800"/>
            <a:ext cx="757078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ARCHITECTURE behavioral OF shiftn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kumimoji="0" lang="en-US" altLang="en-US" sz="1800" b="1">
                <a:solidFill>
                  <a:srgbClr val="A50021"/>
                </a:solidFill>
                <a:latin typeface="Times New Roman" panose="02020603050405020304" pitchFamily="18" charset="0"/>
              </a:rPr>
              <a:t>SIGNAL Qt: STD_LOGIC_VECTOR(N-1 DOWNTO 0);</a:t>
            </a:r>
            <a:r>
              <a:rPr kumimoji="0"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PROCESS (Clock)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IF Load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Qt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ELSIF Enable = ‘1’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Qt &lt;= Sin &amp; Qt(N-1 downto 1);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	</a:t>
            </a: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Q &lt;= Qt;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END behavior al;</a:t>
            </a:r>
          </a:p>
        </p:txBody>
      </p:sp>
      <p:sp>
        <p:nvSpPr>
          <p:cNvPr id="51204" name="Text Box 3">
            <a:extLst>
              <a:ext uri="{FF2B5EF4-FFF2-40B4-BE49-F238E27FC236}">
                <a16:creationId xmlns:a16="http://schemas.microsoft.com/office/drawing/2014/main" id="{07A58C6A-7E94-48D3-BF6F-28691EA4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14300"/>
            <a:ext cx="776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N-bit shift register with parallel load (2)</a:t>
            </a:r>
          </a:p>
        </p:txBody>
      </p:sp>
      <p:grpSp>
        <p:nvGrpSpPr>
          <p:cNvPr id="51205" name="Group 4">
            <a:extLst>
              <a:ext uri="{FF2B5EF4-FFF2-40B4-BE49-F238E27FC236}">
                <a16:creationId xmlns:a16="http://schemas.microsoft.com/office/drawing/2014/main" id="{4CA9DF9E-1E5C-4875-942C-F9583676F8B8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114800"/>
            <a:ext cx="2828925" cy="2133600"/>
            <a:chOff x="2064" y="2496"/>
            <a:chExt cx="1782" cy="1344"/>
          </a:xfrm>
        </p:grpSpPr>
        <p:sp>
          <p:nvSpPr>
            <p:cNvPr id="51206" name="Line 5">
              <a:extLst>
                <a:ext uri="{FF2B5EF4-FFF2-40B4-BE49-F238E27FC236}">
                  <a16:creationId xmlns:a16="http://schemas.microsoft.com/office/drawing/2014/main" id="{4B3B3826-450B-4E6A-87C5-5428F6239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V="1">
              <a:off x="2571" y="3640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6">
              <a:extLst>
                <a:ext uri="{FF2B5EF4-FFF2-40B4-BE49-F238E27FC236}">
                  <a16:creationId xmlns:a16="http://schemas.microsoft.com/office/drawing/2014/main" id="{E7502379-0044-4213-8820-51F1E9C515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H="1" flipV="1">
              <a:off x="2564" y="3687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Text Box 7">
              <a:extLst>
                <a:ext uri="{FF2B5EF4-FFF2-40B4-BE49-F238E27FC236}">
                  <a16:creationId xmlns:a16="http://schemas.microsoft.com/office/drawing/2014/main" id="{90A6D8F7-01AF-4534-8851-E03656323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" y="2915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51209" name="Text Box 8">
              <a:extLst>
                <a:ext uri="{FF2B5EF4-FFF2-40B4-BE49-F238E27FC236}">
                  <a16:creationId xmlns:a16="http://schemas.microsoft.com/office/drawing/2014/main" id="{83448527-6E01-43ED-AA82-461E6714C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727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Enable</a:t>
              </a:r>
            </a:p>
          </p:txBody>
        </p:sp>
        <p:sp>
          <p:nvSpPr>
            <p:cNvPr id="51210" name="Line 9">
              <a:extLst>
                <a:ext uri="{FF2B5EF4-FFF2-40B4-BE49-F238E27FC236}">
                  <a16:creationId xmlns:a16="http://schemas.microsoft.com/office/drawing/2014/main" id="{852E1D89-D51E-4D51-B89B-3DD87D32F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49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Rectangle 10">
              <a:extLst>
                <a:ext uri="{FF2B5EF4-FFF2-40B4-BE49-F238E27FC236}">
                  <a16:creationId xmlns:a16="http://schemas.microsoft.com/office/drawing/2014/main" id="{7BD3C66F-A377-43F5-B752-DC3D81FB1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775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12" name="Text Box 11">
              <a:extLst>
                <a:ext uri="{FF2B5EF4-FFF2-40B4-BE49-F238E27FC236}">
                  <a16:creationId xmlns:a16="http://schemas.microsoft.com/office/drawing/2014/main" id="{1575900B-A0C3-4610-8924-D6217F5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59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Clock</a:t>
              </a:r>
            </a:p>
          </p:txBody>
        </p:sp>
        <p:sp>
          <p:nvSpPr>
            <p:cNvPr id="51213" name="Text Box 12">
              <a:extLst>
                <a:ext uri="{FF2B5EF4-FFF2-40B4-BE49-F238E27FC236}">
                  <a16:creationId xmlns:a16="http://schemas.microsoft.com/office/drawing/2014/main" id="{2C7AE985-7203-48EF-9C46-4CDF25F98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3425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shiftn</a:t>
              </a:r>
            </a:p>
          </p:txBody>
        </p:sp>
        <p:sp>
          <p:nvSpPr>
            <p:cNvPr id="51214" name="Line 13">
              <a:extLst>
                <a:ext uri="{FF2B5EF4-FFF2-40B4-BE49-F238E27FC236}">
                  <a16:creationId xmlns:a16="http://schemas.microsoft.com/office/drawing/2014/main" id="{0D9EF502-D12E-4BD2-87F8-E3C7EB3445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04" y="347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15" name="Group 14">
              <a:extLst>
                <a:ext uri="{FF2B5EF4-FFF2-40B4-BE49-F238E27FC236}">
                  <a16:creationId xmlns:a16="http://schemas.microsoft.com/office/drawing/2014/main" id="{2BF363D7-CAEF-44DC-8CFD-43EA0A87A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705"/>
              <a:ext cx="480" cy="375"/>
              <a:chOff x="3024" y="2793"/>
              <a:chExt cx="480" cy="375"/>
            </a:xfrm>
          </p:grpSpPr>
          <p:sp>
            <p:nvSpPr>
              <p:cNvPr id="51225" name="Line 15">
                <a:extLst>
                  <a:ext uri="{FF2B5EF4-FFF2-40B4-BE49-F238E27FC236}">
                    <a16:creationId xmlns:a16="http://schemas.microsoft.com/office/drawing/2014/main" id="{49084401-E620-4051-AAAA-6E4C86AE2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6" name="Line 16">
                <a:extLst>
                  <a:ext uri="{FF2B5EF4-FFF2-40B4-BE49-F238E27FC236}">
                    <a16:creationId xmlns:a16="http://schemas.microsoft.com/office/drawing/2014/main" id="{7D36AEDE-4553-4229-A7F1-D7C0FFBFF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Text Box 17">
                <a:extLst>
                  <a:ext uri="{FF2B5EF4-FFF2-40B4-BE49-F238E27FC236}">
                    <a16:creationId xmlns:a16="http://schemas.microsoft.com/office/drawing/2014/main" id="{D5F52834-4B35-4058-A117-CC7C5DA04E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51216" name="Text Box 18">
              <a:extLst>
                <a:ext uri="{FF2B5EF4-FFF2-40B4-BE49-F238E27FC236}">
                  <a16:creationId xmlns:a16="http://schemas.microsoft.com/office/drawing/2014/main" id="{E483A40F-3C9A-400E-8748-1BFEA3F76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29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1217" name="Line 19">
              <a:extLst>
                <a:ext uri="{FF2B5EF4-FFF2-40B4-BE49-F238E27FC236}">
                  <a16:creationId xmlns:a16="http://schemas.microsoft.com/office/drawing/2014/main" id="{AB0F8476-E90F-4729-A3B5-C6E8F0928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3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Line 20">
              <a:extLst>
                <a:ext uri="{FF2B5EF4-FFF2-40B4-BE49-F238E27FC236}">
                  <a16:creationId xmlns:a16="http://schemas.microsoft.com/office/drawing/2014/main" id="{06FEBE10-6429-4692-9472-1E6AF7868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424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Text Box 21">
              <a:extLst>
                <a:ext uri="{FF2B5EF4-FFF2-40B4-BE49-F238E27FC236}">
                  <a16:creationId xmlns:a16="http://schemas.microsoft.com/office/drawing/2014/main" id="{6712F34F-BA2C-43FC-A77D-E3F4BE366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116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Load</a:t>
              </a:r>
            </a:p>
          </p:txBody>
        </p:sp>
        <p:sp>
          <p:nvSpPr>
            <p:cNvPr id="51220" name="Text Box 22">
              <a:extLst>
                <a:ext uri="{FF2B5EF4-FFF2-40B4-BE49-F238E27FC236}">
                  <a16:creationId xmlns:a16="http://schemas.microsoft.com/office/drawing/2014/main" id="{EA60AD09-6686-41D0-86E9-1C4F324F6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320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Sin</a:t>
              </a:r>
            </a:p>
          </p:txBody>
        </p:sp>
        <p:grpSp>
          <p:nvGrpSpPr>
            <p:cNvPr id="51221" name="Group 23">
              <a:extLst>
                <a:ext uri="{FF2B5EF4-FFF2-40B4-BE49-F238E27FC236}">
                  <a16:creationId xmlns:a16="http://schemas.microsoft.com/office/drawing/2014/main" id="{C093D39A-93ED-4A8D-8CC4-A31F237FE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697"/>
              <a:ext cx="480" cy="375"/>
              <a:chOff x="3024" y="2793"/>
              <a:chExt cx="480" cy="375"/>
            </a:xfrm>
          </p:grpSpPr>
          <p:sp>
            <p:nvSpPr>
              <p:cNvPr id="51222" name="Line 24">
                <a:extLst>
                  <a:ext uri="{FF2B5EF4-FFF2-40B4-BE49-F238E27FC236}">
                    <a16:creationId xmlns:a16="http://schemas.microsoft.com/office/drawing/2014/main" id="{BDE454B7-33F0-4A80-838A-C69A66323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3" name="Line 25">
                <a:extLst>
                  <a:ext uri="{FF2B5EF4-FFF2-40B4-BE49-F238E27FC236}">
                    <a16:creationId xmlns:a16="http://schemas.microsoft.com/office/drawing/2014/main" id="{98ECFE39-94DB-4AE7-9958-103A172C7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4" name="Text Box 26">
                <a:extLst>
                  <a:ext uri="{FF2B5EF4-FFF2-40B4-BE49-F238E27FC236}">
                    <a16:creationId xmlns:a16="http://schemas.microsoft.com/office/drawing/2014/main" id="{A4ADAFB0-1BD7-475C-A173-9E7A1D838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3">
            <a:extLst>
              <a:ext uri="{FF2B5EF4-FFF2-40B4-BE49-F238E27FC236}">
                <a16:creationId xmlns:a16="http://schemas.microsoft.com/office/drawing/2014/main" id="{55BFB01F-D0D2-4E56-A474-AE4D1DDD0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l-PL" altLang="en-US" sz="3600" b="1" dirty="0"/>
              <a:t>Generic Component</a:t>
            </a:r>
            <a:br>
              <a:rPr lang="pl-PL" altLang="en-US" sz="3600" b="1" dirty="0"/>
            </a:br>
            <a:r>
              <a:rPr lang="pl-PL" altLang="en-US" sz="3600" b="1" dirty="0"/>
              <a:t>Instantiation</a:t>
            </a:r>
            <a:endParaRPr lang="en-US" altLang="en-US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9653E017-F8CE-4ECC-B879-2C3F4AD5E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763428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ENTITY regn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kumimoji="0"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GENERIC ( N : INTEGER := 8 )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PORT (	D 			: IN	 	STD_LOGIC_VECTOR(N-1 DOWNTO 0)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kumimoji="0" lang="en-US" altLang="en-US">
                <a:latin typeface="Times New Roman" panose="02020603050405020304" pitchFamily="18" charset="0"/>
              </a:rPr>
              <a:t>Enable,</a:t>
            </a: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Clock	: IN 	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		Q 			: OUT 	STD_LOGIC_VECTOR(N-1 DOWNTO 0)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END regn ;</a:t>
            </a:r>
          </a:p>
          <a:p>
            <a:pPr>
              <a:spcBef>
                <a:spcPct val="0"/>
              </a:spcBef>
              <a:buClrTx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ARCHITECTURE Behavior OF regn IS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PROCESS (Clock)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	IF (Clock'EVENT AND Clock = '1' 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kumimoji="0" lang="en-US" altLang="en-US" b="1">
                <a:latin typeface="Times New Roman" panose="02020603050405020304" pitchFamily="18" charset="0"/>
              </a:rPr>
              <a:t>	</a:t>
            </a:r>
            <a:r>
              <a:rPr kumimoji="0" lang="en-US" altLang="en-US">
                <a:latin typeface="Times New Roman" panose="02020603050405020304" pitchFamily="18" charset="0"/>
              </a:rPr>
              <a:t>IF Enable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			Q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	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END Behavior ;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E9CF235A-962A-441E-9625-7C3AC2702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366" y="149903"/>
            <a:ext cx="50786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N-bit register with enable</a:t>
            </a:r>
          </a:p>
        </p:txBody>
      </p:sp>
      <p:grpSp>
        <p:nvGrpSpPr>
          <p:cNvPr id="53252" name="Group 4">
            <a:extLst>
              <a:ext uri="{FF2B5EF4-FFF2-40B4-BE49-F238E27FC236}">
                <a16:creationId xmlns:a16="http://schemas.microsoft.com/office/drawing/2014/main" id="{EF07F15D-05A4-4129-A8D3-585CF5B5E905}"/>
              </a:ext>
            </a:extLst>
          </p:cNvPr>
          <p:cNvGrpSpPr>
            <a:grpSpLocks/>
          </p:cNvGrpSpPr>
          <p:nvPr/>
        </p:nvGrpSpPr>
        <p:grpSpPr bwMode="auto">
          <a:xfrm rot="5249114">
            <a:off x="6477000" y="5181600"/>
            <a:ext cx="152400" cy="152400"/>
            <a:chOff x="4320" y="3408"/>
            <a:chExt cx="96" cy="96"/>
          </a:xfrm>
        </p:grpSpPr>
        <p:sp>
          <p:nvSpPr>
            <p:cNvPr id="53269" name="Line 5">
              <a:extLst>
                <a:ext uri="{FF2B5EF4-FFF2-40B4-BE49-F238E27FC236}">
                  <a16:creationId xmlns:a16="http://schemas.microsoft.com/office/drawing/2014/main" id="{677F1A6E-086D-4B22-96D5-D4C49B39A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" y="340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6">
              <a:extLst>
                <a:ext uri="{FF2B5EF4-FFF2-40B4-BE49-F238E27FC236}">
                  <a16:creationId xmlns:a16="http://schemas.microsoft.com/office/drawing/2014/main" id="{D32B4C4F-0097-43AD-BEE5-752FF14FD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68" y="340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3" name="Text Box 7">
            <a:extLst>
              <a:ext uri="{FF2B5EF4-FFF2-40B4-BE49-F238E27FC236}">
                <a16:creationId xmlns:a16="http://schemas.microsoft.com/office/drawing/2014/main" id="{E4D66499-7683-4B13-A00E-AAC104F5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672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kumimoji="0" lang="en-US" altLang="en-US" b="1"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8E26B612-A4A9-4D8B-943C-95F4941A9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281488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kumimoji="0" lang="en-US" altLang="en-US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2FB899BA-4304-4D3B-8579-15FA37522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962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kumimoji="0" lang="en-US" altLang="en-US" b="1">
                <a:latin typeface="Times New Roman" panose="02020603050405020304" pitchFamily="18" charset="0"/>
              </a:rPr>
              <a:t>Enable</a:t>
            </a:r>
          </a:p>
        </p:txBody>
      </p:sp>
      <p:sp>
        <p:nvSpPr>
          <p:cNvPr id="53256" name="Line 10">
            <a:extLst>
              <a:ext uri="{FF2B5EF4-FFF2-40B4-BE49-F238E27FC236}">
                <a16:creationId xmlns:a16="http://schemas.microsoft.com/office/drawing/2014/main" id="{32529E7F-A450-4725-91D2-D6CFDB458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581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Rectangle 11">
            <a:extLst>
              <a:ext uri="{FF2B5EF4-FFF2-40B4-BE49-F238E27FC236}">
                <a16:creationId xmlns:a16="http://schemas.microsoft.com/office/drawing/2014/main" id="{9464C6E6-E407-48D4-87F6-CB65F112C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24313"/>
            <a:ext cx="990600" cy="1524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58" name="Line 12">
            <a:extLst>
              <a:ext uri="{FF2B5EF4-FFF2-40B4-BE49-F238E27FC236}">
                <a16:creationId xmlns:a16="http://schemas.microsoft.com/office/drawing/2014/main" id="{35E95148-F148-4DA7-BA54-A53DEF91281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57900" y="40005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13">
            <a:extLst>
              <a:ext uri="{FF2B5EF4-FFF2-40B4-BE49-F238E27FC236}">
                <a16:creationId xmlns:a16="http://schemas.microsoft.com/office/drawing/2014/main" id="{DF590625-5F7B-4488-8A80-8F6B9759912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48600" y="4038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Text Box 14">
            <a:extLst>
              <a:ext uri="{FF2B5EF4-FFF2-40B4-BE49-F238E27FC236}">
                <a16:creationId xmlns:a16="http://schemas.microsoft.com/office/drawing/2014/main" id="{34B5D327-408D-4C98-B37B-67BDC53F4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0736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kumimoji="0" lang="en-US" altLang="en-US" b="1">
                <a:latin typeface="Times New Roman" panose="02020603050405020304" pitchFamily="18" charset="0"/>
              </a:rPr>
              <a:t>Clock</a:t>
            </a:r>
          </a:p>
        </p:txBody>
      </p:sp>
      <p:sp>
        <p:nvSpPr>
          <p:cNvPr id="53261" name="Text Box 15">
            <a:extLst>
              <a:ext uri="{FF2B5EF4-FFF2-40B4-BE49-F238E27FC236}">
                <a16:creationId xmlns:a16="http://schemas.microsoft.com/office/drawing/2014/main" id="{41FC4E37-C3B6-4147-B21A-17E7A8D64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54864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 b="1">
                <a:latin typeface="Times New Roman" panose="02020603050405020304" pitchFamily="18" charset="0"/>
              </a:rPr>
              <a:t>regn</a:t>
            </a:r>
          </a:p>
        </p:txBody>
      </p:sp>
      <p:grpSp>
        <p:nvGrpSpPr>
          <p:cNvPr id="53262" name="Group 16">
            <a:extLst>
              <a:ext uri="{FF2B5EF4-FFF2-40B4-BE49-F238E27FC236}">
                <a16:creationId xmlns:a16="http://schemas.microsoft.com/office/drawing/2014/main" id="{0FD7AC41-AEE2-41BF-A813-13866332FAC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900488"/>
            <a:ext cx="685800" cy="671512"/>
            <a:chOff x="3552" y="2409"/>
            <a:chExt cx="432" cy="423"/>
          </a:xfrm>
        </p:grpSpPr>
        <p:sp>
          <p:nvSpPr>
            <p:cNvPr id="53267" name="Line 17">
              <a:extLst>
                <a:ext uri="{FF2B5EF4-FFF2-40B4-BE49-F238E27FC236}">
                  <a16:creationId xmlns:a16="http://schemas.microsoft.com/office/drawing/2014/main" id="{7DFFFAEF-12BD-495D-90FB-B840ADDB8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640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Text Box 18">
              <a:extLst>
                <a:ext uri="{FF2B5EF4-FFF2-40B4-BE49-F238E27FC236}">
                  <a16:creationId xmlns:a16="http://schemas.microsoft.com/office/drawing/2014/main" id="{00A2EE4B-F0E2-4205-8544-2A9BFC8FB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409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53263" name="Group 19">
            <a:extLst>
              <a:ext uri="{FF2B5EF4-FFF2-40B4-BE49-F238E27FC236}">
                <a16:creationId xmlns:a16="http://schemas.microsoft.com/office/drawing/2014/main" id="{6DBB9CEE-CAEC-4A35-83B8-AD6B324F6F19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3900488"/>
            <a:ext cx="685800" cy="671512"/>
            <a:chOff x="3552" y="2409"/>
            <a:chExt cx="432" cy="423"/>
          </a:xfrm>
        </p:grpSpPr>
        <p:sp>
          <p:nvSpPr>
            <p:cNvPr id="53265" name="Line 20">
              <a:extLst>
                <a:ext uri="{FF2B5EF4-FFF2-40B4-BE49-F238E27FC236}">
                  <a16:creationId xmlns:a16="http://schemas.microsoft.com/office/drawing/2014/main" id="{ECDE9AA7-236A-4816-98AA-9EF645F6E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640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Text Box 21">
              <a:extLst>
                <a:ext uri="{FF2B5EF4-FFF2-40B4-BE49-F238E27FC236}">
                  <a16:creationId xmlns:a16="http://schemas.microsoft.com/office/drawing/2014/main" id="{2AC9B605-E8BF-4DC9-8FA0-79D203A1D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409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53264" name="Line 22">
            <a:extLst>
              <a:ext uri="{FF2B5EF4-FFF2-40B4-BE49-F238E27FC236}">
                <a16:creationId xmlns:a16="http://schemas.microsoft.com/office/drawing/2014/main" id="{AA4F33F5-9E3F-42BD-A685-F7101561518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57900" y="48387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F9690D-85DF-4AA5-9869-7D61232CFD78}"/>
              </a:ext>
            </a:extLst>
          </p:cNvPr>
          <p:cNvSpPr/>
          <p:nvPr/>
        </p:nvSpPr>
        <p:spPr>
          <a:xfrm>
            <a:off x="127686" y="4670762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u: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regn</a:t>
            </a:r>
            <a:r>
              <a:rPr lang="en-US" altLang="en-US" b="1" dirty="0">
                <a:ea typeface="ＭＳ Ｐゴシック" panose="020B0600070205080204" pitchFamily="34" charset="-128"/>
              </a:rPr>
              <a:t>        </a:t>
            </a:r>
            <a:r>
              <a:rPr lang="en-US" altLang="en-US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GENERIC MAP (N =&gt; 4)</a:t>
            </a:r>
          </a:p>
          <a:p>
            <a:pPr>
              <a:lnSpc>
                <a:spcPct val="80000"/>
              </a:lnSpc>
              <a:spcAft>
                <a:spcPct val="50000"/>
              </a:spcAft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                            </a:t>
            </a:r>
            <a:r>
              <a:rPr lang="pl-PL" altLang="en-US" b="1" dirty="0">
                <a:ea typeface="ＭＳ Ｐゴシック" panose="020B0600070205080204" pitchFamily="34" charset="-128"/>
              </a:rPr>
              <a:t>PORT MAP</a:t>
            </a:r>
            <a:r>
              <a:rPr lang="en-US" altLang="en-US" b="1" dirty="0">
                <a:ea typeface="ＭＳ Ｐゴシック" panose="020B0600070205080204" pitchFamily="34" charset="-128"/>
              </a:rPr>
              <a:t> (D =&gt; z 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                     </a:t>
            </a:r>
            <a:r>
              <a:rPr lang="pl-PL" altLang="en-US" b="1" dirty="0">
                <a:ea typeface="ＭＳ Ｐゴシック" panose="020B0600070205080204" pitchFamily="34" charset="-128"/>
              </a:rPr>
              <a:t>	                </a:t>
            </a:r>
            <a:r>
              <a:rPr lang="en-US" altLang="en-US" b="1" dirty="0">
                <a:ea typeface="ＭＳ Ｐゴシック" panose="020B0600070205080204" pitchFamily="34" charset="-128"/>
              </a:rPr>
              <a:t>Enable =&gt;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En</a:t>
            </a:r>
            <a:r>
              <a:rPr lang="en-US" altLang="en-US" b="1" dirty="0">
                <a:ea typeface="ＭＳ Ｐゴシック" panose="020B0600070205080204" pitchFamily="34" charset="-128"/>
              </a:rPr>
              <a:t> 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                     </a:t>
            </a:r>
            <a:r>
              <a:rPr lang="pl-PL" altLang="en-US" b="1" dirty="0">
                <a:ea typeface="ＭＳ Ｐゴシック" panose="020B0600070205080204" pitchFamily="34" charset="-128"/>
              </a:rPr>
              <a:t>                           </a:t>
            </a:r>
            <a:r>
              <a:rPr lang="en-US" altLang="en-US" b="1" dirty="0">
                <a:ea typeface="ＭＳ Ｐゴシック" panose="020B0600070205080204" pitchFamily="34" charset="-128"/>
              </a:rPr>
              <a:t>Clock =&gt;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Clk</a:t>
            </a:r>
            <a:r>
              <a:rPr lang="pl-PL" altLang="en-US" b="1" dirty="0">
                <a:ea typeface="ＭＳ Ｐゴシック" panose="020B0600070205080204" pitchFamily="34" charset="-128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b="1" dirty="0">
                <a:ea typeface="ＭＳ Ｐゴシック" panose="020B0600070205080204" pitchFamily="34" charset="-128"/>
              </a:rPr>
              <a:t>                                                </a:t>
            </a:r>
            <a:r>
              <a:rPr lang="en-US" altLang="en-US" b="1" dirty="0">
                <a:ea typeface="ＭＳ Ｐゴシック" panose="020B0600070205080204" pitchFamily="34" charset="-128"/>
              </a:rPr>
              <a:t>Q</a:t>
            </a:r>
            <a:r>
              <a:rPr lang="pl-PL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=&gt; t );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F8E4E-C063-456F-BC80-A335A870D73C}"/>
              </a:ext>
            </a:extLst>
          </p:cNvPr>
          <p:cNvSpPr/>
          <p:nvPr/>
        </p:nvSpPr>
        <p:spPr>
          <a:xfrm>
            <a:off x="111967" y="1003831"/>
            <a:ext cx="85655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COMPONENT </a:t>
            </a:r>
            <a:r>
              <a:rPr lang="en-US" altLang="en-US" b="1" dirty="0" err="1"/>
              <a:t>regn</a:t>
            </a:r>
            <a:endParaRPr lang="en-US" altLang="en-US" b="1" dirty="0"/>
          </a:p>
          <a:p>
            <a:r>
              <a:rPr lang="en-US" altLang="en-US" b="1" dirty="0">
                <a:solidFill>
                  <a:srgbClr val="800000"/>
                </a:solidFill>
              </a:rPr>
              <a:t>	GENERIC ( N : INTEGER := 8 ) ;</a:t>
            </a:r>
          </a:p>
          <a:p>
            <a:r>
              <a:rPr lang="en-US" altLang="en-US" b="1" dirty="0"/>
              <a:t>	PORT (	D     : IN	 	STD_LOGIC_VECTOR(N-1 DOWNTO 0) ;</a:t>
            </a:r>
          </a:p>
          <a:p>
            <a:r>
              <a:rPr lang="en-US" altLang="en-US" b="1" dirty="0"/>
              <a:t>			Enable, Clock	: IN 		STD_LOGIC ;</a:t>
            </a:r>
          </a:p>
          <a:p>
            <a:r>
              <a:rPr lang="en-US" altLang="en-US" b="1" dirty="0"/>
              <a:t>			Q     : OUT 	STD_LOGIC_VECTOR(N-1 DOWNTO 0) ) ;</a:t>
            </a:r>
          </a:p>
          <a:p>
            <a:r>
              <a:rPr lang="en-US" altLang="en-US" b="1" dirty="0"/>
              <a:t>END COMPONENT ;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C824576-A0E0-4A46-9D52-D577160B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675" y="149903"/>
            <a:ext cx="2618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pl-PL" altLang="en-US" sz="3200" b="1" dirty="0"/>
              <a:t>Instantiation</a:t>
            </a:r>
            <a:endParaRPr lang="en-US" alt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F7C2741-8645-4518-944D-0226C4762A65}"/>
              </a:ext>
            </a:extLst>
          </p:cNvPr>
          <p:cNvSpPr/>
          <p:nvPr/>
        </p:nvSpPr>
        <p:spPr bwMode="auto">
          <a:xfrm>
            <a:off x="6972300" y="2250159"/>
            <a:ext cx="2171700" cy="2108299"/>
          </a:xfrm>
          <a:prstGeom prst="cloudCallout">
            <a:avLst>
              <a:gd name="adj1" fmla="val 234865"/>
              <a:gd name="adj2" fmla="val 92311"/>
            </a:avLst>
          </a:prstGeom>
          <a:solidFill>
            <a:srgbClr val="FFCCCC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Component declaration before beginning of an architecture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B19C88-EF90-4A1D-89BF-61BB2B366DC6}"/>
              </a:ext>
            </a:extLst>
          </p:cNvPr>
          <p:cNvSpPr/>
          <p:nvPr/>
        </p:nvSpPr>
        <p:spPr bwMode="auto">
          <a:xfrm>
            <a:off x="4802323" y="4904833"/>
            <a:ext cx="2171700" cy="1452384"/>
          </a:xfrm>
          <a:prstGeom prst="cloudCallout">
            <a:avLst/>
          </a:prstGeom>
          <a:solidFill>
            <a:srgbClr val="FFCCCC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400" b="1" dirty="0"/>
              <a:t>Instantiation 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afre</a:t>
            </a:r>
            <a:r>
              <a:rPr lang="en-US" altLang="en-US" sz="1400" b="1" dirty="0"/>
              <a:t>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beginning of an architecture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D48752-CDF0-444E-932F-33A9AD93F6DE}"/>
              </a:ext>
            </a:extLst>
          </p:cNvPr>
          <p:cNvCxnSpPr>
            <a:cxnSpLocks/>
          </p:cNvCxnSpPr>
          <p:nvPr/>
        </p:nvCxnSpPr>
        <p:spPr bwMode="auto">
          <a:xfrm>
            <a:off x="127686" y="3666931"/>
            <a:ext cx="659035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79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>
            <a:extLst>
              <a:ext uri="{FF2B5EF4-FFF2-40B4-BE49-F238E27FC236}">
                <a16:creationId xmlns:a16="http://schemas.microsoft.com/office/drawing/2014/main" id="{14E80EF3-3F20-481C-B106-1E452D98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306" y="3001347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/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319433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9CEC824E-1C05-4D6B-AEBE-FBBE4247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68" y="97770"/>
            <a:ext cx="8128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Structure of a Typical Digital System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C3FE2B-BD4C-4CE3-BE2B-51F7C1999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8"/>
          <a:stretch/>
        </p:blipFill>
        <p:spPr>
          <a:xfrm>
            <a:off x="273587" y="1446245"/>
            <a:ext cx="8783438" cy="46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6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>
            <a:extLst>
              <a:ext uri="{FF2B5EF4-FFF2-40B4-BE49-F238E27FC236}">
                <a16:creationId xmlns:a16="http://schemas.microsoft.com/office/drawing/2014/main" id="{14E80EF3-3F20-481C-B106-1E452D98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306" y="3001347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/>
              <a:t>Counters</a:t>
            </a:r>
          </a:p>
        </p:txBody>
      </p:sp>
    </p:spTree>
    <p:extLst>
      <p:ext uri="{BB962C8B-B14F-4D97-AF65-F5344CB8AC3E}">
        <p14:creationId xmlns:p14="http://schemas.microsoft.com/office/powerpoint/2010/main" val="161022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9808-3F3C-4F7E-A5DC-CF8AB526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Controller (Control Unit)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B148-682C-421E-B11D-F99FB53A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Controls data movements in the Datapath by</a:t>
            </a:r>
          </a:p>
          <a:p>
            <a:pPr marL="0" indent="0">
              <a:buNone/>
            </a:pPr>
            <a:r>
              <a:rPr lang="en-US" sz="2800" dirty="0"/>
              <a:t>switching multiplexers and enabling or disabling resources</a:t>
            </a:r>
          </a:p>
          <a:p>
            <a:pPr lvl="1"/>
            <a:r>
              <a:rPr lang="en-US" sz="2400" dirty="0"/>
              <a:t>Example: enable signals for registers</a:t>
            </a:r>
          </a:p>
          <a:p>
            <a:pPr lvl="1"/>
            <a:r>
              <a:rPr lang="en-US" sz="2400" dirty="0"/>
              <a:t>Example: select signals for </a:t>
            </a:r>
            <a:r>
              <a:rPr lang="en-US" sz="2400" dirty="0" err="1"/>
              <a:t>muxes</a:t>
            </a:r>
            <a:endParaRPr lang="en-US" sz="2400" dirty="0"/>
          </a:p>
          <a:p>
            <a:r>
              <a:rPr lang="en-US" sz="2800" dirty="0"/>
              <a:t>Provides signals to activate various processing tasks in the Datapath</a:t>
            </a:r>
          </a:p>
          <a:p>
            <a:r>
              <a:rPr lang="en-US" sz="2800" dirty="0"/>
              <a:t>Determines the sequence of operations performed by the Datapath</a:t>
            </a:r>
          </a:p>
          <a:p>
            <a:r>
              <a:rPr lang="en-US" sz="2800" dirty="0"/>
              <a:t>Follows Some ‘Program’ or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E3977-78EE-438A-87B1-DD786F376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973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9808-3F3C-4F7E-A5DC-CF8AB526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Programmable vs. Non-Programmable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B148-682C-421E-B11D-F99FB53A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3925"/>
            <a:ext cx="9010650" cy="5810250"/>
          </a:xfrm>
        </p:spPr>
        <p:txBody>
          <a:bodyPr/>
          <a:lstStyle/>
          <a:p>
            <a:r>
              <a:rPr lang="en-US" sz="2800" dirty="0"/>
              <a:t>Controller can be programmable or non-programmable</a:t>
            </a:r>
          </a:p>
          <a:p>
            <a:r>
              <a:rPr lang="en-US" sz="2800" dirty="0"/>
              <a:t>Programmable</a:t>
            </a:r>
          </a:p>
          <a:p>
            <a:pPr lvl="1"/>
            <a:r>
              <a:rPr lang="en-US" sz="2400" dirty="0"/>
              <a:t>Has a program counter which points to the next instruction</a:t>
            </a:r>
          </a:p>
          <a:p>
            <a:pPr lvl="1"/>
            <a:r>
              <a:rPr lang="en-US" sz="2400" dirty="0"/>
              <a:t>Instructions are held in a RAM or ROM</a:t>
            </a:r>
          </a:p>
          <a:p>
            <a:pPr lvl="1"/>
            <a:r>
              <a:rPr lang="en-US" sz="2400" dirty="0"/>
              <a:t>Microprocessor is an example of a programmable controller</a:t>
            </a:r>
          </a:p>
          <a:p>
            <a:r>
              <a:rPr lang="en-US" sz="2800" dirty="0"/>
              <a:t>Non-Programmable</a:t>
            </a:r>
          </a:p>
          <a:p>
            <a:pPr lvl="1"/>
            <a:r>
              <a:rPr lang="en-US" sz="2400" dirty="0"/>
              <a:t>Once designed, implements the same functionality</a:t>
            </a:r>
          </a:p>
          <a:p>
            <a:pPr lvl="1"/>
            <a:r>
              <a:rPr lang="en-US" sz="2400" dirty="0"/>
              <a:t>Another term is a “hardwired state machine,” or “hardwired</a:t>
            </a:r>
          </a:p>
          <a:p>
            <a:pPr marL="457200" lvl="1" indent="0">
              <a:buNone/>
            </a:pPr>
            <a:r>
              <a:rPr lang="en-US" sz="2400" dirty="0"/>
              <a:t>FSM,” or “hardwired instructions”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In this lecture, we will be focusing on nonprogrammable controllers.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E3977-78EE-438A-87B1-DD786F376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17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9017-FF24-493D-A71F-359FA2BC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78712-2F8B-4EEF-A0DF-F796D0FA5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Digital Systems and especially their Controllers can be described as Finite State Machines (FSMs)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An FSM is used to model a system that transits among a finite number of internal states.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transitions depend on the current state and external input.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main application of an FSM is to act as the controller of a medium to large digital system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Design of FSMs involves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Defining states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Defining next state and output functions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Optimization / minimization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Manual optimization/minimization is practical for small FSMs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CB5CA-B1D3-493A-996A-9B215DD3C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5770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B27C-411C-466F-BA40-3CDED182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 FSM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8EBB-ABE0-45E4-868D-949D9FBE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is a function of the state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238EF-E759-4D2C-BA21-7A61969A6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A2A41-9A58-4675-A5EF-9DD4DCCC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9" y="1707522"/>
            <a:ext cx="8422851" cy="48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5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E940-EE68-42E6-8193-52D78EFF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Diagrams: Moore Machine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089BE-C483-4507-AC74-00B69A1EC8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3615B-7B86-486B-AABE-1F317F4B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817"/>
            <a:ext cx="9144000" cy="35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08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6AF4-B218-4F1E-87F7-CFCECB8E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 FSM -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A55E-13F8-447C-B1A4-44BB5487C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Moore FSM that Recognizes Sequence “10”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6AC00-9583-4470-A726-17C2C7D204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FDFA3-040D-41E7-8BA6-E7A12AEE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13" y="2085446"/>
            <a:ext cx="7569848" cy="40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03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24E8-6EE2-4EE6-846F-29B8CA2D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Diagrams: </a:t>
            </a:r>
            <a:r>
              <a:rPr lang="en-US" dirty="0">
                <a:solidFill>
                  <a:srgbClr val="FF0000"/>
                </a:solidFill>
              </a:rPr>
              <a:t>Mealy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A752A-B351-473D-A67C-07AE7FE2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is a function of the state and inputs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3C717-261B-4F74-AD9B-F3E41BA3A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3D5B1-EECE-4F4C-BDCA-54760046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807"/>
            <a:ext cx="9144000" cy="33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64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BBBB-9CFD-4F54-8CD5-FD423EE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Mealy FSM –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4BFA-F757-4C3C-A02E-874CBC76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Mealy FSM that recognizes sequence “10”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92CC6-0458-4160-8085-2C8151764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9D325-172D-4FAE-9CA4-53523999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6" y="1794102"/>
            <a:ext cx="8009868" cy="46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0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0C09-DEEB-4101-9D4B-29AAA08F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Moore &amp; Mealy FSMs without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4A51C-DAB4-4594-8BA7-664DA3200E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77896-5E2C-4327-A5B8-3CB2B17D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4" y="1274898"/>
            <a:ext cx="8328212" cy="489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9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B3BF-A0F5-45BD-B501-18CCD7C1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 &amp; Mealy FSMs with Delays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DA3EA2-8745-4167-9823-D96DBA78D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5355"/>
            <a:ext cx="8810625" cy="50594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E2C2D-EACC-4CC5-974A-EAAE07AAC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947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5A505065-416E-428B-88CC-05CD1855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117600"/>
            <a:ext cx="72040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 b="1">
                <a:solidFill>
                  <a:srgbClr val="800000"/>
                </a:solidFill>
                <a:latin typeface="Times New Roman" panose="02020603050405020304" pitchFamily="18" charset="0"/>
              </a:rPr>
              <a:t>USE ieee.std_logic_unsigned.all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ENTITY upcount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	PORT (	</a:t>
            </a:r>
            <a:r>
              <a:rPr kumimoji="0" lang="en-US" altLang="en-US" sz="1500" b="1">
                <a:solidFill>
                  <a:srgbClr val="800000"/>
                </a:solidFill>
                <a:latin typeface="Times New Roman" panose="02020603050405020304" pitchFamily="18" charset="0"/>
              </a:rPr>
              <a:t>Clear</a:t>
            </a: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, Clock	: IN	 	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			Q 			: </a:t>
            </a:r>
            <a:r>
              <a:rPr kumimoji="0" lang="en-US" altLang="en-US" sz="1500" b="1">
                <a:solidFill>
                  <a:srgbClr val="800000"/>
                </a:solidFill>
                <a:latin typeface="Times New Roman" panose="02020603050405020304" pitchFamily="18" charset="0"/>
              </a:rPr>
              <a:t>OUT</a:t>
            </a: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	STD_LOGIC_VECTOR(1 DOWNTO 0)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END upcount ;</a:t>
            </a:r>
          </a:p>
          <a:p>
            <a:pPr>
              <a:spcBef>
                <a:spcPct val="0"/>
              </a:spcBef>
              <a:buClrTx/>
            </a:pPr>
            <a:endParaRPr kumimoji="0" lang="en-US" altLang="en-US" sz="15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ARCHITECTURE behavioral OF upcount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kumimoji="0" lang="en-US" altLang="en-US" sz="1500" b="1">
                <a:solidFill>
                  <a:srgbClr val="A50021"/>
                </a:solidFill>
                <a:latin typeface="Times New Roman" panose="02020603050405020304" pitchFamily="18" charset="0"/>
              </a:rPr>
              <a:t>SIGNAL Count : std_logic_vector(1 DOWNTO 0);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	upcount: PROCESS ( Clock 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		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 b="1">
                <a:solidFill>
                  <a:srgbClr val="800000"/>
                </a:solidFill>
                <a:latin typeface="Times New Roman" panose="02020603050405020304" pitchFamily="18" charset="0"/>
              </a:rPr>
              <a:t>			IF Clear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 b="1">
                <a:solidFill>
                  <a:srgbClr val="800000"/>
                </a:solidFill>
                <a:latin typeface="Times New Roman" panose="02020603050405020304" pitchFamily="18" charset="0"/>
              </a:rPr>
              <a:t>				Count &lt;= "00"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 b="1">
                <a:solidFill>
                  <a:srgbClr val="800000"/>
                </a:solidFill>
                <a:latin typeface="Times New Roman" panose="02020603050405020304" pitchFamily="18" charset="0"/>
              </a:rPr>
              <a:t>			ELSE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 b="1">
                <a:solidFill>
                  <a:srgbClr val="800000"/>
                </a:solidFill>
                <a:latin typeface="Times New Roman" panose="02020603050405020304" pitchFamily="18" charset="0"/>
              </a:rPr>
              <a:t>				Count &lt;= Count + 1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		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	END PROCESS;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 b="1">
                <a:solidFill>
                  <a:srgbClr val="A50021"/>
                </a:solidFill>
                <a:latin typeface="Times New Roman" panose="02020603050405020304" pitchFamily="18" charset="0"/>
              </a:rPr>
              <a:t>         Q &lt;= Count;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END behavioral;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9CEC824E-1C05-4D6B-AEBE-FBBE4247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69" y="97770"/>
            <a:ext cx="7988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2-bit</a:t>
            </a:r>
            <a:r>
              <a:rPr kumimoji="0"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up-counter with synchronous reset</a:t>
            </a:r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id="{79068074-D066-4004-AC3D-53A95F0BF02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138488"/>
            <a:ext cx="2438400" cy="1966912"/>
            <a:chOff x="3600" y="1968"/>
            <a:chExt cx="1536" cy="1239"/>
          </a:xfrm>
        </p:grpSpPr>
        <p:grpSp>
          <p:nvGrpSpPr>
            <p:cNvPr id="39941" name="Group 5">
              <a:extLst>
                <a:ext uri="{FF2B5EF4-FFF2-40B4-BE49-F238E27FC236}">
                  <a16:creationId xmlns:a16="http://schemas.microsoft.com/office/drawing/2014/main" id="{CD2CF851-E174-4C6B-90AD-D7B85097F161}"/>
                </a:ext>
              </a:extLst>
            </p:cNvPr>
            <p:cNvGrpSpPr>
              <a:grpSpLocks/>
            </p:cNvGrpSpPr>
            <p:nvPr/>
          </p:nvGrpSpPr>
          <p:grpSpPr bwMode="auto">
            <a:xfrm rot="5943736">
              <a:off x="4080" y="3024"/>
              <a:ext cx="96" cy="96"/>
              <a:chOff x="4464" y="3216"/>
              <a:chExt cx="96" cy="96"/>
            </a:xfrm>
          </p:grpSpPr>
          <p:sp>
            <p:nvSpPr>
              <p:cNvPr id="39955" name="Line 6">
                <a:extLst>
                  <a:ext uri="{FF2B5EF4-FFF2-40B4-BE49-F238E27FC236}">
                    <a16:creationId xmlns:a16="http://schemas.microsoft.com/office/drawing/2014/main" id="{23D8D600-5ED8-4DA1-8E97-E58D6DEEA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6" name="Line 7">
                <a:extLst>
                  <a:ext uri="{FF2B5EF4-FFF2-40B4-BE49-F238E27FC236}">
                    <a16:creationId xmlns:a16="http://schemas.microsoft.com/office/drawing/2014/main" id="{9894DF71-AE4A-4D61-8D3B-B393F1D3E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12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42" name="Group 8">
              <a:extLst>
                <a:ext uri="{FF2B5EF4-FFF2-40B4-BE49-F238E27FC236}">
                  <a16:creationId xmlns:a16="http://schemas.microsoft.com/office/drawing/2014/main" id="{8D2BD967-A3FA-42DB-8265-00A5026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968"/>
              <a:ext cx="1536" cy="1239"/>
              <a:chOff x="3600" y="1977"/>
              <a:chExt cx="1536" cy="1239"/>
            </a:xfrm>
          </p:grpSpPr>
          <p:sp>
            <p:nvSpPr>
              <p:cNvPr id="39943" name="Text Box 9">
                <a:extLst>
                  <a:ext uri="{FF2B5EF4-FFF2-40B4-BE49-F238E27FC236}">
                    <a16:creationId xmlns:a16="http://schemas.microsoft.com/office/drawing/2014/main" id="{A680F2AA-5599-492F-83F3-D72ECDCBE9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2332"/>
                <a:ext cx="1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Q</a:t>
                </a:r>
              </a:p>
            </p:txBody>
          </p:sp>
          <p:grpSp>
            <p:nvGrpSpPr>
              <p:cNvPr id="39944" name="Group 10">
                <a:extLst>
                  <a:ext uri="{FF2B5EF4-FFF2-40B4-BE49-F238E27FC236}">
                    <a16:creationId xmlns:a16="http://schemas.microsoft.com/office/drawing/2014/main" id="{DB3E86A6-D636-49C3-9DC0-1808D5FD2D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1977"/>
                <a:ext cx="1536" cy="1239"/>
                <a:chOff x="3600" y="1977"/>
                <a:chExt cx="1536" cy="1239"/>
              </a:xfrm>
            </p:grpSpPr>
            <p:sp>
              <p:nvSpPr>
                <p:cNvPr id="39945" name="Text Box 11">
                  <a:extLst>
                    <a:ext uri="{FF2B5EF4-FFF2-40B4-BE49-F238E27FC236}">
                      <a16:creationId xmlns:a16="http://schemas.microsoft.com/office/drawing/2014/main" id="{70C8E9DD-9193-4015-9D70-34A3610432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8" y="2208"/>
                  <a:ext cx="62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</a:pPr>
                  <a:r>
                    <a:rPr kumimoji="0" lang="en-US" altLang="en-US" sz="1800" b="1">
                      <a:latin typeface="Times New Roman" panose="02020603050405020304" pitchFamily="18" charset="0"/>
                    </a:rPr>
                    <a:t>Clear</a:t>
                  </a:r>
                </a:p>
              </p:txBody>
            </p:sp>
            <p:grpSp>
              <p:nvGrpSpPr>
                <p:cNvPr id="39946" name="Group 12">
                  <a:extLst>
                    <a:ext uri="{FF2B5EF4-FFF2-40B4-BE49-F238E27FC236}">
                      <a16:creationId xmlns:a16="http://schemas.microsoft.com/office/drawing/2014/main" id="{6CE621E9-99D0-4CBC-B9A5-C9871E0940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0" y="1977"/>
                  <a:ext cx="1536" cy="1239"/>
                  <a:chOff x="3600" y="1968"/>
                  <a:chExt cx="1536" cy="1239"/>
                </a:xfrm>
              </p:grpSpPr>
              <p:sp>
                <p:nvSpPr>
                  <p:cNvPr id="39947" name="Line 13">
                    <a:extLst>
                      <a:ext uri="{FF2B5EF4-FFF2-40B4-BE49-F238E27FC236}">
                        <a16:creationId xmlns:a16="http://schemas.microsoft.com/office/drawing/2014/main" id="{0AE62430-9B81-4C3F-9147-01D2A31E8C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68" y="1968"/>
                    <a:ext cx="0" cy="28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48" name="Rectangle 14">
                    <a:extLst>
                      <a:ext uri="{FF2B5EF4-FFF2-40B4-BE49-F238E27FC236}">
                        <a16:creationId xmlns:a16="http://schemas.microsoft.com/office/drawing/2014/main" id="{06C93EB2-007D-435C-808F-2864072E70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247"/>
                    <a:ext cx="576" cy="96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9949" name="Line 15">
                    <a:extLst>
                      <a:ext uri="{FF2B5EF4-FFF2-40B4-BE49-F238E27FC236}">
                        <a16:creationId xmlns:a16="http://schemas.microsoft.com/office/drawing/2014/main" id="{D1B5E500-B500-4FC8-984B-DA9CBC5D35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896" y="2199"/>
                    <a:ext cx="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50" name="Text Box 16">
                    <a:extLst>
                      <a:ext uri="{FF2B5EF4-FFF2-40B4-BE49-F238E27FC236}">
                        <a16:creationId xmlns:a16="http://schemas.microsoft.com/office/drawing/2014/main" id="{A9B2AD4F-8ECE-4E4B-A46F-C85A246E1E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28"/>
                    <a:ext cx="62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</a:pPr>
                    <a:r>
                      <a:rPr kumimoji="0" lang="en-US" altLang="en-US" sz="1800" b="1">
                        <a:latin typeface="Times New Roman" panose="02020603050405020304" pitchFamily="18" charset="0"/>
                      </a:rPr>
                      <a:t>Clock</a:t>
                    </a:r>
                  </a:p>
                </p:txBody>
              </p:sp>
              <p:sp>
                <p:nvSpPr>
                  <p:cNvPr id="39951" name="Text Box 17">
                    <a:extLst>
                      <a:ext uri="{FF2B5EF4-FFF2-40B4-BE49-F238E27FC236}">
                        <a16:creationId xmlns:a16="http://schemas.microsoft.com/office/drawing/2014/main" id="{F0DB4515-B215-465C-8FE9-10CB88A4DC4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4" y="2622"/>
                    <a:ext cx="56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</a:pPr>
                    <a:r>
                      <a:rPr kumimoji="0" lang="en-US" altLang="en-US" b="1">
                        <a:latin typeface="Times New Roman" panose="02020603050405020304" pitchFamily="18" charset="0"/>
                      </a:rPr>
                      <a:t>upcount</a:t>
                    </a:r>
                  </a:p>
                </p:txBody>
              </p:sp>
              <p:sp>
                <p:nvSpPr>
                  <p:cNvPr id="39952" name="Line 18">
                    <a:extLst>
                      <a:ext uri="{FF2B5EF4-FFF2-40B4-BE49-F238E27FC236}">
                        <a16:creationId xmlns:a16="http://schemas.microsoft.com/office/drawing/2014/main" id="{710B7804-AFE0-4870-B301-DA727BC815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840" y="2832"/>
                    <a:ext cx="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53" name="Line 19">
                    <a:extLst>
                      <a:ext uri="{FF2B5EF4-FFF2-40B4-BE49-F238E27FC236}">
                        <a16:creationId xmlns:a16="http://schemas.microsoft.com/office/drawing/2014/main" id="{A285AA9B-C8E4-4804-A656-DE99A7BA4E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48" y="2352"/>
                    <a:ext cx="48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54" name="Text Box 20">
                    <a:extLst>
                      <a:ext uri="{FF2B5EF4-FFF2-40B4-BE49-F238E27FC236}">
                        <a16:creationId xmlns:a16="http://schemas.microsoft.com/office/drawing/2014/main" id="{5B3A9536-140A-45C1-A4A3-2655298E74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" y="2121"/>
                    <a:ext cx="1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</a:pPr>
                    <a:r>
                      <a:rPr kumimoji="0" lang="en-US" altLang="en-US" sz="1800" b="1">
                        <a:latin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06759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0BB4-C9F3-40EA-B0EA-0EAF1DB5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 vs. Mealy FSM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EAE9A-C093-434F-879F-94A9546B3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Mealy FSM Computes Outputs as soon as Inputs Change</a:t>
            </a:r>
          </a:p>
          <a:p>
            <a:pPr lvl="1"/>
            <a:r>
              <a:rPr lang="en-US" sz="2400" dirty="0"/>
              <a:t>Mealy FSM responds one clock cycle sooner than equivalent Moore FSM</a:t>
            </a:r>
          </a:p>
          <a:p>
            <a:pPr lvl="1"/>
            <a:endParaRPr lang="en-US" sz="2400" dirty="0"/>
          </a:p>
          <a:p>
            <a:r>
              <a:rPr lang="en-US" sz="2800" b="1" dirty="0"/>
              <a:t>Moore FSM Has No Combinational Path</a:t>
            </a:r>
          </a:p>
          <a:p>
            <a:pPr marL="0" indent="0">
              <a:buNone/>
            </a:pPr>
            <a:r>
              <a:rPr lang="en-US" sz="2800" b="1" dirty="0"/>
              <a:t>Between Inputs and Outputs</a:t>
            </a:r>
          </a:p>
          <a:p>
            <a:pPr lvl="1"/>
            <a:r>
              <a:rPr lang="en-US" sz="2400" dirty="0"/>
              <a:t>Moore FSM is less likely to affect the critical path of the entire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490AD-0F68-46E7-B9F0-37BE99372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1486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1E8B-3813-4181-839F-1EDEC528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to Go?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B8C74-FDEA-4A85-8BEF-F0D272790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63B20-A1E4-41E8-8AA4-3382D820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9" y="1283671"/>
            <a:ext cx="8612155" cy="50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83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3">
            <a:extLst>
              <a:ext uri="{FF2B5EF4-FFF2-40B4-BE49-F238E27FC236}">
                <a16:creationId xmlns:a16="http://schemas.microsoft.com/office/drawing/2014/main" id="{4B52EE15-FE8C-4C51-B912-7E7E62734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9144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/>
              <a:t>Mixing Design Styles </a:t>
            </a:r>
          </a:p>
          <a:p>
            <a:pPr algn="ctr"/>
            <a:r>
              <a:rPr lang="en-US" altLang="en-US" sz="3600" b="1"/>
              <a:t>Inside of an Architecture</a:t>
            </a:r>
          </a:p>
        </p:txBody>
      </p:sp>
    </p:spTree>
    <p:extLst>
      <p:ext uri="{BB962C8B-B14F-4D97-AF65-F5344CB8AC3E}">
        <p14:creationId xmlns:p14="http://schemas.microsoft.com/office/powerpoint/2010/main" val="1211816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C9E2304-5741-4FBB-81C7-86E63E7A3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382000" cy="1143000"/>
          </a:xfrm>
        </p:spPr>
        <p:txBody>
          <a:bodyPr/>
          <a:lstStyle/>
          <a:p>
            <a:r>
              <a:rPr kumimoji="0" lang="en-US" altLang="en-US" sz="3600">
                <a:ea typeface="ＭＳ Ｐゴシック" panose="020B0600070205080204" pitchFamily="34" charset="-128"/>
              </a:rPr>
              <a:t>VHDL Design Styles</a:t>
            </a:r>
            <a:endParaRPr kumimoji="0"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3FCB7E07-B643-475F-BB53-87A249E3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endParaRPr kumimoji="0" lang="pl-PL" altLang="en-US" sz="2400" b="1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7FDF5AC5-D789-4910-81DF-FB3FA6FD6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2809875"/>
            <a:ext cx="1978025" cy="8588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79C1EC4C-6B0F-4662-A343-51E0545B0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763963"/>
            <a:ext cx="2117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Components and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interconnects</a:t>
            </a: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4EE347DD-965B-4344-89B5-03EBB65C5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3005138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400" b="1"/>
              <a:t>structural</a:t>
            </a:r>
          </a:p>
        </p:txBody>
      </p:sp>
      <p:sp>
        <p:nvSpPr>
          <p:cNvPr id="66567" name="Text Box 7">
            <a:extLst>
              <a:ext uri="{FF2B5EF4-FFF2-40B4-BE49-F238E27FC236}">
                <a16:creationId xmlns:a16="http://schemas.microsoft.com/office/drawing/2014/main" id="{3433DACA-590F-4B63-B5BE-3AAE9971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066800"/>
            <a:ext cx="2198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kumimoji="0" lang="en-US" altLang="en-US" sz="2400" b="1"/>
              <a:t>VHDL Design 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altLang="en-US" sz="2400" b="1"/>
              <a:t>Styles</a:t>
            </a:r>
          </a:p>
        </p:txBody>
      </p:sp>
      <p:grpSp>
        <p:nvGrpSpPr>
          <p:cNvPr id="66568" name="Group 8">
            <a:extLst>
              <a:ext uri="{FF2B5EF4-FFF2-40B4-BE49-F238E27FC236}">
                <a16:creationId xmlns:a16="http://schemas.microsoft.com/office/drawing/2014/main" id="{51A211CD-3472-4490-BA45-50518E0E6D0D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809875"/>
            <a:ext cx="1976438" cy="858838"/>
            <a:chOff x="2139" y="2352"/>
            <a:chExt cx="1245" cy="541"/>
          </a:xfrm>
        </p:grpSpPr>
        <p:sp>
          <p:nvSpPr>
            <p:cNvPr id="66580" name="Rectangle 9">
              <a:extLst>
                <a:ext uri="{FF2B5EF4-FFF2-40B4-BE49-F238E27FC236}">
                  <a16:creationId xmlns:a16="http://schemas.microsoft.com/office/drawing/2014/main" id="{0F11F598-5D06-4FD4-AF18-00BEB3DD0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2352"/>
              <a:ext cx="1245" cy="54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81" name="Text Box 10">
              <a:extLst>
                <a:ext uri="{FF2B5EF4-FFF2-40B4-BE49-F238E27FC236}">
                  <a16:creationId xmlns:a16="http://schemas.microsoft.com/office/drawing/2014/main" id="{20E68F0C-B375-4C81-9FA5-12B3EDCD0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2478"/>
              <a:ext cx="8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2400" b="1"/>
                <a:t>dataflow</a:t>
              </a:r>
            </a:p>
          </p:txBody>
        </p:sp>
      </p:grpSp>
      <p:sp>
        <p:nvSpPr>
          <p:cNvPr id="66569" name="Text Box 11">
            <a:extLst>
              <a:ext uri="{FF2B5EF4-FFF2-40B4-BE49-F238E27FC236}">
                <a16:creationId xmlns:a16="http://schemas.microsoft.com/office/drawing/2014/main" id="{390E84E9-15D5-4A64-A3B1-8BB92D0E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800475"/>
            <a:ext cx="1509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Concurrent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statements</a:t>
            </a:r>
          </a:p>
        </p:txBody>
      </p:sp>
      <p:sp>
        <p:nvSpPr>
          <p:cNvPr id="66570" name="Rectangle 12">
            <a:extLst>
              <a:ext uri="{FF2B5EF4-FFF2-40B4-BE49-F238E27FC236}">
                <a16:creationId xmlns:a16="http://schemas.microsoft.com/office/drawing/2014/main" id="{3A925C11-B1F7-4205-80F5-3A17057C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2828925"/>
            <a:ext cx="1976437" cy="857250"/>
          </a:xfrm>
          <a:prstGeom prst="rect">
            <a:avLst/>
          </a:prstGeom>
          <a:solidFill>
            <a:srgbClr val="FFF1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71" name="Rectangle 13">
            <a:extLst>
              <a:ext uri="{FF2B5EF4-FFF2-40B4-BE49-F238E27FC236}">
                <a16:creationId xmlns:a16="http://schemas.microsoft.com/office/drawing/2014/main" id="{37EBAB2B-F31E-4113-ACAC-022DD485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2828925"/>
            <a:ext cx="661987" cy="863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72" name="Text Box 14">
            <a:extLst>
              <a:ext uri="{FF2B5EF4-FFF2-40B4-BE49-F238E27FC236}">
                <a16:creationId xmlns:a16="http://schemas.microsoft.com/office/drawing/2014/main" id="{A3EABCD5-52EC-4B9B-9296-0791B2206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3048000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400" b="1"/>
              <a:t>behavioral</a:t>
            </a:r>
          </a:p>
        </p:txBody>
      </p:sp>
      <p:sp>
        <p:nvSpPr>
          <p:cNvPr id="66573" name="Text Box 15">
            <a:extLst>
              <a:ext uri="{FF2B5EF4-FFF2-40B4-BE49-F238E27FC236}">
                <a16:creationId xmlns:a16="http://schemas.microsoft.com/office/drawing/2014/main" id="{389C30DE-C94A-452C-AB0D-D6E35C8E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4162425"/>
            <a:ext cx="2205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altLang="en-US" sz="2000" b="1"/>
              <a:t> Registers</a:t>
            </a:r>
            <a:endParaRPr kumimoji="0" lang="pl-PL" altLang="en-US" sz="2000" b="1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l-PL" altLang="en-US" sz="2000" b="1"/>
              <a:t> Shift registers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l-PL" altLang="en-US" sz="2000" b="1"/>
              <a:t> Counters</a:t>
            </a:r>
            <a:endParaRPr kumimoji="0" lang="en-US" altLang="en-US" sz="2000" b="1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altLang="en-US" sz="2000" b="1"/>
              <a:t> State machines</a:t>
            </a:r>
          </a:p>
        </p:txBody>
      </p:sp>
      <p:sp>
        <p:nvSpPr>
          <p:cNvPr id="66574" name="Text Box 16">
            <a:extLst>
              <a:ext uri="{FF2B5EF4-FFF2-40B4-BE49-F238E27FC236}">
                <a16:creationId xmlns:a16="http://schemas.microsoft.com/office/drawing/2014/main" id="{853082E6-8B41-4FF6-88AF-9DE3F936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3800475"/>
            <a:ext cx="269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Sequential statements</a:t>
            </a:r>
          </a:p>
        </p:txBody>
      </p:sp>
      <p:sp>
        <p:nvSpPr>
          <p:cNvPr id="66575" name="Line 17">
            <a:extLst>
              <a:ext uri="{FF2B5EF4-FFF2-40B4-BE49-F238E27FC236}">
                <a16:creationId xmlns:a16="http://schemas.microsoft.com/office/drawing/2014/main" id="{2569FD9F-3F36-4D1B-BEC6-BDB73B7DC2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2000" y="1790700"/>
            <a:ext cx="1606550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Line 18">
            <a:extLst>
              <a:ext uri="{FF2B5EF4-FFF2-40B4-BE49-F238E27FC236}">
                <a16:creationId xmlns:a16="http://schemas.microsoft.com/office/drawing/2014/main" id="{28F8D23B-45EE-45B2-80D0-AF8BFEC1A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875" y="1828800"/>
            <a:ext cx="161925" cy="96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Line 19">
            <a:extLst>
              <a:ext uri="{FF2B5EF4-FFF2-40B4-BE49-F238E27FC236}">
                <a16:creationId xmlns:a16="http://schemas.microsoft.com/office/drawing/2014/main" id="{D9972208-6381-4DA1-964D-3A23FC74E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3450" y="1847850"/>
            <a:ext cx="120015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8" name="Oval 20">
            <a:extLst>
              <a:ext uri="{FF2B5EF4-FFF2-40B4-BE49-F238E27FC236}">
                <a16:creationId xmlns:a16="http://schemas.microsoft.com/office/drawing/2014/main" id="{67E86410-0748-4395-B5E2-28D7A9F9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33575"/>
            <a:ext cx="6553200" cy="381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79" name="Text Box 21">
            <a:extLst>
              <a:ext uri="{FF2B5EF4-FFF2-40B4-BE49-F238E27FC236}">
                <a16:creationId xmlns:a16="http://schemas.microsoft.com/office/drawing/2014/main" id="{8C0A1D8A-A9AA-4F31-9BCA-7E941E1F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76800"/>
            <a:ext cx="325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l-PL" altLang="en-US" sz="2800" i="1"/>
              <a:t>synthesizable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B565E40-CA17-4CB0-A988-10B997A5C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6324600" cy="50292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600" b="1">
                <a:ea typeface="ＭＳ Ｐゴシック" panose="020B0600070205080204" pitchFamily="34" charset="-128"/>
              </a:rPr>
              <a:t>architecture</a:t>
            </a:r>
            <a:r>
              <a:rPr lang="en-US" altLang="en-US" sz="1600">
                <a:ea typeface="ＭＳ Ｐゴシック" panose="020B0600070205080204" pitchFamily="34" charset="-128"/>
              </a:rPr>
              <a:t> ARCHITECTURE_NAME </a:t>
            </a:r>
            <a:r>
              <a:rPr lang="en-US" altLang="en-US" sz="1600" b="1">
                <a:ea typeface="ＭＳ Ｐゴシック" panose="020B0600070205080204" pitchFamily="34" charset="-128"/>
              </a:rPr>
              <a:t>of</a:t>
            </a:r>
            <a:r>
              <a:rPr lang="en-US" altLang="en-US" sz="1600">
                <a:ea typeface="ＭＳ Ｐゴシック" panose="020B0600070205080204" pitchFamily="34" charset="-128"/>
              </a:rPr>
              <a:t> ENTITY_NAME </a:t>
            </a:r>
            <a:r>
              <a:rPr lang="en-US" altLang="en-US" sz="1600" b="1">
                <a:ea typeface="ＭＳ Ｐゴシック" panose="020B0600070205080204" pitchFamily="34" charset="-128"/>
              </a:rPr>
              <a:t>is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Here you can declare signals, constants, functions, procedures…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Component declarations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600" b="1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600" b="1">
                <a:ea typeface="ＭＳ Ｐゴシック" panose="020B0600070205080204" pitchFamily="34" charset="-128"/>
              </a:rPr>
              <a:t>begin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Concurrent statements:</a:t>
            </a:r>
          </a:p>
          <a:p>
            <a:pPr lvl="2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Concurrent simple signal assignment </a:t>
            </a:r>
          </a:p>
          <a:p>
            <a:pPr lvl="2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Conditional signal assignment </a:t>
            </a:r>
          </a:p>
          <a:p>
            <a:pPr lvl="2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Selected signal assignment</a:t>
            </a:r>
          </a:p>
          <a:p>
            <a:pPr lvl="2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Generate statement</a:t>
            </a:r>
          </a:p>
          <a:p>
            <a:pPr lvl="2">
              <a:lnSpc>
                <a:spcPct val="9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Component instantiation statement</a:t>
            </a:r>
          </a:p>
          <a:p>
            <a:pPr lvl="2">
              <a:lnSpc>
                <a:spcPct val="9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Process statement</a:t>
            </a:r>
          </a:p>
          <a:p>
            <a:pPr lvl="3">
              <a:lnSpc>
                <a:spcPct val="90000"/>
              </a:lnSpc>
            </a:pPr>
            <a:r>
              <a:rPr lang="en-US" altLang="en-US" sz="1400" b="1">
                <a:ea typeface="ＭＳ Ｐゴシック" panose="020B0600070205080204" pitchFamily="34" charset="-128"/>
              </a:rPr>
              <a:t>inside process you can use only sequential                      statements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600" b="1">
                <a:ea typeface="ＭＳ Ｐゴシック" panose="020B0600070205080204" pitchFamily="34" charset="-128"/>
              </a:rPr>
              <a:t>end </a:t>
            </a:r>
            <a:r>
              <a:rPr lang="en-US" altLang="en-US" sz="1600">
                <a:ea typeface="ＭＳ Ｐゴシック" panose="020B0600070205080204" pitchFamily="34" charset="-128"/>
              </a:rPr>
              <a:t>ARCHITECTURE_NAME;</a:t>
            </a:r>
          </a:p>
          <a:p>
            <a:pPr lvl="3">
              <a:lnSpc>
                <a:spcPct val="90000"/>
              </a:lnSpc>
            </a:pPr>
            <a:endParaRPr lang="en-US" altLang="en-US" sz="1400" b="1">
              <a:ea typeface="ＭＳ Ｐゴシック" panose="020B0600070205080204" pitchFamily="34" charset="-128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28E383E-7C03-471C-9462-5A7848F78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Mixed Style Modeling</a:t>
            </a:r>
          </a:p>
        </p:txBody>
      </p:sp>
      <p:sp>
        <p:nvSpPr>
          <p:cNvPr id="67588" name="AutoShape 4">
            <a:extLst>
              <a:ext uri="{FF2B5EF4-FFF2-40B4-BE49-F238E27FC236}">
                <a16:creationId xmlns:a16="http://schemas.microsoft.com/office/drawing/2014/main" id="{B9B4B7D5-51FC-4B02-A957-2B0D73F8D1C9}"/>
              </a:ext>
            </a:extLst>
          </p:cNvPr>
          <p:cNvSpPr>
            <a:spLocks/>
          </p:cNvSpPr>
          <p:nvPr/>
        </p:nvSpPr>
        <p:spPr bwMode="auto">
          <a:xfrm>
            <a:off x="6553200" y="3429000"/>
            <a:ext cx="762000" cy="2438400"/>
          </a:xfrm>
          <a:prstGeom prst="rightBrace">
            <a:avLst>
              <a:gd name="adj1" fmla="val 26667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7589" name="Group 5">
            <a:extLst>
              <a:ext uri="{FF2B5EF4-FFF2-40B4-BE49-F238E27FC236}">
                <a16:creationId xmlns:a16="http://schemas.microsoft.com/office/drawing/2014/main" id="{4FE7A0B8-97E3-4763-9721-EA21721CD972}"/>
              </a:ext>
            </a:extLst>
          </p:cNvPr>
          <p:cNvGrpSpPr>
            <a:grpSpLocks/>
          </p:cNvGrpSpPr>
          <p:nvPr/>
        </p:nvGrpSpPr>
        <p:grpSpPr bwMode="auto">
          <a:xfrm>
            <a:off x="6121400" y="3238500"/>
            <a:ext cx="2678113" cy="2806700"/>
            <a:chOff x="3984" y="2064"/>
            <a:chExt cx="1687" cy="1584"/>
          </a:xfrm>
        </p:grpSpPr>
        <p:sp>
          <p:nvSpPr>
            <p:cNvPr id="67590" name="AutoShape 6">
              <a:extLst>
                <a:ext uri="{FF2B5EF4-FFF2-40B4-BE49-F238E27FC236}">
                  <a16:creationId xmlns:a16="http://schemas.microsoft.com/office/drawing/2014/main" id="{A3753472-89BF-4566-9764-277E190E4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064"/>
              <a:ext cx="336" cy="1584"/>
            </a:xfrm>
            <a:prstGeom prst="rightBrace">
              <a:avLst>
                <a:gd name="adj1" fmla="val 392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1" name="Text Box 7">
              <a:extLst>
                <a:ext uri="{FF2B5EF4-FFF2-40B4-BE49-F238E27FC236}">
                  <a16:creationId xmlns:a16="http://schemas.microsoft.com/office/drawing/2014/main" id="{4F83C014-CE77-49D2-9335-B4CB747A3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736"/>
              <a:ext cx="135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 i="1"/>
                <a:t>Concurrent Statements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3">
            <a:extLst>
              <a:ext uri="{FF2B5EF4-FFF2-40B4-BE49-F238E27FC236}">
                <a16:creationId xmlns:a16="http://schemas.microsoft.com/office/drawing/2014/main" id="{B20A89EE-CE4F-4313-9026-F67512D35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700" y="2514600"/>
            <a:ext cx="68499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l-PL" altLang="en-US" sz="4000" b="1" dirty="0"/>
              <a:t>Sequential</a:t>
            </a:r>
            <a:r>
              <a:rPr lang="en-US" altLang="en-US" sz="4000" b="1" dirty="0"/>
              <a:t> Logic Synthesis</a:t>
            </a:r>
          </a:p>
          <a:p>
            <a:pPr algn="ctr"/>
            <a:r>
              <a:rPr lang="en-US" altLang="en-US" sz="4000" b="1" dirty="0"/>
              <a:t>for </a:t>
            </a:r>
          </a:p>
          <a:p>
            <a:pPr algn="ctr"/>
            <a:r>
              <a:rPr lang="pl-PL" altLang="en-US" sz="4000" b="1" dirty="0"/>
              <a:t>Beginners</a:t>
            </a:r>
            <a:endParaRPr lang="en-US" altLang="en-US" sz="4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5F364A1-C1F4-4A2F-B051-E4B167A24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a typeface="ＭＳ Ｐゴシック" panose="020B0600070205080204" pitchFamily="34" charset="-128"/>
              </a:rPr>
              <a:t>For Beginners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F85EFD6-6F25-4395-8CC2-8D4A00D2B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Use processes with very simple structure only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to describe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   - registers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   - shift registers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   - counters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   - state machines.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Use examples discussed in class as a template.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Create </a:t>
            </a:r>
            <a:r>
              <a:rPr lang="pl-PL" altLang="en-US" sz="2400" b="1">
                <a:solidFill>
                  <a:srgbClr val="990033"/>
                </a:solidFill>
                <a:ea typeface="ＭＳ Ｐゴシック" panose="020B0600070205080204" pitchFamily="34" charset="-128"/>
              </a:rPr>
              <a:t>generic</a:t>
            </a:r>
            <a:r>
              <a:rPr lang="pl-PL" altLang="en-US" sz="2400">
                <a:ea typeface="ＭＳ Ｐゴシック" panose="020B0600070205080204" pitchFamily="34" charset="-128"/>
              </a:rPr>
              <a:t> entities for registers, shift registers,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counters, and instantiate the corresponding components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a higher level circuit using GENERIC MAP PORT MAP.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Supplement sequential components with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combinational logic described using concurrent statements.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3">
            <a:extLst>
              <a:ext uri="{FF2B5EF4-FFF2-40B4-BE49-F238E27FC236}">
                <a16:creationId xmlns:a16="http://schemas.microsoft.com/office/drawing/2014/main" id="{8AB1A49C-A959-4917-9CB2-0E0AA44F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700" y="2514600"/>
            <a:ext cx="68499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l-PL" altLang="en-US" sz="4000" b="1" dirty="0"/>
              <a:t>Sequential</a:t>
            </a:r>
            <a:r>
              <a:rPr lang="en-US" altLang="en-US" sz="4000" b="1" dirty="0"/>
              <a:t> Logic Synthesis</a:t>
            </a:r>
          </a:p>
          <a:p>
            <a:pPr algn="ctr"/>
            <a:r>
              <a:rPr lang="en-US" altLang="en-US" sz="4000" b="1" dirty="0"/>
              <a:t>for </a:t>
            </a:r>
          </a:p>
          <a:p>
            <a:pPr algn="ctr"/>
            <a:r>
              <a:rPr lang="pl-PL" altLang="en-US" sz="4000" b="1" dirty="0"/>
              <a:t>Intermediates</a:t>
            </a:r>
            <a:endParaRPr lang="en-US" altLang="en-US" sz="4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1C9C40F-229A-459F-9031-6F87CFA20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a typeface="ＭＳ Ｐゴシック" panose="020B0600070205080204" pitchFamily="34" charset="-128"/>
              </a:rPr>
              <a:t>For Intermmediates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888522B-E66B-4ADC-9B8A-8602FB349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3810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pl-PL" altLang="en-US" sz="2400">
                <a:ea typeface="ＭＳ Ｐゴシック" panose="020B0600070205080204" pitchFamily="34" charset="-128"/>
              </a:rPr>
              <a:t>Use Processes with IF and CASE statements only. Do not use LOOPS or VARIABLES.</a:t>
            </a:r>
          </a:p>
          <a:p>
            <a:pPr marL="609600" indent="-609600">
              <a:buFontTx/>
              <a:buAutoNum type="arabicPeriod"/>
            </a:pPr>
            <a:r>
              <a:rPr lang="pl-PL" altLang="en-US" sz="2400">
                <a:ea typeface="ＭＳ Ｐゴシック" panose="020B0600070205080204" pitchFamily="34" charset="-128"/>
              </a:rPr>
              <a:t>Sensitivity list of the PROCESS should include </a:t>
            </a:r>
            <a:r>
              <a:rPr lang="pl-PL" altLang="en-US" sz="2400" b="1">
                <a:solidFill>
                  <a:srgbClr val="990033"/>
                </a:solidFill>
                <a:ea typeface="ＭＳ Ｐゴシック" panose="020B0600070205080204" pitchFamily="34" charset="-128"/>
              </a:rPr>
              <a:t>only</a:t>
            </a:r>
            <a:r>
              <a:rPr lang="pl-PL" altLang="en-US" sz="2400">
                <a:ea typeface="ＭＳ Ｐゴシック" panose="020B0600070205080204" pitchFamily="34" charset="-128"/>
              </a:rPr>
              <a:t> signals that can by themsleves change the outputs of the sequential circuit (typically, clock and asynchronous set or reset)</a:t>
            </a:r>
          </a:p>
          <a:p>
            <a:pPr marL="609600" indent="-609600">
              <a:buFontTx/>
              <a:buAutoNum type="arabicPeriod"/>
            </a:pPr>
            <a:r>
              <a:rPr lang="pl-PL" altLang="en-US" sz="2400">
                <a:ea typeface="ＭＳ Ｐゴシック" panose="020B0600070205080204" pitchFamily="34" charset="-128"/>
              </a:rPr>
              <a:t>Do not use PROCESSes without sensitivity list</a:t>
            </a:r>
          </a:p>
          <a:p>
            <a:pPr marL="609600" indent="-609600"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	(they can be synthesizable, but make simulation inefficient)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9A8CFD7-A6FD-4AD5-8AEE-44719AACB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a typeface="ＭＳ Ｐゴシック" panose="020B0600070205080204" pitchFamily="34" charset="-128"/>
              </a:rPr>
              <a:t>For Intermmediates (2)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C769456-AB6C-4424-B5FB-0474AD7EA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3810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Given a single signal, the assignments to this signal should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only be made within a single process block in order to avoid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possible conflicts in assigning values to this signal.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en-US" sz="2400">
              <a:ea typeface="ＭＳ Ｐゴシック" panose="020B0600070205080204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Process 1: PROCESS (a, b)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BEGIN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   y &lt;= a AND b;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END PROCESS;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en-US" sz="2000">
              <a:ea typeface="ＭＳ Ｐゴシック" panose="020B0600070205080204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Process 2: PROCESS (a, b)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BEGIN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   y &lt;= a OR b;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END PROCESS;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en-US" sz="2000">
              <a:ea typeface="ＭＳ Ｐゴシック" panose="020B0600070205080204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FEDD311A-D5EF-4632-8F76-A026465BF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4114800" cy="2819400"/>
          </a:xfrm>
          <a:prstGeom prst="line">
            <a:avLst/>
          </a:prstGeom>
          <a:noFill/>
          <a:ln w="28575">
            <a:solidFill>
              <a:srgbClr val="99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DF55FCE3-CF94-441F-B3B6-4B563C61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066800"/>
            <a:ext cx="7899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9163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19163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USE ieee.std_logic_unsigned.all ;</a:t>
            </a:r>
          </a:p>
          <a:p>
            <a:pPr>
              <a:spcBef>
                <a:spcPct val="0"/>
              </a:spcBef>
              <a:buClrTx/>
            </a:pPr>
            <a:endParaRPr kumimoji="0"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ENTITY upcount_ar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PORT ( 	Clock, 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Resetn</a:t>
            </a: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Enable</a:t>
            </a: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Q 				: 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OUT</a:t>
            </a: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	STD_LOGIC_VECTOR (3 DOWNTO 0))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END upcount_ar ;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F0BDA1A5-15C5-452F-91C9-105A8138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"/>
            <a:ext cx="8853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4-bit up-counter with asynchronous reset (1)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28E19A8D-A080-42F4-ACAF-70E39E159300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429000"/>
            <a:ext cx="2813050" cy="2514600"/>
            <a:chOff x="2064" y="2160"/>
            <a:chExt cx="1772" cy="1584"/>
          </a:xfrm>
        </p:grpSpPr>
        <p:grpSp>
          <p:nvGrpSpPr>
            <p:cNvPr id="40965" name="Group 5">
              <a:extLst>
                <a:ext uri="{FF2B5EF4-FFF2-40B4-BE49-F238E27FC236}">
                  <a16:creationId xmlns:a16="http://schemas.microsoft.com/office/drawing/2014/main" id="{6B50C0B8-7211-4B5B-9058-D0EF0F6D5ED2}"/>
                </a:ext>
              </a:extLst>
            </p:cNvPr>
            <p:cNvGrpSpPr>
              <a:grpSpLocks/>
            </p:cNvGrpSpPr>
            <p:nvPr/>
          </p:nvGrpSpPr>
          <p:grpSpPr bwMode="auto">
            <a:xfrm rot="5943736">
              <a:off x="2544" y="3008"/>
              <a:ext cx="96" cy="96"/>
              <a:chOff x="4464" y="3216"/>
              <a:chExt cx="96" cy="96"/>
            </a:xfrm>
          </p:grpSpPr>
          <p:sp>
            <p:nvSpPr>
              <p:cNvPr id="40979" name="Line 6">
                <a:extLst>
                  <a:ext uri="{FF2B5EF4-FFF2-40B4-BE49-F238E27FC236}">
                    <a16:creationId xmlns:a16="http://schemas.microsoft.com/office/drawing/2014/main" id="{E490E1A9-B28F-4181-BB2A-CA6B23CE9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0" name="Line 7">
                <a:extLst>
                  <a:ext uri="{FF2B5EF4-FFF2-40B4-BE49-F238E27FC236}">
                    <a16:creationId xmlns:a16="http://schemas.microsoft.com/office/drawing/2014/main" id="{20E71D3A-63D0-4FE5-B513-71B0E7A33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12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66" name="Text Box 8">
              <a:extLst>
                <a:ext uri="{FF2B5EF4-FFF2-40B4-BE49-F238E27FC236}">
                  <a16:creationId xmlns:a16="http://schemas.microsoft.com/office/drawing/2014/main" id="{C9A59ADC-04C0-4E77-932D-14F66C87F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4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40967" name="Text Box 9">
              <a:extLst>
                <a:ext uri="{FF2B5EF4-FFF2-40B4-BE49-F238E27FC236}">
                  <a16:creationId xmlns:a16="http://schemas.microsoft.com/office/drawing/2014/main" id="{BA9C4734-4DE5-406C-BB69-D1BABB662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43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Enable</a:t>
              </a:r>
            </a:p>
          </p:txBody>
        </p:sp>
        <p:sp>
          <p:nvSpPr>
            <p:cNvPr id="40968" name="Line 10">
              <a:extLst>
                <a:ext uri="{FF2B5EF4-FFF2-40B4-BE49-F238E27FC236}">
                  <a16:creationId xmlns:a16="http://schemas.microsoft.com/office/drawing/2014/main" id="{BC79BF08-F2DA-496B-A1DE-3FEC28995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6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Rectangle 11">
              <a:extLst>
                <a:ext uri="{FF2B5EF4-FFF2-40B4-BE49-F238E27FC236}">
                  <a16:creationId xmlns:a16="http://schemas.microsoft.com/office/drawing/2014/main" id="{1DD10DED-448B-4787-B5CA-F02B020EC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39"/>
              <a:ext cx="576" cy="9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0" name="Line 12">
              <a:extLst>
                <a:ext uri="{FF2B5EF4-FFF2-40B4-BE49-F238E27FC236}">
                  <a16:creationId xmlns:a16="http://schemas.microsoft.com/office/drawing/2014/main" id="{D9604E11-DC3E-4760-8950-DB4EB0E2B7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360" y="2519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Text Box 13">
              <a:extLst>
                <a:ext uri="{FF2B5EF4-FFF2-40B4-BE49-F238E27FC236}">
                  <a16:creationId xmlns:a16="http://schemas.microsoft.com/office/drawing/2014/main" id="{6A61ADF9-2E08-4877-97EE-5E79EA8DC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95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Clock</a:t>
              </a:r>
            </a:p>
          </p:txBody>
        </p:sp>
        <p:sp>
          <p:nvSpPr>
            <p:cNvPr id="40972" name="Text Box 14">
              <a:extLst>
                <a:ext uri="{FF2B5EF4-FFF2-40B4-BE49-F238E27FC236}">
                  <a16:creationId xmlns:a16="http://schemas.microsoft.com/office/drawing/2014/main" id="{3DBA64CF-B66C-44AD-8144-71A0CBD21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057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upcount</a:t>
              </a:r>
            </a:p>
          </p:txBody>
        </p:sp>
        <p:sp>
          <p:nvSpPr>
            <p:cNvPr id="40973" name="Line 15">
              <a:extLst>
                <a:ext uri="{FF2B5EF4-FFF2-40B4-BE49-F238E27FC236}">
                  <a16:creationId xmlns:a16="http://schemas.microsoft.com/office/drawing/2014/main" id="{BD376463-D45A-4602-9BFC-F16B632D29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04" y="2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6">
              <a:extLst>
                <a:ext uri="{FF2B5EF4-FFF2-40B4-BE49-F238E27FC236}">
                  <a16:creationId xmlns:a16="http://schemas.microsoft.com/office/drawing/2014/main" id="{A245A56D-84F6-4045-96FA-63659BBE5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672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Text Box 17">
              <a:extLst>
                <a:ext uri="{FF2B5EF4-FFF2-40B4-BE49-F238E27FC236}">
                  <a16:creationId xmlns:a16="http://schemas.microsoft.com/office/drawing/2014/main" id="{E2F8EE58-77E4-4568-8FC8-604575D70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41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0976" name="Text Box 18">
              <a:extLst>
                <a:ext uri="{FF2B5EF4-FFF2-40B4-BE49-F238E27FC236}">
                  <a16:creationId xmlns:a16="http://schemas.microsoft.com/office/drawing/2014/main" id="{DC034D75-27AE-40E8-AACB-1B369D8B0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3192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Resetn</a:t>
              </a:r>
            </a:p>
          </p:txBody>
        </p:sp>
        <p:sp>
          <p:nvSpPr>
            <p:cNvPr id="40977" name="Line 19">
              <a:extLst>
                <a:ext uri="{FF2B5EF4-FFF2-40B4-BE49-F238E27FC236}">
                  <a16:creationId xmlns:a16="http://schemas.microsoft.com/office/drawing/2014/main" id="{56D3EE39-D466-412C-A279-C83A76519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50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Oval 20">
              <a:extLst>
                <a:ext uri="{FF2B5EF4-FFF2-40B4-BE49-F238E27FC236}">
                  <a16:creationId xmlns:a16="http://schemas.microsoft.com/office/drawing/2014/main" id="{3C2C9EF7-E94A-40FE-9B88-09834E6F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408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5B323FA2-A962-44F9-B312-09F80268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982" y="3048000"/>
            <a:ext cx="6284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 dirty="0"/>
              <a:t>Poor Design Practices &amp; </a:t>
            </a:r>
            <a:br>
              <a:rPr lang="en-US" altLang="en-US" sz="4000" b="1" dirty="0"/>
            </a:br>
            <a:r>
              <a:rPr lang="en-US" altLang="en-US" sz="4000" b="1" dirty="0"/>
              <a:t>Their Remedies</a:t>
            </a:r>
          </a:p>
        </p:txBody>
      </p:sp>
    </p:spTree>
    <p:extLst>
      <p:ext uri="{BB962C8B-B14F-4D97-AF65-F5344CB8AC3E}">
        <p14:creationId xmlns:p14="http://schemas.microsoft.com/office/powerpoint/2010/main" val="1571194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9808-3F3C-4F7E-A5DC-CF8AB526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Poor Design Practices and Remedies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B148-682C-421E-B11D-F99FB53A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Synchronous design is the most important methodology</a:t>
            </a:r>
          </a:p>
          <a:p>
            <a:endParaRPr lang="en-US" dirty="0"/>
          </a:p>
          <a:p>
            <a:r>
              <a:rPr lang="en-US" dirty="0"/>
              <a:t>Poor practice in the past (to save chips)</a:t>
            </a:r>
          </a:p>
          <a:p>
            <a:pPr lvl="1"/>
            <a:r>
              <a:rPr lang="en-US" dirty="0"/>
              <a:t>Misuse of asynchronous reset</a:t>
            </a:r>
          </a:p>
          <a:p>
            <a:pPr lvl="1"/>
            <a:r>
              <a:rPr lang="en-US" dirty="0"/>
              <a:t>Misuse of gated clock</a:t>
            </a:r>
          </a:p>
          <a:p>
            <a:pPr lvl="1"/>
            <a:r>
              <a:rPr lang="en-US" dirty="0"/>
              <a:t>Disuse of derived clock</a:t>
            </a:r>
          </a:p>
          <a:p>
            <a:pPr lvl="1"/>
            <a:r>
              <a:rPr lang="pl-PL" altLang="en-US" dirty="0">
                <a:ea typeface="ＭＳ Ｐゴシック" panose="020B0600070205080204" pitchFamily="34" charset="-128"/>
              </a:rPr>
              <a:t>Dual-edge triggered register/counter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E3977-78EE-438A-87B1-DD786F376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973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3C8DF-08AD-4E70-B9A3-6F60A509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69" y="976800"/>
            <a:ext cx="5704431" cy="5202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39E0-FEF1-41D6-974E-881B0D44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Misuse of Asynchronous Reset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103-FFE1-4824-BF51-90AA9874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23925"/>
            <a:ext cx="3700947" cy="5810250"/>
          </a:xfrm>
        </p:spPr>
        <p:txBody>
          <a:bodyPr/>
          <a:lstStyle/>
          <a:p>
            <a:r>
              <a:rPr lang="en-US" sz="2400" dirty="0"/>
              <a:t>Problem</a:t>
            </a:r>
          </a:p>
          <a:p>
            <a:pPr lvl="1"/>
            <a:r>
              <a:rPr lang="en-US" sz="2000" dirty="0"/>
              <a:t>Glitches in transition 1001 (9) =&gt; 0000 (0)</a:t>
            </a:r>
          </a:p>
          <a:p>
            <a:pPr lvl="1"/>
            <a:r>
              <a:rPr lang="en-US" sz="2000" dirty="0"/>
              <a:t>Glitches in </a:t>
            </a:r>
            <a:r>
              <a:rPr lang="en-US" sz="2000" dirty="0" err="1"/>
              <a:t>asyn_clr</a:t>
            </a:r>
            <a:r>
              <a:rPr lang="en-US" sz="2000" dirty="0"/>
              <a:t> can reset the counter</a:t>
            </a:r>
          </a:p>
          <a:p>
            <a:pPr lvl="1"/>
            <a:r>
              <a:rPr lang="en-US" sz="2000" dirty="0"/>
              <a:t>How about timing analysis? (maximal clock rate)</a:t>
            </a:r>
          </a:p>
          <a:p>
            <a:pPr lvl="1"/>
            <a:endParaRPr lang="en-US" sz="2000" dirty="0"/>
          </a:p>
          <a:p>
            <a:r>
              <a:rPr lang="en-US" sz="2400" dirty="0"/>
              <a:t>Asynchronous reset should only be used for power-on initialization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09EFB-BFD4-46CD-8F62-AF896E704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907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B5BA-0707-45AB-BA69-E3F879A6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Misuse of Asynchronous Reset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379DDC-3333-4A0B-A9AA-C2AF38FA5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" y="1398995"/>
            <a:ext cx="8810625" cy="4860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DB2D3-3CA1-427D-B330-925FD0093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432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2819-B63B-4F84-B6FC-18F92B88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Decade (mod-10) Counter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87F62-BA72-4AF1-A6AD-CF36ABBF2C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5D0850-9DAE-453F-860B-72456B3E8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9144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  <a:defRPr sz="2800">
                <a:solidFill>
                  <a:srgbClr val="0000FF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q"/>
              <a:defRPr sz="2400">
                <a:solidFill>
                  <a:srgbClr val="A5002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000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Architecture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two_seg_arch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of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mod10_counter 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Constant 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TEN: integer : = 10;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Signal 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r_reg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: unsigned (3 </a:t>
            </a:r>
            <a:r>
              <a:rPr lang="en-US" altLang="en-US" sz="1800" b="1" kern="0" dirty="0" err="1">
                <a:ea typeface="ＭＳ Ｐゴシック" panose="020B0600070205080204" pitchFamily="34" charset="-128"/>
              </a:rPr>
              <a:t>downto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Signal 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r_next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unsigned (3 </a:t>
            </a:r>
            <a:r>
              <a:rPr lang="en-US" altLang="en-US" sz="1800" b="1" kern="0" dirty="0" err="1">
                <a:ea typeface="ＭＳ Ｐゴシック" panose="020B0600070205080204" pitchFamily="34" charset="-128"/>
              </a:rPr>
              <a:t>downto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Begin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Process 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(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clk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, reset)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Begin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	if 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(reset = ‘1’) 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		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r_reg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&lt;= (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others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=&gt; ‘0’);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     		</a:t>
            </a:r>
            <a:r>
              <a:rPr lang="en-US" altLang="en-US" sz="1800" b="1" kern="0" dirty="0" err="1">
                <a:ea typeface="ＭＳ Ｐゴシック" panose="020B0600070205080204" pitchFamily="34" charset="-128"/>
              </a:rPr>
              <a:t>elsif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(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clk’event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and 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clk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=‘1’) 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		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r_reg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&lt;= r-next;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	end if;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End process;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	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R_next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&lt;= (others =&gt; 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‘0’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) when 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r_reg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= (TEN-1) 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else 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r_reg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+1;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i="1" kern="0" dirty="0">
                <a:ea typeface="ＭＳ Ｐゴシック" panose="020B0600070205080204" pitchFamily="34" charset="-128"/>
              </a:rPr>
              <a:t>	-- output logic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kern="0" dirty="0">
                <a:ea typeface="ＭＳ Ｐゴシック" panose="020B0600070205080204" pitchFamily="34" charset="-128"/>
              </a:rPr>
              <a:t>	Q =&lt; 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std_logic_vector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(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r_reg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kern="0" dirty="0">
                <a:ea typeface="ＭＳ Ｐゴシック" panose="020B0600070205080204" pitchFamily="34" charset="-128"/>
              </a:rPr>
              <a:t>End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kern="0" dirty="0" err="1">
                <a:ea typeface="ＭＳ Ｐゴシック" panose="020B0600070205080204" pitchFamily="34" charset="-128"/>
              </a:rPr>
              <a:t>two_seg_arch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;</a:t>
            </a:r>
            <a:endParaRPr lang="pl-PL" altLang="en-US" sz="1800" kern="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altLang="en-US" sz="180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4409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E70A-0B02-4F17-84D1-B39675E1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Misuse of Gated Clock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3F03-4D38-434A-AB8A-32E7C36C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942975"/>
            <a:ext cx="8810625" cy="2220103"/>
          </a:xfrm>
        </p:spPr>
        <p:txBody>
          <a:bodyPr/>
          <a:lstStyle/>
          <a:p>
            <a:r>
              <a:rPr lang="en-US" sz="2800" dirty="0"/>
              <a:t>Problem</a:t>
            </a:r>
          </a:p>
          <a:p>
            <a:pPr lvl="1"/>
            <a:r>
              <a:rPr lang="en-US" sz="2400" dirty="0"/>
              <a:t>Gated clock width can be narrow</a:t>
            </a:r>
          </a:p>
          <a:p>
            <a:pPr lvl="1"/>
            <a:r>
              <a:rPr lang="en-US" sz="2400" dirty="0"/>
              <a:t>Gated clock may pass glitches of </a:t>
            </a:r>
            <a:r>
              <a:rPr lang="en-US" sz="2400" dirty="0" err="1"/>
              <a:t>en</a:t>
            </a:r>
            <a:endParaRPr lang="en-US" sz="2400" dirty="0"/>
          </a:p>
          <a:p>
            <a:pPr lvl="1"/>
            <a:r>
              <a:rPr lang="en-US" sz="2400" dirty="0"/>
              <a:t>Difficult to design clock distribution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3E129-A0EE-4F3D-BDD8-2CE0DE3A2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D0E56-4711-4EC6-84EF-14622D6ED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86" y="2720704"/>
            <a:ext cx="7548765" cy="38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8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C0EF-D5FC-4882-BBA5-82C1005B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Dedicated Clock Tree Network – H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F3960-BFF0-43FA-8D92-D52FC3A3D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39516-B03A-43C6-B175-55C7B3D6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45" y="1203649"/>
            <a:ext cx="4894459" cy="5073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DFBBA-5A5F-49B6-A213-200298DE5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50" y="6403945"/>
            <a:ext cx="4756636" cy="4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1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0592F-E8AB-48F7-98A7-85CE4F4B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88" y="3175875"/>
            <a:ext cx="5961567" cy="368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A243F-42CD-41E6-9850-FFDAA6E8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 of Derived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B4854-3E84-4436-AB0F-567F3C5A3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830619"/>
            <a:ext cx="8810625" cy="1651324"/>
          </a:xfrm>
        </p:spPr>
        <p:txBody>
          <a:bodyPr/>
          <a:lstStyle/>
          <a:p>
            <a:r>
              <a:rPr lang="en-US" sz="2800" dirty="0"/>
              <a:t>Subsystems may run at different clock rate</a:t>
            </a:r>
          </a:p>
          <a:p>
            <a:r>
              <a:rPr lang="en-US" sz="2800" dirty="0"/>
              <a:t>Poor design: use a derived slow clock for slow subsystems</a:t>
            </a:r>
          </a:p>
          <a:p>
            <a:pPr lvl="1"/>
            <a:r>
              <a:rPr lang="en-US" sz="2400" dirty="0"/>
              <a:t>Multiple clock distribution network</a:t>
            </a:r>
          </a:p>
          <a:p>
            <a:pPr lvl="1"/>
            <a:r>
              <a:rPr lang="en-US" sz="2400" dirty="0"/>
              <a:t>How about timing analysis? (maximal clock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5215A-34DE-4AAE-A303-3E2CB5211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4001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38C-42B1-4523-A383-2C527B78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 of Derived Clock -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4FE0-8734-472E-BBC3-51F1C9114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23925"/>
            <a:ext cx="8810625" cy="1044834"/>
          </a:xfrm>
        </p:spPr>
        <p:txBody>
          <a:bodyPr/>
          <a:lstStyle/>
          <a:p>
            <a:r>
              <a:rPr lang="en-US" dirty="0"/>
              <a:t>Better use a synchronous one-clock enable pulse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8608-7779-409A-9420-6EAD16C86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5BF22-C16B-418F-A352-1325AE68F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1" y="2087629"/>
            <a:ext cx="7451641" cy="45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4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F6A4-3A5A-4E6D-9070-0178907E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E08A-AEAF-49DF-A886-CB00B66C5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second and minutes counter</a:t>
            </a:r>
          </a:p>
          <a:p>
            <a:pPr lvl="1"/>
            <a:r>
              <a:rPr lang="en-US" dirty="0"/>
              <a:t>Input: 1 MHz clock</a:t>
            </a:r>
          </a:p>
          <a:p>
            <a:pPr lvl="1"/>
            <a:r>
              <a:rPr lang="en-US" dirty="0"/>
              <a:t>Poor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F202F-B226-4E98-AB5F-A22715CB9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046E7-7F62-4534-BD55-99134D24D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7" y="3298531"/>
            <a:ext cx="7925099" cy="28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DA28927F-E2E4-4702-9451-09F9B71B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69977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ARCHITECTURE behavioral OF upcount _ar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SIGNAL Count : STD_LOGIC_VECTOR (3 DOWNTO 0)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PROCESS ( Clock, Resetn 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		IF Resetn = '0'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			Count &lt;= "0000"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ELSIF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IF Enable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	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Count &lt;= Count + 1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kumimoji="0" lang="en-US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Q &lt;= Count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END behavioral ;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F3F42D59-D9A2-4B4C-B876-A0BE9D35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"/>
            <a:ext cx="8853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4-bit up-counter with asynchronous reset (2)</a:t>
            </a:r>
          </a:p>
        </p:txBody>
      </p:sp>
      <p:grpSp>
        <p:nvGrpSpPr>
          <p:cNvPr id="41988" name="Group 4">
            <a:extLst>
              <a:ext uri="{FF2B5EF4-FFF2-40B4-BE49-F238E27FC236}">
                <a16:creationId xmlns:a16="http://schemas.microsoft.com/office/drawing/2014/main" id="{CF5FB48F-1177-4565-98EE-3F1658D0D8A2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581400"/>
            <a:ext cx="2813050" cy="2514600"/>
            <a:chOff x="2064" y="2160"/>
            <a:chExt cx="1772" cy="1584"/>
          </a:xfrm>
        </p:grpSpPr>
        <p:grpSp>
          <p:nvGrpSpPr>
            <p:cNvPr id="41989" name="Group 5">
              <a:extLst>
                <a:ext uri="{FF2B5EF4-FFF2-40B4-BE49-F238E27FC236}">
                  <a16:creationId xmlns:a16="http://schemas.microsoft.com/office/drawing/2014/main" id="{A78F7EF2-25A8-47BE-8B4E-631E3AFF084F}"/>
                </a:ext>
              </a:extLst>
            </p:cNvPr>
            <p:cNvGrpSpPr>
              <a:grpSpLocks/>
            </p:cNvGrpSpPr>
            <p:nvPr/>
          </p:nvGrpSpPr>
          <p:grpSpPr bwMode="auto">
            <a:xfrm rot="5943736">
              <a:off x="2544" y="3008"/>
              <a:ext cx="96" cy="96"/>
              <a:chOff x="4464" y="3216"/>
              <a:chExt cx="96" cy="96"/>
            </a:xfrm>
          </p:grpSpPr>
          <p:sp>
            <p:nvSpPr>
              <p:cNvPr id="42003" name="Line 6">
                <a:extLst>
                  <a:ext uri="{FF2B5EF4-FFF2-40B4-BE49-F238E27FC236}">
                    <a16:creationId xmlns:a16="http://schemas.microsoft.com/office/drawing/2014/main" id="{9538BD9C-966F-495B-807D-1CA3C6466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4" name="Line 7">
                <a:extLst>
                  <a:ext uri="{FF2B5EF4-FFF2-40B4-BE49-F238E27FC236}">
                    <a16:creationId xmlns:a16="http://schemas.microsoft.com/office/drawing/2014/main" id="{3B2A26B8-3E3D-45DB-A11E-91D2178A7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12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990" name="Text Box 8">
              <a:extLst>
                <a:ext uri="{FF2B5EF4-FFF2-40B4-BE49-F238E27FC236}">
                  <a16:creationId xmlns:a16="http://schemas.microsoft.com/office/drawing/2014/main" id="{BD9A7A41-6B75-4783-8038-E5267BC44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4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41991" name="Text Box 9">
              <a:extLst>
                <a:ext uri="{FF2B5EF4-FFF2-40B4-BE49-F238E27FC236}">
                  <a16:creationId xmlns:a16="http://schemas.microsoft.com/office/drawing/2014/main" id="{EC6E25DB-CB2F-4EB3-9FA6-D360F78CD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43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Enable</a:t>
              </a:r>
            </a:p>
          </p:txBody>
        </p:sp>
        <p:sp>
          <p:nvSpPr>
            <p:cNvPr id="41992" name="Line 10">
              <a:extLst>
                <a:ext uri="{FF2B5EF4-FFF2-40B4-BE49-F238E27FC236}">
                  <a16:creationId xmlns:a16="http://schemas.microsoft.com/office/drawing/2014/main" id="{F8CC9ECD-B89E-4A6C-9C2C-F60066318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6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Rectangle 11">
              <a:extLst>
                <a:ext uri="{FF2B5EF4-FFF2-40B4-BE49-F238E27FC236}">
                  <a16:creationId xmlns:a16="http://schemas.microsoft.com/office/drawing/2014/main" id="{57C29636-06C2-4C6D-A421-9560419B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39"/>
              <a:ext cx="576" cy="9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4" name="Line 12">
              <a:extLst>
                <a:ext uri="{FF2B5EF4-FFF2-40B4-BE49-F238E27FC236}">
                  <a16:creationId xmlns:a16="http://schemas.microsoft.com/office/drawing/2014/main" id="{549AE9D1-8E28-4AFB-95BC-134BC56EB7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360" y="2519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Text Box 13">
              <a:extLst>
                <a:ext uri="{FF2B5EF4-FFF2-40B4-BE49-F238E27FC236}">
                  <a16:creationId xmlns:a16="http://schemas.microsoft.com/office/drawing/2014/main" id="{DFF91E6D-396F-405D-A73E-B9A2C084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95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Clock</a:t>
              </a:r>
            </a:p>
          </p:txBody>
        </p:sp>
        <p:sp>
          <p:nvSpPr>
            <p:cNvPr id="41996" name="Text Box 14">
              <a:extLst>
                <a:ext uri="{FF2B5EF4-FFF2-40B4-BE49-F238E27FC236}">
                  <a16:creationId xmlns:a16="http://schemas.microsoft.com/office/drawing/2014/main" id="{9E066727-96B9-463B-8974-960702EB1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057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upcount</a:t>
              </a:r>
            </a:p>
          </p:txBody>
        </p:sp>
        <p:sp>
          <p:nvSpPr>
            <p:cNvPr id="41997" name="Line 15">
              <a:extLst>
                <a:ext uri="{FF2B5EF4-FFF2-40B4-BE49-F238E27FC236}">
                  <a16:creationId xmlns:a16="http://schemas.microsoft.com/office/drawing/2014/main" id="{5DFFE843-BC43-4131-B6E8-3B14848A5C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04" y="2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16">
              <a:extLst>
                <a:ext uri="{FF2B5EF4-FFF2-40B4-BE49-F238E27FC236}">
                  <a16:creationId xmlns:a16="http://schemas.microsoft.com/office/drawing/2014/main" id="{FB17F39B-67B7-4B13-B899-77F32E7B1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672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Text Box 17">
              <a:extLst>
                <a:ext uri="{FF2B5EF4-FFF2-40B4-BE49-F238E27FC236}">
                  <a16:creationId xmlns:a16="http://schemas.microsoft.com/office/drawing/2014/main" id="{CA544F68-00AA-4AAC-9272-004565AB2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41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2000" name="Text Box 18">
              <a:extLst>
                <a:ext uri="{FF2B5EF4-FFF2-40B4-BE49-F238E27FC236}">
                  <a16:creationId xmlns:a16="http://schemas.microsoft.com/office/drawing/2014/main" id="{719258CD-34FC-47A9-82E4-3BD6F7C8E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3192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Resetn</a:t>
              </a:r>
            </a:p>
          </p:txBody>
        </p:sp>
        <p:sp>
          <p:nvSpPr>
            <p:cNvPr id="42001" name="Line 19">
              <a:extLst>
                <a:ext uri="{FF2B5EF4-FFF2-40B4-BE49-F238E27FC236}">
                  <a16:creationId xmlns:a16="http://schemas.microsoft.com/office/drawing/2014/main" id="{F6939CFF-A63C-4B5A-99FB-C980CEC51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50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Oval 20">
              <a:extLst>
                <a:ext uri="{FF2B5EF4-FFF2-40B4-BE49-F238E27FC236}">
                  <a16:creationId xmlns:a16="http://schemas.microsoft.com/office/drawing/2014/main" id="{5DE52A63-9B6E-4623-A0A6-B6F25C7E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408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D0B9-D552-4065-A696-0775C566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CE9A8-363A-40C5-8E9A-CA8FF57B9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0D910-087A-4931-9709-A4B02DBA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1" y="1833197"/>
            <a:ext cx="8740659" cy="37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3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80E0290-EED3-45A5-8FE7-8EFE9D6B2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600" dirty="0">
                <a:ea typeface="ＭＳ Ｐゴシック" panose="020B0600070205080204" pitchFamily="34" charset="-128"/>
              </a:rPr>
              <a:t>Dual-edge triggered register/counter (1)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10376A7-50B5-4D83-B8C2-59F79D13B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en-US">
                <a:ea typeface="ＭＳ Ｐゴシック" panose="020B0600070205080204" pitchFamily="34" charset="-128"/>
              </a:rPr>
              <a:t>In FPGAs register/counter can change only</a:t>
            </a:r>
          </a:p>
          <a:p>
            <a:pPr>
              <a:buFontTx/>
              <a:buNone/>
            </a:pPr>
            <a:r>
              <a:rPr lang="pl-PL" altLang="en-US">
                <a:ea typeface="ＭＳ Ｐゴシック" panose="020B0600070205080204" pitchFamily="34" charset="-128"/>
              </a:rPr>
              <a:t>at either rising (default) or falling edge of the</a:t>
            </a:r>
          </a:p>
          <a:p>
            <a:pPr>
              <a:buFontTx/>
              <a:buNone/>
            </a:pPr>
            <a:r>
              <a:rPr lang="pl-PL" altLang="en-US">
                <a:ea typeface="ＭＳ Ｐゴシック" panose="020B0600070205080204" pitchFamily="34" charset="-128"/>
              </a:rPr>
              <a:t>clock.</a:t>
            </a:r>
            <a:br>
              <a:rPr lang="pl-PL" altLang="en-US">
                <a:ea typeface="ＭＳ Ｐゴシック" panose="020B0600070205080204" pitchFamily="34" charset="-128"/>
              </a:rPr>
            </a:br>
            <a:endParaRPr lang="pl-PL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pl-PL" altLang="en-US">
                <a:ea typeface="ＭＳ Ｐゴシック" panose="020B0600070205080204" pitchFamily="34" charset="-128"/>
              </a:rPr>
              <a:t>Dual-edge triggered clock is not synthesizable</a:t>
            </a:r>
          </a:p>
          <a:p>
            <a:pPr>
              <a:buFontTx/>
              <a:buNone/>
            </a:pPr>
            <a:r>
              <a:rPr lang="pl-PL" altLang="en-US">
                <a:ea typeface="ＭＳ Ｐゴシック" panose="020B0600070205080204" pitchFamily="34" charset="-128"/>
              </a:rPr>
              <a:t>correctly, using either of the descriptions </a:t>
            </a:r>
          </a:p>
          <a:p>
            <a:pPr>
              <a:buFontTx/>
              <a:buNone/>
            </a:pPr>
            <a:r>
              <a:rPr lang="pl-PL" altLang="en-US">
                <a:ea typeface="ＭＳ Ｐゴシック" panose="020B0600070205080204" pitchFamily="34" charset="-128"/>
              </a:rPr>
              <a:t>provided below.</a:t>
            </a:r>
          </a:p>
        </p:txBody>
      </p:sp>
    </p:spTree>
    <p:extLst>
      <p:ext uri="{BB962C8B-B14F-4D97-AF65-F5344CB8AC3E}">
        <p14:creationId xmlns:p14="http://schemas.microsoft.com/office/powerpoint/2010/main" val="20487584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2DBC080-5F68-453F-B167-F3E762EB5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600">
                <a:ea typeface="ＭＳ Ｐゴシック" panose="020B0600070205080204" pitchFamily="34" charset="-128"/>
              </a:rPr>
              <a:t>Dual-edge triggered register/counter (2)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43457B8-5976-4A60-8B11-850FB9E4C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35814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PROCESS (clk)</a:t>
            </a:r>
          </a:p>
          <a:p>
            <a:pPr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BEGIN</a:t>
            </a:r>
          </a:p>
          <a:p>
            <a:pPr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	IF (clk’EVENT AND clk=‘1’ ) THEN</a:t>
            </a:r>
          </a:p>
          <a:p>
            <a:pPr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		counter &lt;= counter + 1;</a:t>
            </a:r>
          </a:p>
          <a:p>
            <a:pPr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	ELSIF (clk’EVENT AND clk=‘0’ ) THEN</a:t>
            </a:r>
          </a:p>
          <a:p>
            <a:pPr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		counter &lt;= counter + 1;</a:t>
            </a:r>
          </a:p>
          <a:p>
            <a:pPr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 	END IF;</a:t>
            </a:r>
          </a:p>
          <a:p>
            <a:pPr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END PROCESS;</a:t>
            </a:r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A47E84EE-E121-446B-B420-6CC112F22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447800"/>
            <a:ext cx="6934200" cy="411480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79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5EB2CB6-F0F1-499A-9149-5A4F13A72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600">
                <a:ea typeface="ＭＳ Ｐゴシック" panose="020B0600070205080204" pitchFamily="34" charset="-128"/>
              </a:rPr>
              <a:t>Dual-edge triggered register/counter (</a:t>
            </a:r>
            <a:r>
              <a:rPr lang="en-US" altLang="en-US" sz="3600">
                <a:ea typeface="ＭＳ Ｐゴシック" panose="020B0600070205080204" pitchFamily="34" charset="-128"/>
              </a:rPr>
              <a:t>3</a:t>
            </a:r>
            <a:r>
              <a:rPr lang="pl-PL" altLang="en-US" sz="360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6C3990C-17D8-4CCD-B92F-442D89EE7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2743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PROCESS (clk)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BEGIN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	IF (clk’EVENT)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		counter &lt;= counter + 1;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	END IF;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END PROCESS;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PROCESS (clk)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BEGIN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		counter &lt;= counter + 1;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400">
                <a:ea typeface="ＭＳ Ｐゴシック" panose="020B0600070205080204" pitchFamily="34" charset="-128"/>
              </a:rPr>
              <a:t>END PROCESS;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id="{7074BE2B-FC22-4191-88EB-CCC30CC0D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600200"/>
            <a:ext cx="3714750" cy="2205038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Line 6">
            <a:extLst>
              <a:ext uri="{FF2B5EF4-FFF2-40B4-BE49-F238E27FC236}">
                <a16:creationId xmlns:a16="http://schemas.microsoft.com/office/drawing/2014/main" id="{B990684A-2FF9-4B2E-A1FA-93D024F10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038600"/>
            <a:ext cx="3714750" cy="2205038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7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3">
            <a:extLst>
              <a:ext uri="{FF2B5EF4-FFF2-40B4-BE49-F238E27FC236}">
                <a16:creationId xmlns:a16="http://schemas.microsoft.com/office/drawing/2014/main" id="{CBE849DD-D98C-4634-8CFB-E3040CFB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/>
              <a:t>ROM</a:t>
            </a:r>
          </a:p>
        </p:txBody>
      </p:sp>
    </p:spTree>
    <p:extLst>
      <p:ext uri="{BB962C8B-B14F-4D97-AF65-F5344CB8AC3E}">
        <p14:creationId xmlns:p14="http://schemas.microsoft.com/office/powerpoint/2010/main" val="543249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2BE92C1-02E0-45B0-B2D1-27223A17F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r>
              <a:rPr lang="pl-PL" altLang="en-US" sz="3600">
                <a:ea typeface="ＭＳ Ｐゴシック" panose="020B0600070205080204" pitchFamily="34" charset="-128"/>
              </a:rPr>
              <a:t>Instruction ROM example (1)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EE4AF4B-E55B-4D98-844F-351D19654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1950" y="1285875"/>
            <a:ext cx="83820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LIBRARY ieee;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USE ieee.std_logic_1164.all;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b="1" dirty="0">
                <a:solidFill>
                  <a:srgbClr val="A50021"/>
                </a:solidFill>
                <a:ea typeface="ＭＳ Ｐゴシック" panose="020B0600070205080204" pitchFamily="34" charset="-128"/>
              </a:rPr>
              <a:t>USE ieee.</a:t>
            </a:r>
            <a:r>
              <a:rPr lang="en-US" altLang="en-US" sz="1800" b="1" dirty="0" err="1">
                <a:solidFill>
                  <a:srgbClr val="A50021"/>
                </a:solidFill>
                <a:ea typeface="ＭＳ Ｐゴシック" panose="020B0600070205080204" pitchFamily="34" charset="-128"/>
              </a:rPr>
              <a:t>numeric_std</a:t>
            </a:r>
            <a:r>
              <a:rPr lang="pl-PL" altLang="en-US" sz="1800" b="1" dirty="0">
                <a:solidFill>
                  <a:srgbClr val="A50021"/>
                </a:solidFill>
                <a:ea typeface="ＭＳ Ｐゴシック" panose="020B0600070205080204" pitchFamily="34" charset="-128"/>
              </a:rPr>
              <a:t>.all;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ENTITY instruction_rom 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		GENERIC ( w : INTEGER := 16;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			n : INTEGER  := 8;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			m : INTEGER := 3);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		PORT 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			 Instr_addr : IN </a:t>
            </a:r>
            <a:r>
              <a:rPr lang="pl-PL" altLang="en-US" sz="1800" b="1" dirty="0">
                <a:solidFill>
                  <a:srgbClr val="990033"/>
                </a:solidFill>
                <a:ea typeface="ＭＳ Ｐゴシック" panose="020B0600070205080204" pitchFamily="34" charset="-128"/>
              </a:rPr>
              <a:t>STD_LOGIC_VECTOR</a:t>
            </a:r>
            <a:r>
              <a:rPr lang="pl-PL" altLang="en-US" sz="1800" dirty="0">
                <a:ea typeface="ＭＳ Ｐゴシック" panose="020B0600070205080204" pitchFamily="34" charset="-128"/>
              </a:rPr>
              <a:t>(m-1 DOWNTO 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			 Instr : out STD_LOGIC_VECTOR(w-1 DOWNTO 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		     );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 dirty="0">
                <a:ea typeface="ＭＳ Ｐゴシック" panose="020B0600070205080204" pitchFamily="34" charset="-128"/>
              </a:rPr>
              <a:t>END instruction_rom;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0648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CD60FAE-6B9C-481B-8D41-0DC1717C3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r>
              <a:rPr lang="pl-PL" altLang="en-US" sz="3600">
                <a:ea typeface="ＭＳ Ｐゴシック" panose="020B0600070205080204" pitchFamily="34" charset="-128"/>
              </a:rPr>
              <a:t>Instruction ROM example (2)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CE9D1FE-D859-4E3B-AE52-AD7CB7881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" y="1152525"/>
            <a:ext cx="8991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ARCHITECTURE ins_rom OF instruction_rom 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SIGNAL temp: INTEGER RANGE 0 TO </a:t>
            </a:r>
            <a:r>
              <a:rPr lang="en-US" altLang="en-US" sz="1800">
                <a:ea typeface="ＭＳ Ｐゴシック" panose="020B0600070205080204" pitchFamily="34" charset="-128"/>
              </a:rPr>
              <a:t>n-1</a:t>
            </a:r>
            <a:r>
              <a:rPr lang="pl-PL" altLang="en-US" sz="1800">
                <a:ea typeface="ＭＳ Ｐゴシック" panose="020B0600070205080204" pitchFamily="34" charset="-128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TYPE vector_array IS ARRAY (0 to n-1) OF STD_LOGIC_VECTOR(w-1 DOWNTO 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CONSTANT memory : vector_array :=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			(	</a:t>
            </a:r>
            <a:r>
              <a:rPr lang="en-US" altLang="en-US" sz="1800">
                <a:ea typeface="ＭＳ Ｐゴシック" panose="020B0600070205080204" pitchFamily="34" charset="-128"/>
              </a:rPr>
              <a:t>X</a:t>
            </a:r>
            <a:r>
              <a:rPr lang="pl-PL" altLang="en-US" sz="1800">
                <a:ea typeface="ＭＳ Ｐゴシック" panose="020B0600070205080204" pitchFamily="34" charset="-128"/>
              </a:rPr>
              <a:t>"</a:t>
            </a:r>
            <a:r>
              <a:rPr lang="en-US" altLang="en-US" sz="1800">
                <a:ea typeface="ＭＳ Ｐゴシック" panose="020B0600070205080204" pitchFamily="34" charset="-128"/>
              </a:rPr>
              <a:t>0000</a:t>
            </a:r>
            <a:r>
              <a:rPr lang="pl-PL" altLang="en-US" sz="1800">
                <a:ea typeface="ＭＳ Ｐゴシック" panose="020B0600070205080204" pitchFamily="34" charset="-128"/>
              </a:rPr>
              <a:t>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				</a:t>
            </a:r>
            <a:r>
              <a:rPr lang="en-US" altLang="en-US" sz="1800">
                <a:ea typeface="ＭＳ Ｐゴシック" panose="020B0600070205080204" pitchFamily="34" charset="-128"/>
              </a:rPr>
              <a:t>X</a:t>
            </a:r>
            <a:r>
              <a:rPr lang="pl-PL" altLang="en-US" sz="1800">
                <a:ea typeface="ＭＳ Ｐゴシック" panose="020B0600070205080204" pitchFamily="34" charset="-128"/>
              </a:rPr>
              <a:t>"</a:t>
            </a:r>
            <a:r>
              <a:rPr lang="en-US" altLang="en-US" sz="1800">
                <a:ea typeface="ＭＳ Ｐゴシック" panose="020B0600070205080204" pitchFamily="34" charset="-128"/>
              </a:rPr>
              <a:t>D459</a:t>
            </a:r>
            <a:r>
              <a:rPr lang="pl-PL" altLang="en-US" sz="1800">
                <a:ea typeface="ＭＳ Ｐゴシック" panose="020B0600070205080204" pitchFamily="34" charset="-128"/>
              </a:rPr>
              <a:t>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				</a:t>
            </a:r>
            <a:r>
              <a:rPr lang="en-US" altLang="en-US" sz="1800">
                <a:ea typeface="ＭＳ Ｐゴシック" panose="020B0600070205080204" pitchFamily="34" charset="-128"/>
              </a:rPr>
              <a:t>X</a:t>
            </a:r>
            <a:r>
              <a:rPr lang="pl-PL" altLang="en-US" sz="1800">
                <a:ea typeface="ＭＳ Ｐゴシック" panose="020B0600070205080204" pitchFamily="34" charset="-128"/>
              </a:rPr>
              <a:t>"</a:t>
            </a:r>
            <a:r>
              <a:rPr lang="en-US" altLang="en-US" sz="1800">
                <a:ea typeface="ＭＳ Ｐゴシック" panose="020B0600070205080204" pitchFamily="34" charset="-128"/>
              </a:rPr>
              <a:t>A870</a:t>
            </a:r>
            <a:r>
              <a:rPr lang="pl-PL" altLang="en-US" sz="1800">
                <a:ea typeface="ＭＳ Ｐゴシック" panose="020B0600070205080204" pitchFamily="34" charset="-128"/>
              </a:rPr>
              <a:t>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				</a:t>
            </a:r>
            <a:r>
              <a:rPr lang="en-US" altLang="en-US" sz="1800">
                <a:ea typeface="ＭＳ Ｐゴシック" panose="020B0600070205080204" pitchFamily="34" charset="-128"/>
              </a:rPr>
              <a:t>X</a:t>
            </a:r>
            <a:r>
              <a:rPr lang="pl-PL" altLang="en-US" sz="1800">
                <a:ea typeface="ＭＳ Ｐゴシック" panose="020B0600070205080204" pitchFamily="34" charset="-128"/>
              </a:rPr>
              <a:t>"</a:t>
            </a:r>
            <a:r>
              <a:rPr lang="en-US" altLang="en-US" sz="1800">
                <a:ea typeface="ＭＳ Ｐゴシック" panose="020B0600070205080204" pitchFamily="34" charset="-128"/>
              </a:rPr>
              <a:t>7853</a:t>
            </a:r>
            <a:r>
              <a:rPr lang="pl-PL" altLang="en-US" sz="1800">
                <a:ea typeface="ＭＳ Ｐゴシック" panose="020B0600070205080204" pitchFamily="34" charset="-128"/>
              </a:rPr>
              <a:t>",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				</a:t>
            </a:r>
            <a:r>
              <a:rPr lang="en-US" altLang="en-US" sz="1800">
                <a:ea typeface="ＭＳ Ｐゴシック" panose="020B0600070205080204" pitchFamily="34" charset="-128"/>
              </a:rPr>
              <a:t>X</a:t>
            </a:r>
            <a:r>
              <a:rPr lang="pl-PL" altLang="en-US" sz="1800">
                <a:ea typeface="ＭＳ Ｐゴシック" panose="020B0600070205080204" pitchFamily="34" charset="-128"/>
              </a:rPr>
              <a:t>"</a:t>
            </a:r>
            <a:r>
              <a:rPr lang="en-US" altLang="en-US" sz="1800">
                <a:ea typeface="ＭＳ Ｐゴシック" panose="020B0600070205080204" pitchFamily="34" charset="-128"/>
              </a:rPr>
              <a:t>650D</a:t>
            </a:r>
            <a:r>
              <a:rPr lang="pl-PL" altLang="en-US" sz="1800">
                <a:ea typeface="ＭＳ Ｐゴシック" panose="020B0600070205080204" pitchFamily="34" charset="-128"/>
              </a:rPr>
              <a:t>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				</a:t>
            </a:r>
            <a:r>
              <a:rPr lang="en-US" altLang="en-US" sz="1800">
                <a:ea typeface="ＭＳ Ｐゴシック" panose="020B0600070205080204" pitchFamily="34" charset="-128"/>
              </a:rPr>
              <a:t>X</a:t>
            </a:r>
            <a:r>
              <a:rPr lang="pl-PL" altLang="en-US" sz="1800">
                <a:ea typeface="ＭＳ Ｐゴシック" panose="020B0600070205080204" pitchFamily="34" charset="-128"/>
              </a:rPr>
              <a:t>"</a:t>
            </a:r>
            <a:r>
              <a:rPr lang="en-US" altLang="en-US" sz="1800">
                <a:ea typeface="ＭＳ Ｐゴシック" panose="020B0600070205080204" pitchFamily="34" charset="-128"/>
              </a:rPr>
              <a:t>642F</a:t>
            </a:r>
            <a:r>
              <a:rPr lang="pl-PL" altLang="en-US" sz="1800">
                <a:ea typeface="ＭＳ Ｐゴシック" panose="020B0600070205080204" pitchFamily="34" charset="-128"/>
              </a:rPr>
              <a:t>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				</a:t>
            </a:r>
            <a:r>
              <a:rPr lang="en-US" altLang="en-US" sz="1800">
                <a:ea typeface="ＭＳ Ｐゴシック" panose="020B0600070205080204" pitchFamily="34" charset="-128"/>
              </a:rPr>
              <a:t>X</a:t>
            </a:r>
            <a:r>
              <a:rPr lang="pl-PL" altLang="en-US" sz="1800">
                <a:ea typeface="ＭＳ Ｐゴシック" panose="020B0600070205080204" pitchFamily="34" charset="-128"/>
              </a:rPr>
              <a:t>"</a:t>
            </a:r>
            <a:r>
              <a:rPr lang="en-US" altLang="en-US" sz="1800">
                <a:ea typeface="ＭＳ Ｐゴシック" panose="020B0600070205080204" pitchFamily="34" charset="-128"/>
              </a:rPr>
              <a:t>F742</a:t>
            </a:r>
            <a:r>
              <a:rPr lang="pl-PL" altLang="en-US" sz="1800">
                <a:ea typeface="ＭＳ Ｐゴシック" panose="020B0600070205080204" pitchFamily="34" charset="-128"/>
              </a:rPr>
              <a:t>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				</a:t>
            </a:r>
            <a:r>
              <a:rPr lang="en-US" altLang="en-US" sz="1800">
                <a:ea typeface="ＭＳ Ｐゴシック" panose="020B0600070205080204" pitchFamily="34" charset="-128"/>
              </a:rPr>
              <a:t>X</a:t>
            </a:r>
            <a:r>
              <a:rPr lang="pl-PL" altLang="en-US" sz="1800">
                <a:ea typeface="ＭＳ Ｐゴシック" panose="020B0600070205080204" pitchFamily="34" charset="-128"/>
              </a:rPr>
              <a:t>"</a:t>
            </a:r>
            <a:r>
              <a:rPr lang="en-US" altLang="en-US" sz="1800">
                <a:ea typeface="ＭＳ Ｐゴシック" panose="020B0600070205080204" pitchFamily="34" charset="-128"/>
              </a:rPr>
              <a:t>F548</a:t>
            </a:r>
            <a:r>
              <a:rPr lang="pl-PL" altLang="en-US" sz="1800">
                <a:ea typeface="ＭＳ Ｐゴシック" panose="020B0600070205080204" pitchFamily="34" charset="-128"/>
              </a:rPr>
              <a:t>"</a:t>
            </a:r>
            <a:r>
              <a:rPr lang="en-US" altLang="en-US" sz="1800">
                <a:ea typeface="ＭＳ Ｐゴシック" panose="020B0600070205080204" pitchFamily="34" charset="-128"/>
              </a:rPr>
              <a:t>);</a:t>
            </a:r>
            <a:r>
              <a:rPr lang="pl-PL" altLang="en-US" sz="1800">
                <a:ea typeface="ＭＳ Ｐゴシック" panose="020B0600070205080204" pitchFamily="34" charset="-128"/>
              </a:rPr>
              <a:t>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BEGIN</a:t>
            </a:r>
            <a:br>
              <a:rPr lang="pl-PL" altLang="en-US" sz="1800">
                <a:ea typeface="ＭＳ Ｐゴシック" panose="020B0600070205080204" pitchFamily="34" charset="-128"/>
              </a:rPr>
            </a:br>
            <a:endParaRPr lang="pl-PL" altLang="en-US" sz="18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 </a:t>
            </a:r>
            <a:r>
              <a:rPr lang="pl-PL" altLang="en-US" sz="1800" b="1">
                <a:solidFill>
                  <a:srgbClr val="990033"/>
                </a:solidFill>
                <a:ea typeface="ＭＳ Ｐゴシック" panose="020B0600070205080204" pitchFamily="34" charset="-128"/>
              </a:rPr>
              <a:t>temp &lt;= </a:t>
            </a:r>
            <a:r>
              <a:rPr lang="en-US" altLang="en-US" sz="1800" b="1">
                <a:solidFill>
                  <a:srgbClr val="990033"/>
                </a:solidFill>
                <a:ea typeface="ＭＳ Ｐゴシック" panose="020B0600070205080204" pitchFamily="34" charset="-128"/>
              </a:rPr>
              <a:t>to</a:t>
            </a:r>
            <a:r>
              <a:rPr lang="pl-PL" altLang="en-US" sz="1800" b="1">
                <a:solidFill>
                  <a:srgbClr val="990033"/>
                </a:solidFill>
                <a:ea typeface="ＭＳ Ｐゴシック" panose="020B0600070205080204" pitchFamily="34" charset="-128"/>
              </a:rPr>
              <a:t>_integer(unsigned(Instr_addr));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	 Instr &lt;= memory(temp);</a:t>
            </a:r>
            <a:br>
              <a:rPr lang="pl-PL" altLang="en-US" sz="1800">
                <a:ea typeface="ＭＳ Ｐゴシック" panose="020B0600070205080204" pitchFamily="34" charset="-128"/>
              </a:rPr>
            </a:br>
            <a:endParaRPr lang="pl-PL" altLang="en-US" sz="18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800">
                <a:ea typeface="ＭＳ Ｐゴシック" panose="020B0600070205080204" pitchFamily="34" charset="-128"/>
              </a:rPr>
              <a:t>END instruction_rom;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8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497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en-US" sz="1600" dirty="0"/>
              <a:t>Stephen Brown and </a:t>
            </a:r>
            <a:r>
              <a:rPr lang="en-US" sz="1600" dirty="0" err="1"/>
              <a:t>Zvonko</a:t>
            </a:r>
            <a:r>
              <a:rPr lang="en-US" sz="1600" dirty="0"/>
              <a:t> </a:t>
            </a:r>
            <a:r>
              <a:rPr lang="en-US" sz="1600" dirty="0" err="1"/>
              <a:t>Vranesic</a:t>
            </a:r>
            <a:r>
              <a:rPr lang="en-US" sz="1600" dirty="0"/>
              <a:t>. 2004. </a:t>
            </a:r>
            <a:r>
              <a:rPr lang="en-US" sz="1600" i="1" dirty="0"/>
              <a:t>Fundamentals of Digital Logic with VHDL Design</a:t>
            </a:r>
            <a:r>
              <a:rPr lang="en-US" sz="1600" dirty="0"/>
              <a:t>. McGraw-Hill, Inc., New York, NY, USA.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https://ece.gmu.edu/coursewebpages/ECE/ECE545/F18/viewgraphs/ECE545_lecture_7_poor_practices.pdf</a:t>
            </a:r>
            <a:endParaRPr lang="en-US" sz="1600" dirty="0"/>
          </a:p>
          <a:p>
            <a:pPr>
              <a:buSzPct val="100000"/>
              <a:buFont typeface="+mj-lt"/>
              <a:buAutoNum type="arabicPeriod"/>
            </a:pP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https://ece.gmu.edu/coursewebpages/ECE/ECE545/F18/viewgraphs/ECE545_lecture_9_FSM_refresher.pdf</a:t>
            </a:r>
            <a:endParaRPr lang="en-US" sz="1600" dirty="0"/>
          </a:p>
          <a:p>
            <a:pPr>
              <a:buSzPct val="100000"/>
              <a:buFont typeface="+mj-lt"/>
              <a:buAutoNum type="arabicPeriod"/>
            </a:pPr>
            <a:r>
              <a:rPr lang="en-US" sz="1600" dirty="0"/>
              <a:t>P. Chu, RTL Hardware Design using VHDL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sz="1200" dirty="0"/>
              <a:t>Chapter 9.1 Poor design practices and their remedies</a:t>
            </a:r>
          </a:p>
        </p:txBody>
      </p:sp>
    </p:spTree>
    <p:extLst>
      <p:ext uri="{BB962C8B-B14F-4D97-AF65-F5344CB8AC3E}">
        <p14:creationId xmlns:p14="http://schemas.microsoft.com/office/powerpoint/2010/main" val="3248107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0FCE3A-2535-4396-A223-BDAEC81D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2295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3">
            <a:extLst>
              <a:ext uri="{FF2B5EF4-FFF2-40B4-BE49-F238E27FC236}">
                <a16:creationId xmlns:a16="http://schemas.microsoft.com/office/drawing/2014/main" id="{01F2DAA2-F6AD-42B3-BC50-35521225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/>
              <a:t>Shift Registers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8C57634-ED13-4B4D-9639-CF5E75B1A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Shift Register</a:t>
            </a:r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8961C3CD-2ECA-4277-896C-0FC74AAD7E15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881313"/>
            <a:ext cx="914400" cy="914400"/>
            <a:chOff x="1104" y="3216"/>
            <a:chExt cx="576" cy="576"/>
          </a:xfrm>
        </p:grpSpPr>
        <p:sp>
          <p:nvSpPr>
            <p:cNvPr id="44090" name="Rectangle 4">
              <a:extLst>
                <a:ext uri="{FF2B5EF4-FFF2-40B4-BE49-F238E27FC236}">
                  <a16:creationId xmlns:a16="http://schemas.microsoft.com/office/drawing/2014/main" id="{1B4AC1F3-F1B1-4EF5-9728-51A3165E3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91" name="Text Box 5">
              <a:extLst>
                <a:ext uri="{FF2B5EF4-FFF2-40B4-BE49-F238E27FC236}">
                  <a16:creationId xmlns:a16="http://schemas.microsoft.com/office/drawing/2014/main" id="{7B1C3DF5-A452-4296-BA9B-0E49EF7FE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24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D</a:t>
              </a:r>
            </a:p>
          </p:txBody>
        </p:sp>
        <p:sp>
          <p:nvSpPr>
            <p:cNvPr id="44092" name="Text Box 6">
              <a:extLst>
                <a:ext uri="{FF2B5EF4-FFF2-40B4-BE49-F238E27FC236}">
                  <a16:creationId xmlns:a16="http://schemas.microsoft.com/office/drawing/2014/main" id="{328D8DF4-5FA8-445B-8108-9FDCA6EBF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24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Q</a:t>
              </a:r>
            </a:p>
          </p:txBody>
        </p:sp>
        <p:sp>
          <p:nvSpPr>
            <p:cNvPr id="44093" name="Line 7">
              <a:extLst>
                <a:ext uri="{FF2B5EF4-FFF2-40B4-BE49-F238E27FC236}">
                  <a16:creationId xmlns:a16="http://schemas.microsoft.com/office/drawing/2014/main" id="{01E5E171-AC4D-4146-B2C8-680C2CF17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Line 8">
              <a:extLst>
                <a:ext uri="{FF2B5EF4-FFF2-40B4-BE49-F238E27FC236}">
                  <a16:creationId xmlns:a16="http://schemas.microsoft.com/office/drawing/2014/main" id="{FF33D84C-6DFD-4DD0-8C51-5DCA9FDE9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6" name="Text Box 9">
            <a:extLst>
              <a:ext uri="{FF2B5EF4-FFF2-40B4-BE49-F238E27FC236}">
                <a16:creationId xmlns:a16="http://schemas.microsoft.com/office/drawing/2014/main" id="{492AAF37-43BF-4D30-B223-42079E929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813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/>
              <a:t>Sin</a:t>
            </a:r>
          </a:p>
        </p:txBody>
      </p:sp>
      <p:sp>
        <p:nvSpPr>
          <p:cNvPr id="44037" name="Text Box 10">
            <a:extLst>
              <a:ext uri="{FF2B5EF4-FFF2-40B4-BE49-F238E27FC236}">
                <a16:creationId xmlns:a16="http://schemas.microsoft.com/office/drawing/2014/main" id="{B6F6C59F-4E93-41AB-9F09-486C42B97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36576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/>
              <a:t>Clock</a:t>
            </a:r>
          </a:p>
        </p:txBody>
      </p:sp>
      <p:sp>
        <p:nvSpPr>
          <p:cNvPr id="44038" name="Line 11">
            <a:extLst>
              <a:ext uri="{FF2B5EF4-FFF2-40B4-BE49-F238E27FC236}">
                <a16:creationId xmlns:a16="http://schemas.microsoft.com/office/drawing/2014/main" id="{7EAC9AB2-E52D-469B-93EC-3F1F45106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0991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2">
            <a:extLst>
              <a:ext uri="{FF2B5EF4-FFF2-40B4-BE49-F238E27FC236}">
                <a16:creationId xmlns:a16="http://schemas.microsoft.com/office/drawing/2014/main" id="{04A410D7-188F-4D72-AFAE-87DD3A162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36433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3">
            <a:extLst>
              <a:ext uri="{FF2B5EF4-FFF2-40B4-BE49-F238E27FC236}">
                <a16:creationId xmlns:a16="http://schemas.microsoft.com/office/drawing/2014/main" id="{7A480948-0927-460B-BC03-7AB94DF21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6433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41" name="Group 14">
            <a:extLst>
              <a:ext uri="{FF2B5EF4-FFF2-40B4-BE49-F238E27FC236}">
                <a16:creationId xmlns:a16="http://schemas.microsoft.com/office/drawing/2014/main" id="{433DB501-44EF-4347-BC8D-DAD25B9496E4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881313"/>
            <a:ext cx="914400" cy="914400"/>
            <a:chOff x="1104" y="3216"/>
            <a:chExt cx="576" cy="576"/>
          </a:xfrm>
        </p:grpSpPr>
        <p:sp>
          <p:nvSpPr>
            <p:cNvPr id="44085" name="Rectangle 15">
              <a:extLst>
                <a:ext uri="{FF2B5EF4-FFF2-40B4-BE49-F238E27FC236}">
                  <a16:creationId xmlns:a16="http://schemas.microsoft.com/office/drawing/2014/main" id="{15854B7F-14E4-4570-B10B-C25B4A494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6" name="Text Box 16">
              <a:extLst>
                <a:ext uri="{FF2B5EF4-FFF2-40B4-BE49-F238E27FC236}">
                  <a16:creationId xmlns:a16="http://schemas.microsoft.com/office/drawing/2014/main" id="{02AFEBF2-96F4-406D-A598-86616DA38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24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D</a:t>
              </a:r>
            </a:p>
          </p:txBody>
        </p:sp>
        <p:sp>
          <p:nvSpPr>
            <p:cNvPr id="44087" name="Text Box 17">
              <a:extLst>
                <a:ext uri="{FF2B5EF4-FFF2-40B4-BE49-F238E27FC236}">
                  <a16:creationId xmlns:a16="http://schemas.microsoft.com/office/drawing/2014/main" id="{9FE71CD3-B427-4685-A0A9-B8D0D1487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24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Q</a:t>
              </a:r>
            </a:p>
          </p:txBody>
        </p:sp>
        <p:sp>
          <p:nvSpPr>
            <p:cNvPr id="44088" name="Line 18">
              <a:extLst>
                <a:ext uri="{FF2B5EF4-FFF2-40B4-BE49-F238E27FC236}">
                  <a16:creationId xmlns:a16="http://schemas.microsoft.com/office/drawing/2014/main" id="{3C15B453-EDC8-46D8-A2A0-5718223D7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Line 19">
              <a:extLst>
                <a:ext uri="{FF2B5EF4-FFF2-40B4-BE49-F238E27FC236}">
                  <a16:creationId xmlns:a16="http://schemas.microsoft.com/office/drawing/2014/main" id="{6640EDBB-CE35-4E5A-8F8C-9D69C0765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2" name="Line 20">
            <a:extLst>
              <a:ext uri="{FF2B5EF4-FFF2-40B4-BE49-F238E27FC236}">
                <a16:creationId xmlns:a16="http://schemas.microsoft.com/office/drawing/2014/main" id="{95967B0C-2171-47B6-AC39-352F4BF3F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1099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21">
            <a:extLst>
              <a:ext uri="{FF2B5EF4-FFF2-40B4-BE49-F238E27FC236}">
                <a16:creationId xmlns:a16="http://schemas.microsoft.com/office/drawing/2014/main" id="{C3ECAAF5-B9CC-4CD4-8EB0-2B65CB515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6433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22">
            <a:extLst>
              <a:ext uri="{FF2B5EF4-FFF2-40B4-BE49-F238E27FC236}">
                <a16:creationId xmlns:a16="http://schemas.microsoft.com/office/drawing/2014/main" id="{859D49A3-5DF2-42DC-AEF4-FD98682EB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6433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45" name="Group 23">
            <a:extLst>
              <a:ext uri="{FF2B5EF4-FFF2-40B4-BE49-F238E27FC236}">
                <a16:creationId xmlns:a16="http://schemas.microsoft.com/office/drawing/2014/main" id="{3BBA6487-8E8D-4709-BE67-8A7C7093AB2B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81313"/>
            <a:ext cx="914400" cy="914400"/>
            <a:chOff x="1104" y="3216"/>
            <a:chExt cx="576" cy="576"/>
          </a:xfrm>
        </p:grpSpPr>
        <p:sp>
          <p:nvSpPr>
            <p:cNvPr id="44080" name="Rectangle 24">
              <a:extLst>
                <a:ext uri="{FF2B5EF4-FFF2-40B4-BE49-F238E27FC236}">
                  <a16:creationId xmlns:a16="http://schemas.microsoft.com/office/drawing/2014/main" id="{ACF69BD7-E41C-4779-9FAE-5321AC782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1" name="Text Box 25">
              <a:extLst>
                <a:ext uri="{FF2B5EF4-FFF2-40B4-BE49-F238E27FC236}">
                  <a16:creationId xmlns:a16="http://schemas.microsoft.com/office/drawing/2014/main" id="{3F2E834B-10DF-4094-B9F5-7A135924D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24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D</a:t>
              </a:r>
            </a:p>
          </p:txBody>
        </p:sp>
        <p:sp>
          <p:nvSpPr>
            <p:cNvPr id="44082" name="Text Box 26">
              <a:extLst>
                <a:ext uri="{FF2B5EF4-FFF2-40B4-BE49-F238E27FC236}">
                  <a16:creationId xmlns:a16="http://schemas.microsoft.com/office/drawing/2014/main" id="{5B994FD9-33D1-41A4-9295-7901498CD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24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Q</a:t>
              </a:r>
            </a:p>
          </p:txBody>
        </p:sp>
        <p:sp>
          <p:nvSpPr>
            <p:cNvPr id="44083" name="Line 27">
              <a:extLst>
                <a:ext uri="{FF2B5EF4-FFF2-40B4-BE49-F238E27FC236}">
                  <a16:creationId xmlns:a16="http://schemas.microsoft.com/office/drawing/2014/main" id="{E4D1367B-370B-4CCF-94AA-788DD4464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Line 28">
              <a:extLst>
                <a:ext uri="{FF2B5EF4-FFF2-40B4-BE49-F238E27FC236}">
                  <a16:creationId xmlns:a16="http://schemas.microsoft.com/office/drawing/2014/main" id="{5C2785EF-542D-41C6-873A-72F92C725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6" name="Line 29">
            <a:extLst>
              <a:ext uri="{FF2B5EF4-FFF2-40B4-BE49-F238E27FC236}">
                <a16:creationId xmlns:a16="http://schemas.microsoft.com/office/drawing/2014/main" id="{685DD6A0-FEB2-4B06-AAEE-7CBF2AFCA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1099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30">
            <a:extLst>
              <a:ext uri="{FF2B5EF4-FFF2-40B4-BE49-F238E27FC236}">
                <a16:creationId xmlns:a16="http://schemas.microsoft.com/office/drawing/2014/main" id="{1CD5EFE1-5350-435D-965A-E085D49AE5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6433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31">
            <a:extLst>
              <a:ext uri="{FF2B5EF4-FFF2-40B4-BE49-F238E27FC236}">
                <a16:creationId xmlns:a16="http://schemas.microsoft.com/office/drawing/2014/main" id="{23A823E5-EDC0-4B1B-B643-EC3DCC0B3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6433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49" name="Group 32">
            <a:extLst>
              <a:ext uri="{FF2B5EF4-FFF2-40B4-BE49-F238E27FC236}">
                <a16:creationId xmlns:a16="http://schemas.microsoft.com/office/drawing/2014/main" id="{2F378F1D-36E8-41C0-A316-1C282D7EB556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881313"/>
            <a:ext cx="914400" cy="914400"/>
            <a:chOff x="1104" y="3216"/>
            <a:chExt cx="576" cy="576"/>
          </a:xfrm>
        </p:grpSpPr>
        <p:sp>
          <p:nvSpPr>
            <p:cNvPr id="44075" name="Rectangle 33">
              <a:extLst>
                <a:ext uri="{FF2B5EF4-FFF2-40B4-BE49-F238E27FC236}">
                  <a16:creationId xmlns:a16="http://schemas.microsoft.com/office/drawing/2014/main" id="{D413543A-33C8-4F47-AEED-7AADBB43E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76" name="Text Box 34">
              <a:extLst>
                <a:ext uri="{FF2B5EF4-FFF2-40B4-BE49-F238E27FC236}">
                  <a16:creationId xmlns:a16="http://schemas.microsoft.com/office/drawing/2014/main" id="{992E4649-E971-42DD-B79B-97BADA932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24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D</a:t>
              </a:r>
            </a:p>
          </p:txBody>
        </p:sp>
        <p:sp>
          <p:nvSpPr>
            <p:cNvPr id="44077" name="Text Box 35">
              <a:extLst>
                <a:ext uri="{FF2B5EF4-FFF2-40B4-BE49-F238E27FC236}">
                  <a16:creationId xmlns:a16="http://schemas.microsoft.com/office/drawing/2014/main" id="{341DE615-0CE7-4083-999F-D1E4F3EAC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24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Q</a:t>
              </a:r>
            </a:p>
          </p:txBody>
        </p:sp>
        <p:sp>
          <p:nvSpPr>
            <p:cNvPr id="44078" name="Line 36">
              <a:extLst>
                <a:ext uri="{FF2B5EF4-FFF2-40B4-BE49-F238E27FC236}">
                  <a16:creationId xmlns:a16="http://schemas.microsoft.com/office/drawing/2014/main" id="{F3C053BE-6DCF-487A-8F33-5B1DB5CF2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Line 37">
              <a:extLst>
                <a:ext uri="{FF2B5EF4-FFF2-40B4-BE49-F238E27FC236}">
                  <a16:creationId xmlns:a16="http://schemas.microsoft.com/office/drawing/2014/main" id="{D9E1911A-D954-432B-826B-FFB377305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0" name="Line 38">
            <a:extLst>
              <a:ext uri="{FF2B5EF4-FFF2-40B4-BE49-F238E27FC236}">
                <a16:creationId xmlns:a16="http://schemas.microsoft.com/office/drawing/2014/main" id="{C691E5D4-36A3-4143-AFF6-5898D03B2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099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39">
            <a:extLst>
              <a:ext uri="{FF2B5EF4-FFF2-40B4-BE49-F238E27FC236}">
                <a16:creationId xmlns:a16="http://schemas.microsoft.com/office/drawing/2014/main" id="{596D066B-C107-49C1-B958-8242382244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6433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40">
            <a:extLst>
              <a:ext uri="{FF2B5EF4-FFF2-40B4-BE49-F238E27FC236}">
                <a16:creationId xmlns:a16="http://schemas.microsoft.com/office/drawing/2014/main" id="{EAD18F86-2890-4366-B6CE-1173E8D56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6433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41">
            <a:extLst>
              <a:ext uri="{FF2B5EF4-FFF2-40B4-BE49-F238E27FC236}">
                <a16:creationId xmlns:a16="http://schemas.microsoft.com/office/drawing/2014/main" id="{112DAF14-1538-4BD1-B62C-6428EA636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109913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42">
            <a:extLst>
              <a:ext uri="{FF2B5EF4-FFF2-40B4-BE49-F238E27FC236}">
                <a16:creationId xmlns:a16="http://schemas.microsoft.com/office/drawing/2014/main" id="{6897CA9F-52F1-486B-88F3-B8F084BCC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024313"/>
            <a:ext cx="449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43">
            <a:extLst>
              <a:ext uri="{FF2B5EF4-FFF2-40B4-BE49-F238E27FC236}">
                <a16:creationId xmlns:a16="http://schemas.microsoft.com/office/drawing/2014/main" id="{71D567A0-7D2C-4DEA-9272-72327914D6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2286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44">
            <a:extLst>
              <a:ext uri="{FF2B5EF4-FFF2-40B4-BE49-F238E27FC236}">
                <a16:creationId xmlns:a16="http://schemas.microsoft.com/office/drawing/2014/main" id="{3E85603A-886B-467C-869C-BA61D41006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1700" y="22733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45">
            <a:extLst>
              <a:ext uri="{FF2B5EF4-FFF2-40B4-BE49-F238E27FC236}">
                <a16:creationId xmlns:a16="http://schemas.microsoft.com/office/drawing/2014/main" id="{3E98DD42-58BA-44C8-81B0-86D402B603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60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46">
            <a:extLst>
              <a:ext uri="{FF2B5EF4-FFF2-40B4-BE49-F238E27FC236}">
                <a16:creationId xmlns:a16="http://schemas.microsoft.com/office/drawing/2014/main" id="{C83F33E4-1D89-4E00-B377-5F249D8394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2200" y="2260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Text Box 47">
            <a:extLst>
              <a:ext uri="{FF2B5EF4-FFF2-40B4-BE49-F238E27FC236}">
                <a16:creationId xmlns:a16="http://schemas.microsoft.com/office/drawing/2014/main" id="{4210BA1B-8453-45E5-945A-9DA81F294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050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Q(3)</a:t>
            </a:r>
          </a:p>
        </p:txBody>
      </p:sp>
      <p:sp>
        <p:nvSpPr>
          <p:cNvPr id="44060" name="Text Box 48">
            <a:extLst>
              <a:ext uri="{FF2B5EF4-FFF2-40B4-BE49-F238E27FC236}">
                <a16:creationId xmlns:a16="http://schemas.microsoft.com/office/drawing/2014/main" id="{4BCCEC1F-28DE-4E30-B3EB-2D3537557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18923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Q(2)</a:t>
            </a:r>
          </a:p>
        </p:txBody>
      </p:sp>
      <p:sp>
        <p:nvSpPr>
          <p:cNvPr id="44061" name="Text Box 49">
            <a:extLst>
              <a:ext uri="{FF2B5EF4-FFF2-40B4-BE49-F238E27FC236}">
                <a16:creationId xmlns:a16="http://schemas.microsoft.com/office/drawing/2014/main" id="{0329D90B-AC0E-4D35-94D5-B54F0936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8796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Q(1)</a:t>
            </a:r>
          </a:p>
        </p:txBody>
      </p:sp>
      <p:sp>
        <p:nvSpPr>
          <p:cNvPr id="44062" name="Text Box 50">
            <a:extLst>
              <a:ext uri="{FF2B5EF4-FFF2-40B4-BE49-F238E27FC236}">
                <a16:creationId xmlns:a16="http://schemas.microsoft.com/office/drawing/2014/main" id="{3E5A4812-4B6F-43AB-8176-E874246A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8796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Q(0)</a:t>
            </a:r>
          </a:p>
        </p:txBody>
      </p:sp>
      <p:sp>
        <p:nvSpPr>
          <p:cNvPr id="44063" name="Text Box 51">
            <a:extLst>
              <a:ext uri="{FF2B5EF4-FFF2-40B4-BE49-F238E27FC236}">
                <a16:creationId xmlns:a16="http://schemas.microsoft.com/office/drawing/2014/main" id="{B94DED30-EEE8-4F66-98A1-FB90CAEC8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205288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Enable</a:t>
            </a:r>
          </a:p>
        </p:txBody>
      </p:sp>
      <p:sp>
        <p:nvSpPr>
          <p:cNvPr id="44064" name="Line 52">
            <a:extLst>
              <a:ext uri="{FF2B5EF4-FFF2-40B4-BE49-F238E27FC236}">
                <a16:creationId xmlns:a16="http://schemas.microsoft.com/office/drawing/2014/main" id="{EFB01475-09ED-4BB7-8054-04381B972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4622800"/>
            <a:ext cx="5219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53">
            <a:extLst>
              <a:ext uri="{FF2B5EF4-FFF2-40B4-BE49-F238E27FC236}">
                <a16:creationId xmlns:a16="http://schemas.microsoft.com/office/drawing/2014/main" id="{5699F409-4D63-40ED-A262-4EEF72BA8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810000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54">
            <a:extLst>
              <a:ext uri="{FF2B5EF4-FFF2-40B4-BE49-F238E27FC236}">
                <a16:creationId xmlns:a16="http://schemas.microsoft.com/office/drawing/2014/main" id="{75198862-A20B-4FD1-8BF8-8F82EB3F1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810000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55">
            <a:extLst>
              <a:ext uri="{FF2B5EF4-FFF2-40B4-BE49-F238E27FC236}">
                <a16:creationId xmlns:a16="http://schemas.microsoft.com/office/drawing/2014/main" id="{C17C1712-2DCC-4624-A973-B6C0E53E3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3810000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56">
            <a:extLst>
              <a:ext uri="{FF2B5EF4-FFF2-40B4-BE49-F238E27FC236}">
                <a16:creationId xmlns:a16="http://schemas.microsoft.com/office/drawing/2014/main" id="{072FE9A0-04CA-4A31-BE3D-38CD1F2F7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7973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Oval 57">
            <a:extLst>
              <a:ext uri="{FF2B5EF4-FFF2-40B4-BE49-F238E27FC236}">
                <a16:creationId xmlns:a16="http://schemas.microsoft.com/office/drawing/2014/main" id="{6CD8E27D-7247-4769-8D0B-35488286D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975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70" name="Oval 58">
            <a:extLst>
              <a:ext uri="{FF2B5EF4-FFF2-40B4-BE49-F238E27FC236}">
                <a16:creationId xmlns:a16="http://schemas.microsoft.com/office/drawing/2014/main" id="{6BC43DCE-58AA-404A-93F9-0AF7EA259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987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71" name="Oval 59">
            <a:extLst>
              <a:ext uri="{FF2B5EF4-FFF2-40B4-BE49-F238E27FC236}">
                <a16:creationId xmlns:a16="http://schemas.microsoft.com/office/drawing/2014/main" id="{F01B7111-802F-4D76-956C-8B758D20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975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72" name="Oval 60">
            <a:extLst>
              <a:ext uri="{FF2B5EF4-FFF2-40B4-BE49-F238E27FC236}">
                <a16:creationId xmlns:a16="http://schemas.microsoft.com/office/drawing/2014/main" id="{5292613E-1A21-424E-B350-11AB3C1A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572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73" name="Oval 61">
            <a:extLst>
              <a:ext uri="{FF2B5EF4-FFF2-40B4-BE49-F238E27FC236}">
                <a16:creationId xmlns:a16="http://schemas.microsoft.com/office/drawing/2014/main" id="{F3A6D832-558B-4D7A-A4E8-E45110A0D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45847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74" name="Oval 62">
            <a:extLst>
              <a:ext uri="{FF2B5EF4-FFF2-40B4-BE49-F238E27FC236}">
                <a16:creationId xmlns:a16="http://schemas.microsoft.com/office/drawing/2014/main" id="{78C919F4-1F6A-44F3-83AD-048E7C17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4572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582ACA6-9BB2-470C-997A-E886FD429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Shift Register With Parallel Load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730F476A-B575-44F6-9719-2B0F2F9C9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16764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/>
              <a:t>D(3)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AD05EDDE-8FCF-474D-AD91-752E4B8A2D28}"/>
              </a:ext>
            </a:extLst>
          </p:cNvPr>
          <p:cNvGrpSpPr>
            <a:grpSpLocks/>
          </p:cNvGrpSpPr>
          <p:nvPr/>
        </p:nvGrpSpPr>
        <p:grpSpPr bwMode="auto">
          <a:xfrm>
            <a:off x="1495425" y="2667000"/>
            <a:ext cx="838200" cy="1128713"/>
            <a:chOff x="1104" y="3216"/>
            <a:chExt cx="591" cy="576"/>
          </a:xfrm>
        </p:grpSpPr>
        <p:sp>
          <p:nvSpPr>
            <p:cNvPr id="45165" name="Rectangle 5">
              <a:extLst>
                <a:ext uri="{FF2B5EF4-FFF2-40B4-BE49-F238E27FC236}">
                  <a16:creationId xmlns:a16="http://schemas.microsoft.com/office/drawing/2014/main" id="{26770384-AD4D-4140-AA7E-70D020A02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66" name="Text Box 6">
              <a:extLst>
                <a:ext uri="{FF2B5EF4-FFF2-40B4-BE49-F238E27FC236}">
                  <a16:creationId xmlns:a16="http://schemas.microsoft.com/office/drawing/2014/main" id="{50B9C51E-A38C-486D-94EB-A5DB55E24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249"/>
              <a:ext cx="24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D</a:t>
              </a:r>
            </a:p>
          </p:txBody>
        </p:sp>
        <p:sp>
          <p:nvSpPr>
            <p:cNvPr id="45167" name="Text Box 7">
              <a:extLst>
                <a:ext uri="{FF2B5EF4-FFF2-40B4-BE49-F238E27FC236}">
                  <a16:creationId xmlns:a16="http://schemas.microsoft.com/office/drawing/2014/main" id="{321E4FA7-7ACF-4C63-B278-8D7EC30CA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249"/>
              <a:ext cx="25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Q</a:t>
              </a:r>
            </a:p>
          </p:txBody>
        </p:sp>
        <p:sp>
          <p:nvSpPr>
            <p:cNvPr id="45168" name="Line 8">
              <a:extLst>
                <a:ext uri="{FF2B5EF4-FFF2-40B4-BE49-F238E27FC236}">
                  <a16:creationId xmlns:a16="http://schemas.microsoft.com/office/drawing/2014/main" id="{7CCD943B-B95D-427A-A2FD-07F61E130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Line 9">
              <a:extLst>
                <a:ext uri="{FF2B5EF4-FFF2-40B4-BE49-F238E27FC236}">
                  <a16:creationId xmlns:a16="http://schemas.microsoft.com/office/drawing/2014/main" id="{8BCD6F0C-4A77-46F7-AF9F-5D7D620FF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1" name="Text Box 10">
            <a:extLst>
              <a:ext uri="{FF2B5EF4-FFF2-40B4-BE49-F238E27FC236}">
                <a16:creationId xmlns:a16="http://schemas.microsoft.com/office/drawing/2014/main" id="{4BE46EAC-30D9-4C02-853F-FDD1EC35D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6576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/>
              <a:t>Clock</a:t>
            </a:r>
          </a:p>
        </p:txBody>
      </p:sp>
      <p:sp>
        <p:nvSpPr>
          <p:cNvPr id="45062" name="Line 11">
            <a:extLst>
              <a:ext uri="{FF2B5EF4-FFF2-40B4-BE49-F238E27FC236}">
                <a16:creationId xmlns:a16="http://schemas.microsoft.com/office/drawing/2014/main" id="{985F03D2-BF95-4191-935A-0812E4E6F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3963" y="5029200"/>
            <a:ext cx="5710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Text Box 12">
            <a:extLst>
              <a:ext uri="{FF2B5EF4-FFF2-40B4-BE49-F238E27FC236}">
                <a16:creationId xmlns:a16="http://schemas.microsoft.com/office/drawing/2014/main" id="{EBE8CB69-547F-4C26-80AA-C3CFAE28A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524192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Enable</a:t>
            </a:r>
          </a:p>
        </p:txBody>
      </p:sp>
      <p:sp>
        <p:nvSpPr>
          <p:cNvPr id="45064" name="Line 13">
            <a:extLst>
              <a:ext uri="{FF2B5EF4-FFF2-40B4-BE49-F238E27FC236}">
                <a16:creationId xmlns:a16="http://schemas.microsoft.com/office/drawing/2014/main" id="{7892AEAA-A5C2-45B8-9C06-19171647E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50" y="5486400"/>
            <a:ext cx="6737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14">
            <a:extLst>
              <a:ext uri="{FF2B5EF4-FFF2-40B4-BE49-F238E27FC236}">
                <a16:creationId xmlns:a16="http://schemas.microsoft.com/office/drawing/2014/main" id="{11FF45CF-E0BA-4D0F-ACC0-277F4DC55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3810000"/>
            <a:ext cx="0" cy="168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Text Box 15">
            <a:extLst>
              <a:ext uri="{FF2B5EF4-FFF2-40B4-BE49-F238E27FC236}">
                <a16:creationId xmlns:a16="http://schemas.microsoft.com/office/drawing/2014/main" id="{CBCA4679-748B-4ABF-B9F8-5218B82C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0431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/>
              <a:t>Sin</a:t>
            </a:r>
          </a:p>
        </p:txBody>
      </p:sp>
      <p:sp>
        <p:nvSpPr>
          <p:cNvPr id="45067" name="AutoShape 16">
            <a:extLst>
              <a:ext uri="{FF2B5EF4-FFF2-40B4-BE49-F238E27FC236}">
                <a16:creationId xmlns:a16="http://schemas.microsoft.com/office/drawing/2014/main" id="{C1321CFE-84D6-42AB-B0B7-419C638B488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78644" y="1907382"/>
            <a:ext cx="609600" cy="271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68" name="Line 17">
            <a:extLst>
              <a:ext uri="{FF2B5EF4-FFF2-40B4-BE49-F238E27FC236}">
                <a16:creationId xmlns:a16="http://schemas.microsoft.com/office/drawing/2014/main" id="{D55E7C2A-32AF-4761-A440-D079F8FD6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175" y="20431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8">
            <a:extLst>
              <a:ext uri="{FF2B5EF4-FFF2-40B4-BE49-F238E27FC236}">
                <a16:creationId xmlns:a16="http://schemas.microsoft.com/office/drawing/2014/main" id="{E19E0843-9F31-4363-9D0E-CF94A2AA8A92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53269" y="2582069"/>
            <a:ext cx="10810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9">
            <a:extLst>
              <a:ext uri="{FF2B5EF4-FFF2-40B4-BE49-F238E27FC236}">
                <a16:creationId xmlns:a16="http://schemas.microsoft.com/office/drawing/2014/main" id="{761F72AF-EC8F-4EDF-83CB-1FB251C48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18907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20">
            <a:extLst>
              <a:ext uri="{FF2B5EF4-FFF2-40B4-BE49-F238E27FC236}">
                <a16:creationId xmlns:a16="http://schemas.microsoft.com/office/drawing/2014/main" id="{6337D392-E880-4FDE-A893-240A578BB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22717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21">
            <a:extLst>
              <a:ext uri="{FF2B5EF4-FFF2-40B4-BE49-F238E27FC236}">
                <a16:creationId xmlns:a16="http://schemas.microsoft.com/office/drawing/2014/main" id="{459C091D-C740-46C9-936C-496648E23FC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292225" y="3124200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3" name="Group 22">
            <a:extLst>
              <a:ext uri="{FF2B5EF4-FFF2-40B4-BE49-F238E27FC236}">
                <a16:creationId xmlns:a16="http://schemas.microsoft.com/office/drawing/2014/main" id="{B20995E2-E38F-4C98-8DB5-A31EF527B3B1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271462" cy="1371600"/>
            <a:chOff x="1200" y="2304"/>
            <a:chExt cx="192" cy="864"/>
          </a:xfrm>
        </p:grpSpPr>
        <p:sp>
          <p:nvSpPr>
            <p:cNvPr id="45163" name="Line 23">
              <a:extLst>
                <a:ext uri="{FF2B5EF4-FFF2-40B4-BE49-F238E27FC236}">
                  <a16:creationId xmlns:a16="http://schemas.microsoft.com/office/drawing/2014/main" id="{76ADA96E-C964-4AA2-A6ED-FBC9E51429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304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Line 24">
              <a:extLst>
                <a:ext uri="{FF2B5EF4-FFF2-40B4-BE49-F238E27FC236}">
                  <a16:creationId xmlns:a16="http://schemas.microsoft.com/office/drawing/2014/main" id="{30CD9EB1-6158-48FA-9FC7-1492531C6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4" name="Text Box 25">
            <a:extLst>
              <a:ext uri="{FF2B5EF4-FFF2-40B4-BE49-F238E27FC236}">
                <a16:creationId xmlns:a16="http://schemas.microsoft.com/office/drawing/2014/main" id="{3D3031D0-B0F3-49AC-BCA5-47C5584F8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209800"/>
            <a:ext cx="163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endParaRPr kumimoji="0" lang="pl-PL" altLang="en-US" sz="1800"/>
          </a:p>
        </p:txBody>
      </p:sp>
      <p:sp>
        <p:nvSpPr>
          <p:cNvPr id="45075" name="AutoShape 26">
            <a:extLst>
              <a:ext uri="{FF2B5EF4-FFF2-40B4-BE49-F238E27FC236}">
                <a16:creationId xmlns:a16="http://schemas.microsoft.com/office/drawing/2014/main" id="{803926E5-97FB-4784-B87E-A4110E79FC6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52700" y="2073275"/>
            <a:ext cx="609600" cy="273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76" name="Line 27">
            <a:extLst>
              <a:ext uri="{FF2B5EF4-FFF2-40B4-BE49-F238E27FC236}">
                <a16:creationId xmlns:a16="http://schemas.microsoft.com/office/drawing/2014/main" id="{E7A8B3F5-D120-4152-921B-396CC040D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4025" y="2209800"/>
            <a:ext cx="271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8">
            <a:extLst>
              <a:ext uri="{FF2B5EF4-FFF2-40B4-BE49-F238E27FC236}">
                <a16:creationId xmlns:a16="http://schemas.microsoft.com/office/drawing/2014/main" id="{9B40F567-B38C-468E-AC23-4AB062AB793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960688" y="2514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9">
            <a:extLst>
              <a:ext uri="{FF2B5EF4-FFF2-40B4-BE49-F238E27FC236}">
                <a16:creationId xmlns:a16="http://schemas.microsoft.com/office/drawing/2014/main" id="{870064A2-AD0E-420F-BA78-3B412673C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9513" y="2057400"/>
            <a:ext cx="27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30">
            <a:extLst>
              <a:ext uri="{FF2B5EF4-FFF2-40B4-BE49-F238E27FC236}">
                <a16:creationId xmlns:a16="http://schemas.microsoft.com/office/drawing/2014/main" id="{15267BCC-4407-45A4-BC54-3F6093F59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6813" y="2438400"/>
            <a:ext cx="284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Text Box 31">
            <a:extLst>
              <a:ext uri="{FF2B5EF4-FFF2-40B4-BE49-F238E27FC236}">
                <a16:creationId xmlns:a16="http://schemas.microsoft.com/office/drawing/2014/main" id="{9CC62E8C-CD88-4452-B497-DD023590F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8430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/>
              <a:t>D(2)</a:t>
            </a:r>
          </a:p>
        </p:txBody>
      </p:sp>
      <p:sp>
        <p:nvSpPr>
          <p:cNvPr id="45081" name="Line 32">
            <a:extLst>
              <a:ext uri="{FF2B5EF4-FFF2-40B4-BE49-F238E27FC236}">
                <a16:creationId xmlns:a16="http://schemas.microsoft.com/office/drawing/2014/main" id="{15535B45-A0BE-4787-8B4D-63DB9202F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2988" y="28956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2" name="Group 33">
            <a:extLst>
              <a:ext uri="{FF2B5EF4-FFF2-40B4-BE49-F238E27FC236}">
                <a16:creationId xmlns:a16="http://schemas.microsoft.com/office/drawing/2014/main" id="{B3A81DAF-8325-447B-8219-BA5F658B8FDB}"/>
              </a:ext>
            </a:extLst>
          </p:cNvPr>
          <p:cNvGrpSpPr>
            <a:grpSpLocks/>
          </p:cNvGrpSpPr>
          <p:nvPr/>
        </p:nvGrpSpPr>
        <p:grpSpPr bwMode="auto">
          <a:xfrm>
            <a:off x="3400425" y="2681288"/>
            <a:ext cx="836613" cy="1128712"/>
            <a:chOff x="1103" y="3216"/>
            <a:chExt cx="590" cy="576"/>
          </a:xfrm>
        </p:grpSpPr>
        <p:sp>
          <p:nvSpPr>
            <p:cNvPr id="45158" name="Rectangle 34">
              <a:extLst>
                <a:ext uri="{FF2B5EF4-FFF2-40B4-BE49-F238E27FC236}">
                  <a16:creationId xmlns:a16="http://schemas.microsoft.com/office/drawing/2014/main" id="{4A03B33D-80CD-4A2E-AF89-B2163C168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9" name="Text Box 35">
              <a:extLst>
                <a:ext uri="{FF2B5EF4-FFF2-40B4-BE49-F238E27FC236}">
                  <a16:creationId xmlns:a16="http://schemas.microsoft.com/office/drawing/2014/main" id="{E918613A-1B98-4941-847B-CD59F3FDB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" y="3249"/>
              <a:ext cx="24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D</a:t>
              </a:r>
            </a:p>
          </p:txBody>
        </p:sp>
        <p:sp>
          <p:nvSpPr>
            <p:cNvPr id="45160" name="Text Box 36">
              <a:extLst>
                <a:ext uri="{FF2B5EF4-FFF2-40B4-BE49-F238E27FC236}">
                  <a16:creationId xmlns:a16="http://schemas.microsoft.com/office/drawing/2014/main" id="{A67EFD59-8881-4989-9BD9-F00D277E5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7" y="3249"/>
              <a:ext cx="25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Q</a:t>
              </a:r>
            </a:p>
          </p:txBody>
        </p:sp>
        <p:sp>
          <p:nvSpPr>
            <p:cNvPr id="45161" name="Line 37">
              <a:extLst>
                <a:ext uri="{FF2B5EF4-FFF2-40B4-BE49-F238E27FC236}">
                  <a16:creationId xmlns:a16="http://schemas.microsoft.com/office/drawing/2014/main" id="{E0F7E056-B282-45A9-9CF5-7DDEBE70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Line 38">
              <a:extLst>
                <a:ext uri="{FF2B5EF4-FFF2-40B4-BE49-F238E27FC236}">
                  <a16:creationId xmlns:a16="http://schemas.microsoft.com/office/drawing/2014/main" id="{4A27F155-9909-4555-A101-5AA1379C3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83" name="Line 39">
            <a:extLst>
              <a:ext uri="{FF2B5EF4-FFF2-40B4-BE49-F238E27FC236}">
                <a16:creationId xmlns:a16="http://schemas.microsoft.com/office/drawing/2014/main" id="{471FF50D-D997-46D0-8910-1800033FC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5488" y="28194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4" name="Group 40">
            <a:extLst>
              <a:ext uri="{FF2B5EF4-FFF2-40B4-BE49-F238E27FC236}">
                <a16:creationId xmlns:a16="http://schemas.microsoft.com/office/drawing/2014/main" id="{4D4878EA-A206-4425-853E-ECBD2BF039C8}"/>
              </a:ext>
            </a:extLst>
          </p:cNvPr>
          <p:cNvGrpSpPr>
            <a:grpSpLocks/>
          </p:cNvGrpSpPr>
          <p:nvPr/>
        </p:nvGrpSpPr>
        <p:grpSpPr bwMode="auto">
          <a:xfrm>
            <a:off x="3128963" y="3657600"/>
            <a:ext cx="273050" cy="1371600"/>
            <a:chOff x="1200" y="2304"/>
            <a:chExt cx="192" cy="864"/>
          </a:xfrm>
        </p:grpSpPr>
        <p:sp>
          <p:nvSpPr>
            <p:cNvPr id="45156" name="Line 41">
              <a:extLst>
                <a:ext uri="{FF2B5EF4-FFF2-40B4-BE49-F238E27FC236}">
                  <a16:creationId xmlns:a16="http://schemas.microsoft.com/office/drawing/2014/main" id="{ABD77387-43ED-46AF-B784-05CFB3D28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304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Line 42">
              <a:extLst>
                <a:ext uri="{FF2B5EF4-FFF2-40B4-BE49-F238E27FC236}">
                  <a16:creationId xmlns:a16="http://schemas.microsoft.com/office/drawing/2014/main" id="{C3BE6E90-A160-4355-9ADD-82A637926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85" name="Line 43">
            <a:extLst>
              <a:ext uri="{FF2B5EF4-FFF2-40B4-BE49-F238E27FC236}">
                <a16:creationId xmlns:a16="http://schemas.microsoft.com/office/drawing/2014/main" id="{9FE2652B-B6C6-43B7-BFC4-2A0885FF7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3338" y="38100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6" name="Line 44">
            <a:extLst>
              <a:ext uri="{FF2B5EF4-FFF2-40B4-BE49-F238E27FC236}">
                <a16:creationId xmlns:a16="http://schemas.microsoft.com/office/drawing/2014/main" id="{9637DB4B-04FB-4178-A16F-29126DCE3A3D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130675" y="2654300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7" name="Text Box 45">
            <a:extLst>
              <a:ext uri="{FF2B5EF4-FFF2-40B4-BE49-F238E27FC236}">
                <a16:creationId xmlns:a16="http://schemas.microsoft.com/office/drawing/2014/main" id="{2BF8F286-99D8-4C4A-9690-CDF89420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2195513"/>
            <a:ext cx="163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endParaRPr kumimoji="0" lang="pl-PL" altLang="en-US" sz="1800"/>
          </a:p>
        </p:txBody>
      </p:sp>
      <p:sp>
        <p:nvSpPr>
          <p:cNvPr id="45088" name="AutoShape 46">
            <a:extLst>
              <a:ext uri="{FF2B5EF4-FFF2-40B4-BE49-F238E27FC236}">
                <a16:creationId xmlns:a16="http://schemas.microsoft.com/office/drawing/2014/main" id="{2512D372-840F-4E6A-8EAD-AFFDC63205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75957" y="2059781"/>
            <a:ext cx="609600" cy="271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89" name="Line 47">
            <a:extLst>
              <a:ext uri="{FF2B5EF4-FFF2-40B4-BE49-F238E27FC236}">
                <a16:creationId xmlns:a16="http://schemas.microsoft.com/office/drawing/2014/main" id="{21A0878B-FD9B-42D3-A468-D891661E3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6488" y="21955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0" name="Line 48">
            <a:extLst>
              <a:ext uri="{FF2B5EF4-FFF2-40B4-BE49-F238E27FC236}">
                <a16:creationId xmlns:a16="http://schemas.microsoft.com/office/drawing/2014/main" id="{71D28AD3-61FA-4033-B460-B8CA5467FDE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884738" y="250031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1" name="Line 49">
            <a:extLst>
              <a:ext uri="{FF2B5EF4-FFF2-40B4-BE49-F238E27FC236}">
                <a16:creationId xmlns:a16="http://schemas.microsoft.com/office/drawing/2014/main" id="{90F0A426-6121-4DDE-A597-21BD707FE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5" y="20431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2" name="Line 50">
            <a:extLst>
              <a:ext uri="{FF2B5EF4-FFF2-40B4-BE49-F238E27FC236}">
                <a16:creationId xmlns:a16="http://schemas.microsoft.com/office/drawing/2014/main" id="{1A8F138B-C298-46A6-A13F-41596CDE5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5" y="24241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3" name="Text Box 51">
            <a:extLst>
              <a:ext uri="{FF2B5EF4-FFF2-40B4-BE49-F238E27FC236}">
                <a16:creationId xmlns:a16="http://schemas.microsoft.com/office/drawing/2014/main" id="{A74D8366-ED72-4C13-BA2A-5C4781D8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18288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/>
              <a:t>D(1)</a:t>
            </a:r>
          </a:p>
        </p:txBody>
      </p:sp>
      <p:sp>
        <p:nvSpPr>
          <p:cNvPr id="45094" name="Line 52">
            <a:extLst>
              <a:ext uri="{FF2B5EF4-FFF2-40B4-BE49-F238E27FC236}">
                <a16:creationId xmlns:a16="http://schemas.microsoft.com/office/drawing/2014/main" id="{EAE6A9F1-D8C1-420B-ABA7-DBEA7CC60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5450" y="2881313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95" name="Group 53">
            <a:extLst>
              <a:ext uri="{FF2B5EF4-FFF2-40B4-BE49-F238E27FC236}">
                <a16:creationId xmlns:a16="http://schemas.microsoft.com/office/drawing/2014/main" id="{3BC8D80E-B213-4CA9-88C4-168A7F2B5CED}"/>
              </a:ext>
            </a:extLst>
          </p:cNvPr>
          <p:cNvGrpSpPr>
            <a:grpSpLocks/>
          </p:cNvGrpSpPr>
          <p:nvPr/>
        </p:nvGrpSpPr>
        <p:grpSpPr bwMode="auto">
          <a:xfrm>
            <a:off x="5326063" y="2667000"/>
            <a:ext cx="836612" cy="1128713"/>
            <a:chOff x="1104" y="3216"/>
            <a:chExt cx="590" cy="576"/>
          </a:xfrm>
        </p:grpSpPr>
        <p:sp>
          <p:nvSpPr>
            <p:cNvPr id="45151" name="Rectangle 54">
              <a:extLst>
                <a:ext uri="{FF2B5EF4-FFF2-40B4-BE49-F238E27FC236}">
                  <a16:creationId xmlns:a16="http://schemas.microsoft.com/office/drawing/2014/main" id="{1000A2A4-D06A-447F-ACCF-5B154A7CA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2" name="Text Box 55">
              <a:extLst>
                <a:ext uri="{FF2B5EF4-FFF2-40B4-BE49-F238E27FC236}">
                  <a16:creationId xmlns:a16="http://schemas.microsoft.com/office/drawing/2014/main" id="{0BE725F7-1117-48DE-A028-749005B45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249"/>
              <a:ext cx="24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D</a:t>
              </a:r>
            </a:p>
          </p:txBody>
        </p:sp>
        <p:sp>
          <p:nvSpPr>
            <p:cNvPr id="45153" name="Text Box 56">
              <a:extLst>
                <a:ext uri="{FF2B5EF4-FFF2-40B4-BE49-F238E27FC236}">
                  <a16:creationId xmlns:a16="http://schemas.microsoft.com/office/drawing/2014/main" id="{6771AADA-F4EA-4BC0-A65A-F9FF9BEE9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3249"/>
              <a:ext cx="25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Q</a:t>
              </a:r>
            </a:p>
          </p:txBody>
        </p:sp>
        <p:sp>
          <p:nvSpPr>
            <p:cNvPr id="45154" name="Line 57">
              <a:extLst>
                <a:ext uri="{FF2B5EF4-FFF2-40B4-BE49-F238E27FC236}">
                  <a16:creationId xmlns:a16="http://schemas.microsoft.com/office/drawing/2014/main" id="{D6BF93A6-93D8-4F52-94FA-381640D8C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Line 58">
              <a:extLst>
                <a:ext uri="{FF2B5EF4-FFF2-40B4-BE49-F238E27FC236}">
                  <a16:creationId xmlns:a16="http://schemas.microsoft.com/office/drawing/2014/main" id="{29AC16CC-2A32-4D7A-B8C5-C81B0BAAF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96" name="Line 59">
            <a:extLst>
              <a:ext uri="{FF2B5EF4-FFF2-40B4-BE49-F238E27FC236}">
                <a16:creationId xmlns:a16="http://schemas.microsoft.com/office/drawing/2014/main" id="{42563C68-F71C-4D1A-AA32-A5CB678FF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38" y="2805113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97" name="Group 60">
            <a:extLst>
              <a:ext uri="{FF2B5EF4-FFF2-40B4-BE49-F238E27FC236}">
                <a16:creationId xmlns:a16="http://schemas.microsoft.com/office/drawing/2014/main" id="{42CDB6D5-86F5-4F84-B977-94C058C15F6C}"/>
              </a:ext>
            </a:extLst>
          </p:cNvPr>
          <p:cNvGrpSpPr>
            <a:grpSpLocks/>
          </p:cNvGrpSpPr>
          <p:nvPr/>
        </p:nvGrpSpPr>
        <p:grpSpPr bwMode="auto">
          <a:xfrm>
            <a:off x="5053013" y="3643313"/>
            <a:ext cx="273050" cy="1371600"/>
            <a:chOff x="1200" y="2304"/>
            <a:chExt cx="192" cy="864"/>
          </a:xfrm>
        </p:grpSpPr>
        <p:sp>
          <p:nvSpPr>
            <p:cNvPr id="45149" name="Line 61">
              <a:extLst>
                <a:ext uri="{FF2B5EF4-FFF2-40B4-BE49-F238E27FC236}">
                  <a16:creationId xmlns:a16="http://schemas.microsoft.com/office/drawing/2014/main" id="{39E617FE-E26E-4338-A653-464B1B441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304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Line 62">
              <a:extLst>
                <a:ext uri="{FF2B5EF4-FFF2-40B4-BE49-F238E27FC236}">
                  <a16:creationId xmlns:a16="http://schemas.microsoft.com/office/drawing/2014/main" id="{3A97D636-F8CB-41C5-AC15-86FB3BF75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98" name="Line 63">
            <a:extLst>
              <a:ext uri="{FF2B5EF4-FFF2-40B4-BE49-F238E27FC236}">
                <a16:creationId xmlns:a16="http://schemas.microsoft.com/office/drawing/2014/main" id="{FA5508ED-545E-4450-864A-92B504CF5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7388" y="3795713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9" name="Line 64">
            <a:extLst>
              <a:ext uri="{FF2B5EF4-FFF2-40B4-BE49-F238E27FC236}">
                <a16:creationId xmlns:a16="http://schemas.microsoft.com/office/drawing/2014/main" id="{3F4D71D4-3878-4E7D-9DE4-0792BA4F7CB8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2220913" y="266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0" name="Line 65">
            <a:extLst>
              <a:ext uri="{FF2B5EF4-FFF2-40B4-BE49-F238E27FC236}">
                <a16:creationId xmlns:a16="http://schemas.microsoft.com/office/drawing/2014/main" id="{7C25FA5F-5CE4-43F7-94B4-891388FE6FF0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6027738" y="2654300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101" name="Group 66">
            <a:extLst>
              <a:ext uri="{FF2B5EF4-FFF2-40B4-BE49-F238E27FC236}">
                <a16:creationId xmlns:a16="http://schemas.microsoft.com/office/drawing/2014/main" id="{815CB643-35EC-4A68-9943-45569C6A52C5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828800"/>
            <a:ext cx="1270000" cy="976313"/>
            <a:chOff x="324" y="1353"/>
            <a:chExt cx="924" cy="615"/>
          </a:xfrm>
        </p:grpSpPr>
        <p:sp>
          <p:nvSpPr>
            <p:cNvPr id="45142" name="Text Box 67">
              <a:extLst>
                <a:ext uri="{FF2B5EF4-FFF2-40B4-BE49-F238E27FC236}">
                  <a16:creationId xmlns:a16="http://schemas.microsoft.com/office/drawing/2014/main" id="{F669D254-6480-40DE-A942-FEAD08929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584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endParaRPr kumimoji="0" lang="pl-PL" altLang="en-US" sz="1800"/>
            </a:p>
          </p:txBody>
        </p:sp>
        <p:sp>
          <p:nvSpPr>
            <p:cNvPr id="45143" name="AutoShape 68">
              <a:extLst>
                <a:ext uri="{FF2B5EF4-FFF2-40B4-BE49-F238E27FC236}">
                  <a16:creationId xmlns:a16="http://schemas.microsoft.com/office/drawing/2014/main" id="{AF15CA3B-FF45-42CC-ACF0-071413C7AA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68" y="1488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44" name="Line 69">
              <a:extLst>
                <a:ext uri="{FF2B5EF4-FFF2-40B4-BE49-F238E27FC236}">
                  <a16:creationId xmlns:a16="http://schemas.microsoft.com/office/drawing/2014/main" id="{36D7651C-58DC-452B-819A-4F5DCC7D4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58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Line 70">
              <a:extLst>
                <a:ext uri="{FF2B5EF4-FFF2-40B4-BE49-F238E27FC236}">
                  <a16:creationId xmlns:a16="http://schemas.microsoft.com/office/drawing/2014/main" id="{02C96111-3C34-4656-891D-DA376936E7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56" y="177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6" name="Line 71">
              <a:extLst>
                <a:ext uri="{FF2B5EF4-FFF2-40B4-BE49-F238E27FC236}">
                  <a16:creationId xmlns:a16="http://schemas.microsoft.com/office/drawing/2014/main" id="{C1B7F88A-A660-48DD-B5A3-019A4B7C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48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Line 72">
              <a:extLst>
                <a:ext uri="{FF2B5EF4-FFF2-40B4-BE49-F238E27FC236}">
                  <a16:creationId xmlns:a16="http://schemas.microsoft.com/office/drawing/2014/main" id="{09228521-0FF8-4152-B863-AD2FC1DA4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72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Text Box 73">
              <a:extLst>
                <a:ext uri="{FF2B5EF4-FFF2-40B4-BE49-F238E27FC236}">
                  <a16:creationId xmlns:a16="http://schemas.microsoft.com/office/drawing/2014/main" id="{789C22B2-6AB2-478C-960E-692451C02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" y="1353"/>
              <a:ext cx="4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D(0)</a:t>
              </a:r>
            </a:p>
          </p:txBody>
        </p:sp>
      </p:grpSp>
      <p:sp>
        <p:nvSpPr>
          <p:cNvPr id="45102" name="Line 74">
            <a:extLst>
              <a:ext uri="{FF2B5EF4-FFF2-40B4-BE49-F238E27FC236}">
                <a16:creationId xmlns:a16="http://schemas.microsoft.com/office/drawing/2014/main" id="{9556AFEE-78FB-4A03-BFAB-263322F22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275" y="2881313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103" name="Group 75">
            <a:extLst>
              <a:ext uri="{FF2B5EF4-FFF2-40B4-BE49-F238E27FC236}">
                <a16:creationId xmlns:a16="http://schemas.microsoft.com/office/drawing/2014/main" id="{90609FE6-38C3-4FC2-9589-A5AD46D3AC20}"/>
              </a:ext>
            </a:extLst>
          </p:cNvPr>
          <p:cNvGrpSpPr>
            <a:grpSpLocks/>
          </p:cNvGrpSpPr>
          <p:nvPr/>
        </p:nvGrpSpPr>
        <p:grpSpPr bwMode="auto">
          <a:xfrm>
            <a:off x="7192963" y="2667000"/>
            <a:ext cx="822325" cy="1128713"/>
            <a:chOff x="1104" y="3216"/>
            <a:chExt cx="598" cy="576"/>
          </a:xfrm>
        </p:grpSpPr>
        <p:sp>
          <p:nvSpPr>
            <p:cNvPr id="45137" name="Rectangle 76">
              <a:extLst>
                <a:ext uri="{FF2B5EF4-FFF2-40B4-BE49-F238E27FC236}">
                  <a16:creationId xmlns:a16="http://schemas.microsoft.com/office/drawing/2014/main" id="{3585C6BF-4C30-4763-AE8F-48210E01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8" name="Text Box 77">
              <a:extLst>
                <a:ext uri="{FF2B5EF4-FFF2-40B4-BE49-F238E27FC236}">
                  <a16:creationId xmlns:a16="http://schemas.microsoft.com/office/drawing/2014/main" id="{73D65D06-F5F4-483B-A186-B2C97CC68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249"/>
              <a:ext cx="25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D</a:t>
              </a:r>
            </a:p>
          </p:txBody>
        </p:sp>
        <p:sp>
          <p:nvSpPr>
            <p:cNvPr id="45139" name="Text Box 78">
              <a:extLst>
                <a:ext uri="{FF2B5EF4-FFF2-40B4-BE49-F238E27FC236}">
                  <a16:creationId xmlns:a16="http://schemas.microsoft.com/office/drawing/2014/main" id="{D899287B-12BB-447C-B9E7-FD69CC6D7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3249"/>
              <a:ext cx="26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sz="1800"/>
                <a:t>Q</a:t>
              </a:r>
            </a:p>
          </p:txBody>
        </p:sp>
        <p:sp>
          <p:nvSpPr>
            <p:cNvPr id="45140" name="Line 79">
              <a:extLst>
                <a:ext uri="{FF2B5EF4-FFF2-40B4-BE49-F238E27FC236}">
                  <a16:creationId xmlns:a16="http://schemas.microsoft.com/office/drawing/2014/main" id="{3A21EAB6-53F7-452F-AEC6-75CE2F440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Line 80">
              <a:extLst>
                <a:ext uri="{FF2B5EF4-FFF2-40B4-BE49-F238E27FC236}">
                  <a16:creationId xmlns:a16="http://schemas.microsoft.com/office/drawing/2014/main" id="{82A96544-3254-41D7-BB52-4A4DD41D4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04" name="Line 81">
            <a:extLst>
              <a:ext uri="{FF2B5EF4-FFF2-40B4-BE49-F238E27FC236}">
                <a16:creationId xmlns:a16="http://schemas.microsoft.com/office/drawing/2014/main" id="{725E62D1-1E4F-4AF3-A105-D67FF6410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1200" y="2805113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105" name="Group 82">
            <a:extLst>
              <a:ext uri="{FF2B5EF4-FFF2-40B4-BE49-F238E27FC236}">
                <a16:creationId xmlns:a16="http://schemas.microsoft.com/office/drawing/2014/main" id="{CEDBBC03-651A-4E9E-9213-D4C61BFFDD83}"/>
              </a:ext>
            </a:extLst>
          </p:cNvPr>
          <p:cNvGrpSpPr>
            <a:grpSpLocks/>
          </p:cNvGrpSpPr>
          <p:nvPr/>
        </p:nvGrpSpPr>
        <p:grpSpPr bwMode="auto">
          <a:xfrm>
            <a:off x="6929438" y="3643313"/>
            <a:ext cx="263525" cy="1371600"/>
            <a:chOff x="1200" y="2304"/>
            <a:chExt cx="192" cy="864"/>
          </a:xfrm>
        </p:grpSpPr>
        <p:sp>
          <p:nvSpPr>
            <p:cNvPr id="45135" name="Line 83">
              <a:extLst>
                <a:ext uri="{FF2B5EF4-FFF2-40B4-BE49-F238E27FC236}">
                  <a16:creationId xmlns:a16="http://schemas.microsoft.com/office/drawing/2014/main" id="{8E0AF6A4-8BC3-49BF-B86E-73D757C8E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304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84">
              <a:extLst>
                <a:ext uri="{FF2B5EF4-FFF2-40B4-BE49-F238E27FC236}">
                  <a16:creationId xmlns:a16="http://schemas.microsoft.com/office/drawing/2014/main" id="{8A0D628A-F4EE-4321-B809-5FC46A746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06" name="Line 85">
            <a:extLst>
              <a:ext uri="{FF2B5EF4-FFF2-40B4-BE49-F238E27FC236}">
                <a16:creationId xmlns:a16="http://schemas.microsoft.com/office/drawing/2014/main" id="{88AC017D-0173-4173-81A1-0E30AD6D9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1588" y="3795713"/>
            <a:ext cx="0" cy="170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7" name="Line 86">
            <a:extLst>
              <a:ext uri="{FF2B5EF4-FFF2-40B4-BE49-F238E27FC236}">
                <a16:creationId xmlns:a16="http://schemas.microsoft.com/office/drawing/2014/main" id="{D6415759-3BEC-4606-9631-479F49165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895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8" name="Text Box 87">
            <a:extLst>
              <a:ext uri="{FF2B5EF4-FFF2-40B4-BE49-F238E27FC236}">
                <a16:creationId xmlns:a16="http://schemas.microsoft.com/office/drawing/2014/main" id="{55D0589A-541C-434F-8CFC-F1240DFE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8674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Q(0)</a:t>
            </a:r>
          </a:p>
        </p:txBody>
      </p:sp>
      <p:sp>
        <p:nvSpPr>
          <p:cNvPr id="45109" name="Line 88">
            <a:extLst>
              <a:ext uri="{FF2B5EF4-FFF2-40B4-BE49-F238E27FC236}">
                <a16:creationId xmlns:a16="http://schemas.microsoft.com/office/drawing/2014/main" id="{9C7752A2-96DE-45B0-A69F-80C76EDEA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438400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0" name="Line 89">
            <a:extLst>
              <a:ext uri="{FF2B5EF4-FFF2-40B4-BE49-F238E27FC236}">
                <a16:creationId xmlns:a16="http://schemas.microsoft.com/office/drawing/2014/main" id="{6802B798-A201-4436-82EF-D6AAA2650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438400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1" name="Line 90">
            <a:extLst>
              <a:ext uri="{FF2B5EF4-FFF2-40B4-BE49-F238E27FC236}">
                <a16:creationId xmlns:a16="http://schemas.microsoft.com/office/drawing/2014/main" id="{730DF2F4-1519-4126-9699-474873EE8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438400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2" name="Line 91">
            <a:extLst>
              <a:ext uri="{FF2B5EF4-FFF2-40B4-BE49-F238E27FC236}">
                <a16:creationId xmlns:a16="http://schemas.microsoft.com/office/drawing/2014/main" id="{4E4E27E4-A099-433C-8F9E-C79A0D322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8956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3" name="Text Box 92">
            <a:extLst>
              <a:ext uri="{FF2B5EF4-FFF2-40B4-BE49-F238E27FC236}">
                <a16:creationId xmlns:a16="http://schemas.microsoft.com/office/drawing/2014/main" id="{1EC08259-5C6C-41A2-9016-70437818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674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Q(1)</a:t>
            </a:r>
          </a:p>
        </p:txBody>
      </p:sp>
      <p:sp>
        <p:nvSpPr>
          <p:cNvPr id="45114" name="Text Box 93">
            <a:extLst>
              <a:ext uri="{FF2B5EF4-FFF2-40B4-BE49-F238E27FC236}">
                <a16:creationId xmlns:a16="http://schemas.microsoft.com/office/drawing/2014/main" id="{EF2FCB43-D543-47A7-AE88-FFD113F0C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8674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Q(2)</a:t>
            </a:r>
          </a:p>
        </p:txBody>
      </p:sp>
      <p:sp>
        <p:nvSpPr>
          <p:cNvPr id="45115" name="Text Box 94">
            <a:extLst>
              <a:ext uri="{FF2B5EF4-FFF2-40B4-BE49-F238E27FC236}">
                <a16:creationId xmlns:a16="http://schemas.microsoft.com/office/drawing/2014/main" id="{38B32CA5-CD11-4241-A43C-D3497EC39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674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Q(3)</a:t>
            </a:r>
          </a:p>
        </p:txBody>
      </p:sp>
      <p:sp>
        <p:nvSpPr>
          <p:cNvPr id="45116" name="Line 95">
            <a:extLst>
              <a:ext uri="{FF2B5EF4-FFF2-40B4-BE49-F238E27FC236}">
                <a16:creationId xmlns:a16="http://schemas.microsoft.com/office/drawing/2014/main" id="{3BED2202-EF11-43C1-918B-17478858EA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3657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7" name="Line 96">
            <a:extLst>
              <a:ext uri="{FF2B5EF4-FFF2-40B4-BE49-F238E27FC236}">
                <a16:creationId xmlns:a16="http://schemas.microsoft.com/office/drawing/2014/main" id="{D54048B2-4CB7-4A19-973B-6FD2DB8F4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524000"/>
            <a:ext cx="6134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8" name="Line 97">
            <a:extLst>
              <a:ext uri="{FF2B5EF4-FFF2-40B4-BE49-F238E27FC236}">
                <a16:creationId xmlns:a16="http://schemas.microsoft.com/office/drawing/2014/main" id="{B1BB71CD-8EF7-405F-9868-13C277FB4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" y="152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9" name="Line 98">
            <a:extLst>
              <a:ext uri="{FF2B5EF4-FFF2-40B4-BE49-F238E27FC236}">
                <a16:creationId xmlns:a16="http://schemas.microsoft.com/office/drawing/2014/main" id="{83B2B4CD-257B-43D0-94C4-D5F4DA990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0200" y="1511300"/>
            <a:ext cx="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0" name="Line 99">
            <a:extLst>
              <a:ext uri="{FF2B5EF4-FFF2-40B4-BE49-F238E27FC236}">
                <a16:creationId xmlns:a16="http://schemas.microsoft.com/office/drawing/2014/main" id="{B00F91E6-36D3-41B6-B106-E1CE7CE67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536700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1" name="Line 100">
            <a:extLst>
              <a:ext uri="{FF2B5EF4-FFF2-40B4-BE49-F238E27FC236}">
                <a16:creationId xmlns:a16="http://schemas.microsoft.com/office/drawing/2014/main" id="{99F3ADBA-D274-409B-BC7A-3A2BDACCB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800" y="1524000"/>
            <a:ext cx="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2" name="Text Box 101">
            <a:extLst>
              <a:ext uri="{FF2B5EF4-FFF2-40B4-BE49-F238E27FC236}">
                <a16:creationId xmlns:a16="http://schemas.microsoft.com/office/drawing/2014/main" id="{7B1C8BD6-7226-45FB-B229-8948DBF8A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13030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>
                <a:latin typeface="Times New Roman" panose="02020603050405020304" pitchFamily="18" charset="0"/>
              </a:rPr>
              <a:t>Load</a:t>
            </a:r>
          </a:p>
        </p:txBody>
      </p:sp>
      <p:sp>
        <p:nvSpPr>
          <p:cNvPr id="45123" name="Oval 102">
            <a:extLst>
              <a:ext uri="{FF2B5EF4-FFF2-40B4-BE49-F238E27FC236}">
                <a16:creationId xmlns:a16="http://schemas.microsoft.com/office/drawing/2014/main" id="{FDD05F4E-F0EE-42C4-855F-27C5393E4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435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24" name="Oval 103">
            <a:extLst>
              <a:ext uri="{FF2B5EF4-FFF2-40B4-BE49-F238E27FC236}">
                <a16:creationId xmlns:a16="http://schemas.microsoft.com/office/drawing/2014/main" id="{8A0AD834-48CC-4643-8881-DEB34273E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435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25" name="Oval 104">
            <a:extLst>
              <a:ext uri="{FF2B5EF4-FFF2-40B4-BE49-F238E27FC236}">
                <a16:creationId xmlns:a16="http://schemas.microsoft.com/office/drawing/2014/main" id="{8DC9D2C3-FC87-465D-921F-9924F5A2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435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26" name="Oval 105">
            <a:extLst>
              <a:ext uri="{FF2B5EF4-FFF2-40B4-BE49-F238E27FC236}">
                <a16:creationId xmlns:a16="http://schemas.microsoft.com/office/drawing/2014/main" id="{B3B2CAC5-FCA9-4569-9609-F04AC8E39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4978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27" name="Oval 106">
            <a:extLst>
              <a:ext uri="{FF2B5EF4-FFF2-40B4-BE49-F238E27FC236}">
                <a16:creationId xmlns:a16="http://schemas.microsoft.com/office/drawing/2014/main" id="{A8E3EE90-FF88-48BB-852B-52B4935A1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978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28" name="Oval 107">
            <a:extLst>
              <a:ext uri="{FF2B5EF4-FFF2-40B4-BE49-F238E27FC236}">
                <a16:creationId xmlns:a16="http://schemas.microsoft.com/office/drawing/2014/main" id="{5B58F537-B4C2-404D-9CF9-401D295E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85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29" name="Oval 108">
            <a:extLst>
              <a:ext uri="{FF2B5EF4-FFF2-40B4-BE49-F238E27FC236}">
                <a16:creationId xmlns:a16="http://schemas.microsoft.com/office/drawing/2014/main" id="{C2A66EB0-CE9F-48C7-B89D-7B1CE968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85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30" name="Oval 109">
            <a:extLst>
              <a:ext uri="{FF2B5EF4-FFF2-40B4-BE49-F238E27FC236}">
                <a16:creationId xmlns:a16="http://schemas.microsoft.com/office/drawing/2014/main" id="{75DF1334-3D0E-421F-99B7-79309417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473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31" name="Oval 110">
            <a:extLst>
              <a:ext uri="{FF2B5EF4-FFF2-40B4-BE49-F238E27FC236}">
                <a16:creationId xmlns:a16="http://schemas.microsoft.com/office/drawing/2014/main" id="{3A124996-0645-4DBF-A6AE-F37666F78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2387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32" name="Oval 111">
            <a:extLst>
              <a:ext uri="{FF2B5EF4-FFF2-40B4-BE49-F238E27FC236}">
                <a16:creationId xmlns:a16="http://schemas.microsoft.com/office/drawing/2014/main" id="{DEE2CB83-A41F-4BAF-AA63-2110033A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37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33" name="Oval 112">
            <a:extLst>
              <a:ext uri="{FF2B5EF4-FFF2-40B4-BE49-F238E27FC236}">
                <a16:creationId xmlns:a16="http://schemas.microsoft.com/office/drawing/2014/main" id="{ADD90390-CC16-424C-9D40-609ABEF8F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2387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134" name="Oval 113">
            <a:extLst>
              <a:ext uri="{FF2B5EF4-FFF2-40B4-BE49-F238E27FC236}">
                <a16:creationId xmlns:a16="http://schemas.microsoft.com/office/drawing/2014/main" id="{D8659BFA-238F-4C69-95A1-12086ADE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606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620D4BE6-18EC-47C8-AEE5-C7F6A0F9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76517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ENTITY shift4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PORT ( 	D 	: IN 	STD_LOGIC_VECTOR(3 DOWNTO 0)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Enable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Load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Sin 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Clock 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			Q 	: OUT 	STD_LOGIC_VECTOR(3 DOWNTO 0)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END shift4 ;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35340432-818E-4676-AE98-56880F67F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9700"/>
            <a:ext cx="7694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4-bit shift register with parallel load (1)</a:t>
            </a:r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22D226FD-41F6-4902-90DF-25F11DB5EBBE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191000"/>
            <a:ext cx="2822575" cy="2133600"/>
            <a:chOff x="1968" y="2640"/>
            <a:chExt cx="1778" cy="1344"/>
          </a:xfrm>
        </p:grpSpPr>
        <p:sp>
          <p:nvSpPr>
            <p:cNvPr id="46085" name="Line 5">
              <a:extLst>
                <a:ext uri="{FF2B5EF4-FFF2-40B4-BE49-F238E27FC236}">
                  <a16:creationId xmlns:a16="http://schemas.microsoft.com/office/drawing/2014/main" id="{36499275-05EF-461D-B34F-1ECB04005A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V="1">
              <a:off x="2475" y="3784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Line 6">
              <a:extLst>
                <a:ext uri="{FF2B5EF4-FFF2-40B4-BE49-F238E27FC236}">
                  <a16:creationId xmlns:a16="http://schemas.microsoft.com/office/drawing/2014/main" id="{C2FD8D46-E0EA-4157-BC86-A8C8F0303D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43736" flipH="1" flipV="1">
              <a:off x="2468" y="3831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Text Box 7">
              <a:extLst>
                <a:ext uri="{FF2B5EF4-FFF2-40B4-BE49-F238E27FC236}">
                  <a16:creationId xmlns:a16="http://schemas.microsoft.com/office/drawing/2014/main" id="{EC2765AA-A9D9-4005-9555-2ADCDBA1A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" y="3059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46088" name="Text Box 8">
              <a:extLst>
                <a:ext uri="{FF2B5EF4-FFF2-40B4-BE49-F238E27FC236}">
                  <a16:creationId xmlns:a16="http://schemas.microsoft.com/office/drawing/2014/main" id="{EC340A64-7A8C-41F7-81AF-6BF738E78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871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Enable</a:t>
              </a:r>
            </a:p>
          </p:txBody>
        </p:sp>
        <p:sp>
          <p:nvSpPr>
            <p:cNvPr id="46089" name="Line 9">
              <a:extLst>
                <a:ext uri="{FF2B5EF4-FFF2-40B4-BE49-F238E27FC236}">
                  <a16:creationId xmlns:a16="http://schemas.microsoft.com/office/drawing/2014/main" id="{7BB041A1-CB12-478C-8360-B55E10189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4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Rectangle 10">
              <a:extLst>
                <a:ext uri="{FF2B5EF4-FFF2-40B4-BE49-F238E27FC236}">
                  <a16:creationId xmlns:a16="http://schemas.microsoft.com/office/drawing/2014/main" id="{F8C969E4-41E9-41D7-BAA7-E3808CDD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919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1" name="Text Box 11">
              <a:extLst>
                <a:ext uri="{FF2B5EF4-FFF2-40B4-BE49-F238E27FC236}">
                  <a16:creationId xmlns:a16="http://schemas.microsoft.com/office/drawing/2014/main" id="{4590E18B-CAD9-4ECB-8855-F3134BA49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736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Clock</a:t>
              </a:r>
            </a:p>
          </p:txBody>
        </p:sp>
        <p:sp>
          <p:nvSpPr>
            <p:cNvPr id="46092" name="Text Box 12">
              <a:extLst>
                <a:ext uri="{FF2B5EF4-FFF2-40B4-BE49-F238E27FC236}">
                  <a16:creationId xmlns:a16="http://schemas.microsoft.com/office/drawing/2014/main" id="{CD4EED9D-6773-400B-9B0B-6E8C0A838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3569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altLang="en-US" sz="1800" b="1">
                  <a:latin typeface="Times New Roman" panose="02020603050405020304" pitchFamily="18" charset="0"/>
                </a:rPr>
                <a:t>shift4</a:t>
              </a:r>
            </a:p>
          </p:txBody>
        </p:sp>
        <p:sp>
          <p:nvSpPr>
            <p:cNvPr id="46093" name="Line 13">
              <a:extLst>
                <a:ext uri="{FF2B5EF4-FFF2-40B4-BE49-F238E27FC236}">
                  <a16:creationId xmlns:a16="http://schemas.microsoft.com/office/drawing/2014/main" id="{4DF99CEB-6B6B-46C2-8F85-71E8A3DE1C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8" y="36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94" name="Group 14">
              <a:extLst>
                <a:ext uri="{FF2B5EF4-FFF2-40B4-BE49-F238E27FC236}">
                  <a16:creationId xmlns:a16="http://schemas.microsoft.com/office/drawing/2014/main" id="{1E476D22-96B3-499E-9618-2B0945A40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849"/>
              <a:ext cx="480" cy="375"/>
              <a:chOff x="3024" y="2793"/>
              <a:chExt cx="480" cy="375"/>
            </a:xfrm>
          </p:grpSpPr>
          <p:sp>
            <p:nvSpPr>
              <p:cNvPr id="46104" name="Line 15">
                <a:extLst>
                  <a:ext uri="{FF2B5EF4-FFF2-40B4-BE49-F238E27FC236}">
                    <a16:creationId xmlns:a16="http://schemas.microsoft.com/office/drawing/2014/main" id="{B0AFA352-B9E5-4D04-94CD-E4FF34994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5" name="Line 16">
                <a:extLst>
                  <a:ext uri="{FF2B5EF4-FFF2-40B4-BE49-F238E27FC236}">
                    <a16:creationId xmlns:a16="http://schemas.microsoft.com/office/drawing/2014/main" id="{3486E2FB-0E3F-4CB3-A480-AD3AEFA76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Text Box 17">
                <a:extLst>
                  <a:ext uri="{FF2B5EF4-FFF2-40B4-BE49-F238E27FC236}">
                    <a16:creationId xmlns:a16="http://schemas.microsoft.com/office/drawing/2014/main" id="{1891AD60-5ABE-467C-954D-6700182803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6095" name="Text Box 18">
              <a:extLst>
                <a:ext uri="{FF2B5EF4-FFF2-40B4-BE49-F238E27FC236}">
                  <a16:creationId xmlns:a16="http://schemas.microsoft.com/office/drawing/2014/main" id="{AF5710A6-F4C7-4601-9C0F-D47B8A56C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05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6096" name="Line 19">
              <a:extLst>
                <a:ext uri="{FF2B5EF4-FFF2-40B4-BE49-F238E27FC236}">
                  <a16:creationId xmlns:a16="http://schemas.microsoft.com/office/drawing/2014/main" id="{6D7905C9-06E1-4895-B29C-58227B9D2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37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Line 20">
              <a:extLst>
                <a:ext uri="{FF2B5EF4-FFF2-40B4-BE49-F238E27FC236}">
                  <a16:creationId xmlns:a16="http://schemas.microsoft.com/office/drawing/2014/main" id="{86C07C1A-0332-4CDB-B3CE-5B2CED458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56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Text Box 21">
              <a:extLst>
                <a:ext uri="{FF2B5EF4-FFF2-40B4-BE49-F238E27FC236}">
                  <a16:creationId xmlns:a16="http://schemas.microsoft.com/office/drawing/2014/main" id="{15D5587E-B9DC-4C02-8FCC-BF61DEC63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260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Load</a:t>
              </a:r>
            </a:p>
          </p:txBody>
        </p:sp>
        <p:sp>
          <p:nvSpPr>
            <p:cNvPr id="46099" name="Text Box 22">
              <a:extLst>
                <a:ext uri="{FF2B5EF4-FFF2-40B4-BE49-F238E27FC236}">
                  <a16:creationId xmlns:a16="http://schemas.microsoft.com/office/drawing/2014/main" id="{69F73F50-B8C3-44CB-935C-07CF21C5D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464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>
                  <a:latin typeface="Times New Roman" panose="02020603050405020304" pitchFamily="18" charset="0"/>
                </a:rPr>
                <a:t>Sin</a:t>
              </a:r>
            </a:p>
          </p:txBody>
        </p:sp>
        <p:grpSp>
          <p:nvGrpSpPr>
            <p:cNvPr id="46100" name="Group 23">
              <a:extLst>
                <a:ext uri="{FF2B5EF4-FFF2-40B4-BE49-F238E27FC236}">
                  <a16:creationId xmlns:a16="http://schemas.microsoft.com/office/drawing/2014/main" id="{4494FF79-8E6B-4A2B-8715-90CDF9CD8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841"/>
              <a:ext cx="480" cy="375"/>
              <a:chOff x="3024" y="2793"/>
              <a:chExt cx="480" cy="375"/>
            </a:xfrm>
          </p:grpSpPr>
          <p:sp>
            <p:nvSpPr>
              <p:cNvPr id="46101" name="Line 24">
                <a:extLst>
                  <a:ext uri="{FF2B5EF4-FFF2-40B4-BE49-F238E27FC236}">
                    <a16:creationId xmlns:a16="http://schemas.microsoft.com/office/drawing/2014/main" id="{F7B90986-9C14-4AAB-912D-5EEDCA2F3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2" name="Line 25">
                <a:extLst>
                  <a:ext uri="{FF2B5EF4-FFF2-40B4-BE49-F238E27FC236}">
                    <a16:creationId xmlns:a16="http://schemas.microsoft.com/office/drawing/2014/main" id="{5DBE1572-ECAB-4563-892C-311B5F85C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Text Box 26">
                <a:extLst>
                  <a:ext uri="{FF2B5EF4-FFF2-40B4-BE49-F238E27FC236}">
                    <a16:creationId xmlns:a16="http://schemas.microsoft.com/office/drawing/2014/main" id="{A4D382A1-9F3F-453A-8E34-E24A90681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altLang="en-US" b="1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1451</Words>
  <Application>Microsoft Office PowerPoint</Application>
  <PresentationFormat>On-screen Show (4:3)</PresentationFormat>
  <Paragraphs>572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Wingdings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Shift Register</vt:lpstr>
      <vt:lpstr>Shift Register With Parallel 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Controller (Control Unit)</vt:lpstr>
      <vt:lpstr>Programmable vs. Non-Programmable Controller</vt:lpstr>
      <vt:lpstr>Finite State Machines</vt:lpstr>
      <vt:lpstr>Moore FSM</vt:lpstr>
      <vt:lpstr>State Diagrams: Moore Machine</vt:lpstr>
      <vt:lpstr>Moore FSM - Example 1</vt:lpstr>
      <vt:lpstr>State Diagrams: Mealy Machine</vt:lpstr>
      <vt:lpstr>Mealy FSM – Example 1</vt:lpstr>
      <vt:lpstr>Moore &amp; Mealy FSMs without Delays</vt:lpstr>
      <vt:lpstr>Moore &amp; Mealy FSMs with Delays</vt:lpstr>
      <vt:lpstr>Moore vs. Mealy FSM (2)</vt:lpstr>
      <vt:lpstr>Which Way to Go?</vt:lpstr>
      <vt:lpstr>PowerPoint Presentation</vt:lpstr>
      <vt:lpstr>VHDL Design Styles</vt:lpstr>
      <vt:lpstr>Mixed Style Modeling</vt:lpstr>
      <vt:lpstr>PowerPoint Presentation</vt:lpstr>
      <vt:lpstr>For Beginners</vt:lpstr>
      <vt:lpstr>PowerPoint Presentation</vt:lpstr>
      <vt:lpstr>For Intermmediates</vt:lpstr>
      <vt:lpstr>For Intermmediates (2)</vt:lpstr>
      <vt:lpstr>PowerPoint Presentation</vt:lpstr>
      <vt:lpstr>Poor Design Practices and Remedies</vt:lpstr>
      <vt:lpstr>Misuse of Asynchronous Reset</vt:lpstr>
      <vt:lpstr>Misuse of Asynchronous Reset</vt:lpstr>
      <vt:lpstr>Decade (mod-10) Counter</vt:lpstr>
      <vt:lpstr>Misuse of Gated Clock</vt:lpstr>
      <vt:lpstr>Dedicated Clock Tree Network – H Tree</vt:lpstr>
      <vt:lpstr>Disuse of Derived Clock</vt:lpstr>
      <vt:lpstr>Disuse of Derived Clock - Solution</vt:lpstr>
      <vt:lpstr>Bad Design</vt:lpstr>
      <vt:lpstr>Better Design</vt:lpstr>
      <vt:lpstr>Dual-edge triggered register/counter (1)</vt:lpstr>
      <vt:lpstr>Dual-edge triggered register/counter (2)</vt:lpstr>
      <vt:lpstr>Dual-edge triggered register/counter (3)</vt:lpstr>
      <vt:lpstr>PowerPoint Presentation</vt:lpstr>
      <vt:lpstr>Instruction ROM example (1)</vt:lpstr>
      <vt:lpstr>Instruction ROM example (2)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 Ahmed</dc:creator>
  <cp:lastModifiedBy>Farahmandi,Farimah</cp:lastModifiedBy>
  <cp:revision>186</cp:revision>
  <dcterms:created xsi:type="dcterms:W3CDTF">2018-07-19T06:50:39Z</dcterms:created>
  <dcterms:modified xsi:type="dcterms:W3CDTF">2019-09-18T16:20:33Z</dcterms:modified>
</cp:coreProperties>
</file>