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53"/>
  </p:notesMasterIdLst>
  <p:sldIdLst>
    <p:sldId id="340" r:id="rId3"/>
    <p:sldId id="559" r:id="rId4"/>
    <p:sldId id="560" r:id="rId5"/>
    <p:sldId id="711" r:id="rId6"/>
    <p:sldId id="561" r:id="rId7"/>
    <p:sldId id="562" r:id="rId8"/>
    <p:sldId id="567" r:id="rId9"/>
    <p:sldId id="564" r:id="rId10"/>
    <p:sldId id="565" r:id="rId11"/>
    <p:sldId id="712" r:id="rId12"/>
    <p:sldId id="714" r:id="rId13"/>
    <p:sldId id="715" r:id="rId14"/>
    <p:sldId id="716" r:id="rId15"/>
    <p:sldId id="566" r:id="rId16"/>
    <p:sldId id="717" r:id="rId17"/>
    <p:sldId id="709" r:id="rId18"/>
    <p:sldId id="718" r:id="rId19"/>
    <p:sldId id="568" r:id="rId20"/>
    <p:sldId id="720" r:id="rId21"/>
    <p:sldId id="721" r:id="rId22"/>
    <p:sldId id="708" r:id="rId23"/>
    <p:sldId id="710" r:id="rId24"/>
    <p:sldId id="722" r:id="rId25"/>
    <p:sldId id="723" r:id="rId26"/>
    <p:sldId id="724" r:id="rId27"/>
    <p:sldId id="726" r:id="rId28"/>
    <p:sldId id="727" r:id="rId29"/>
    <p:sldId id="728" r:id="rId30"/>
    <p:sldId id="729" r:id="rId31"/>
    <p:sldId id="671" r:id="rId32"/>
    <p:sldId id="730" r:id="rId33"/>
    <p:sldId id="731" r:id="rId34"/>
    <p:sldId id="732" r:id="rId35"/>
    <p:sldId id="733" r:id="rId36"/>
    <p:sldId id="735" r:id="rId37"/>
    <p:sldId id="736" r:id="rId38"/>
    <p:sldId id="737" r:id="rId39"/>
    <p:sldId id="738" r:id="rId40"/>
    <p:sldId id="739" r:id="rId41"/>
    <p:sldId id="741" r:id="rId42"/>
    <p:sldId id="740" r:id="rId43"/>
    <p:sldId id="742" r:id="rId44"/>
    <p:sldId id="679" r:id="rId45"/>
    <p:sldId id="680" r:id="rId46"/>
    <p:sldId id="681" r:id="rId47"/>
    <p:sldId id="682" r:id="rId48"/>
    <p:sldId id="683" r:id="rId49"/>
    <p:sldId id="684" r:id="rId50"/>
    <p:sldId id="331" r:id="rId51"/>
    <p:sldId id="28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3537" autoAdjust="0"/>
  </p:normalViewPr>
  <p:slideViewPr>
    <p:cSldViewPr snapToGrid="0">
      <p:cViewPr varScale="1">
        <p:scale>
          <a:sx n="103" d="100"/>
          <a:sy n="103" d="100"/>
        </p:scale>
        <p:origin x="13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73707-FFED-4B69-85CE-B5C1923375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1292E-6BBD-49AC-BF16-0E9DA694D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1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5" y="1657350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67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A50021"/>
                </a:solidFill>
              </a:defRPr>
            </a:lvl3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987-07AB-442C-B123-EF969832F0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3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892D-E911-4394-946D-E66BC49C2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93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B2C0-56D7-4B7D-A63B-9DE2943C86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08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164E-5FBB-4782-8604-5C241FBFB5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28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562F-EC6B-40AB-9BDB-4C084AB1B9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5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3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0F66-72AE-479E-8D14-8C73AEC0A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1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AFBE-B4CC-4D3B-B82C-A6804D7C8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698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6840-6D10-4EEF-9E4E-3EA50C36A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123825"/>
            <a:ext cx="2201862" cy="6610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23825"/>
            <a:ext cx="6456363" cy="6610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4619-DCDF-423B-8F04-998B91544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998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23825"/>
            <a:ext cx="88011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4B4C-6EE0-42FE-93CA-02A00F1F5F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9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8278-4D5B-4B5E-A9F4-1713377860B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23825"/>
            <a:ext cx="8801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" y="923925"/>
            <a:ext cx="881062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5341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D7BE8A41-C051-4ED6-BB81-4FE75D60FB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10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80000"/>
        <a:buFont typeface="Wingdings" pitchFamily="2" charset="2"/>
        <a:buChar char="u"/>
        <a:defRPr sz="2800">
          <a:solidFill>
            <a:srgbClr val="0000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q"/>
        <a:defRPr sz="2400">
          <a:solidFill>
            <a:srgbClr val="80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31">
            <a:extLst>
              <a:ext uri="{FF2B5EF4-FFF2-40B4-BE49-F238E27FC236}">
                <a16:creationId xmlns:a16="http://schemas.microsoft.com/office/drawing/2014/main" id="{6D2EC39B-5C5E-45CC-8F74-67F0E034C48A}"/>
              </a:ext>
            </a:extLst>
          </p:cNvPr>
          <p:cNvSpPr txBox="1">
            <a:spLocks/>
          </p:cNvSpPr>
          <p:nvPr/>
        </p:nvSpPr>
        <p:spPr>
          <a:xfrm>
            <a:off x="163244" y="656813"/>
            <a:ext cx="8980756" cy="16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rmAutofit fontScale="85000" lnSpcReduction="20000"/>
          </a:bodyPr>
          <a:lstStyle>
            <a:lvl1pPr marL="0" marR="0" indent="0" algn="ctr" defTabSz="43627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40" b="1" i="0" u="none" strike="noStrike" cap="none" spc="0" baseline="0">
                <a:ln>
                  <a:noFill/>
                </a:ln>
                <a:solidFill>
                  <a:srgbClr val="8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5400" dirty="0"/>
              <a:t>EEL4712 Digital Design</a:t>
            </a:r>
          </a:p>
          <a:p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lang="en-US" altLang="en-US" sz="4000" dirty="0">
                <a:ea typeface="ＭＳ Ｐゴシック" panose="020B0600070205080204" pitchFamily="34" charset="-128"/>
              </a:rPr>
              <a:t>Modeling of Circuits with Regular Structure</a:t>
            </a:r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</p:txBody>
      </p:sp>
      <p:sp>
        <p:nvSpPr>
          <p:cNvPr id="10" name="Shape 132">
            <a:extLst>
              <a:ext uri="{FF2B5EF4-FFF2-40B4-BE49-F238E27FC236}">
                <a16:creationId xmlns:a16="http://schemas.microsoft.com/office/drawing/2014/main" id="{02D74C40-2EF0-44FA-98E9-7B79B389FEC2}"/>
              </a:ext>
            </a:extLst>
          </p:cNvPr>
          <p:cNvSpPr txBox="1">
            <a:spLocks/>
          </p:cNvSpPr>
          <p:nvPr/>
        </p:nvSpPr>
        <p:spPr>
          <a:xfrm>
            <a:off x="0" y="3303300"/>
            <a:ext cx="9144000" cy="3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512" tIns="36512" rIns="36512" bIns="36512">
            <a:normAutofit/>
          </a:bodyPr>
          <a:lstStyle>
            <a:lvl1pPr marL="0" marR="0" indent="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52512" marR="0" indent="-379412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439862" marR="0" indent="-19685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2396" marR="0" indent="-182033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97894" marR="0" indent="-240507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50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122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94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66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407511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40">
                <a:solidFill>
                  <a:srgbClr val="0000FF"/>
                </a:solidFill>
              </a:defRPr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" name="Picture 4" descr="UF">
            <a:extLst>
              <a:ext uri="{FF2B5EF4-FFF2-40B4-BE49-F238E27FC236}">
                <a16:creationId xmlns:a16="http://schemas.microsoft.com/office/drawing/2014/main" id="{E99B395C-7400-4BE0-9774-C3392FA7E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6" y="4125123"/>
            <a:ext cx="6745189" cy="12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47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F2B1-9D28-4EAE-921C-3AC5C82D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PARITY: Architecture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35FFA-4D75-480F-98CF-680271330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ARCHITECTURE </a:t>
            </a:r>
            <a:r>
              <a:rPr lang="en-US" sz="2000" dirty="0" err="1"/>
              <a:t>parity_dataflow</a:t>
            </a:r>
            <a:r>
              <a:rPr lang="en-US" sz="2000" dirty="0"/>
              <a:t> OF parity IS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SIGNAL </a:t>
            </a:r>
            <a:r>
              <a:rPr lang="en-US" sz="2000" dirty="0" err="1"/>
              <a:t>xor_out</a:t>
            </a:r>
            <a:r>
              <a:rPr lang="en-US" sz="2000" dirty="0"/>
              <a:t>: STD_LOGIC_VECTOR (</a:t>
            </a:r>
            <a:r>
              <a:rPr lang="en-US" sz="2000" b="1" dirty="0"/>
              <a:t>7 </a:t>
            </a:r>
            <a:r>
              <a:rPr lang="en-US" sz="2000" dirty="0"/>
              <a:t>DOWNTO </a:t>
            </a:r>
            <a:r>
              <a:rPr lang="en-US" sz="2000" b="1" dirty="0"/>
              <a:t>0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BEGIN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xor_out</a:t>
            </a:r>
            <a:r>
              <a:rPr lang="en-US" sz="2000" dirty="0"/>
              <a:t>(0) &lt;= </a:t>
            </a:r>
            <a:r>
              <a:rPr lang="en-US" sz="2000" dirty="0" err="1"/>
              <a:t>parity_in</a:t>
            </a:r>
            <a:r>
              <a:rPr lang="en-US" sz="2000" dirty="0"/>
              <a:t>(0);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G2: FOR </a:t>
            </a:r>
            <a:r>
              <a:rPr lang="en-US" sz="2000" dirty="0" err="1"/>
              <a:t>i</a:t>
            </a:r>
            <a:r>
              <a:rPr lang="en-US" sz="2000" dirty="0"/>
              <a:t> IN 1 TO 7 GENERATE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xor_out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 &lt;= </a:t>
            </a:r>
            <a:r>
              <a:rPr lang="en-US" sz="2000" dirty="0" err="1"/>
              <a:t>xor_out</a:t>
            </a:r>
            <a:r>
              <a:rPr lang="en-US" sz="2000" dirty="0"/>
              <a:t>(i-1) XOR </a:t>
            </a:r>
            <a:r>
              <a:rPr lang="en-US" sz="2000" dirty="0" err="1"/>
              <a:t>parity_in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	END GENERATE G2;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parity_out</a:t>
            </a:r>
            <a:r>
              <a:rPr lang="en-US" sz="2000" dirty="0"/>
              <a:t> &lt;= </a:t>
            </a:r>
            <a:r>
              <a:rPr lang="en-US" sz="2000" dirty="0" err="1"/>
              <a:t>xor_out</a:t>
            </a:r>
            <a:r>
              <a:rPr lang="en-US" sz="2000" dirty="0"/>
              <a:t>(7);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END </a:t>
            </a:r>
            <a:r>
              <a:rPr lang="en-US" sz="2000" dirty="0" err="1"/>
              <a:t>parity_dataflow</a:t>
            </a:r>
            <a:r>
              <a:rPr lang="en-US" sz="2000" dirty="0"/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9D09F-19B6-43DB-AC2B-26410FE1A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351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B7D9-221D-4939-9304-A47BB8B8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Generate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F3565-E30A-4425-A097-D69D485EA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923925"/>
            <a:ext cx="8810625" cy="904875"/>
          </a:xfrm>
        </p:spPr>
        <p:txBody>
          <a:bodyPr/>
          <a:lstStyle/>
          <a:p>
            <a:r>
              <a:rPr lang="en-US" dirty="0"/>
              <a:t>For Generate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EEDD0-D01F-4EF0-B00A-262FD130AA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509B8-AC56-42DD-BB41-E81D646AB271}"/>
              </a:ext>
            </a:extLst>
          </p:cNvPr>
          <p:cNvSpPr txBox="1"/>
          <p:nvPr/>
        </p:nvSpPr>
        <p:spPr>
          <a:xfrm>
            <a:off x="569167" y="2612571"/>
            <a:ext cx="8203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Label:</a:t>
            </a:r>
          </a:p>
          <a:p>
            <a:r>
              <a:rPr lang="en-US" b="1" dirty="0"/>
              <a:t>For </a:t>
            </a:r>
            <a:r>
              <a:rPr lang="en-US" dirty="0"/>
              <a:t>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identifier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range </a:t>
            </a:r>
            <a:r>
              <a:rPr lang="en-US" b="1" dirty="0"/>
              <a:t>GENERATE</a:t>
            </a:r>
          </a:p>
          <a:p>
            <a:endParaRPr lang="en-US" b="1" dirty="0"/>
          </a:p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{Concurrent Statements}</a:t>
            </a:r>
          </a:p>
          <a:p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/>
              <a:t>END GENERATE;</a:t>
            </a:r>
          </a:p>
          <a:p>
            <a:endParaRPr lang="en-US" b="1" dirty="0"/>
          </a:p>
          <a:p>
            <a:endParaRPr lang="en-US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A9D896-02CC-4587-B19F-7C2AA0124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725381"/>
              </p:ext>
            </p:extLst>
          </p:nvPr>
        </p:nvGraphicFramePr>
        <p:xfrm>
          <a:off x="200025" y="5069205"/>
          <a:ext cx="8810625" cy="369570"/>
        </p:xfrm>
        <a:graphic>
          <a:graphicData uri="http://schemas.openxmlformats.org/drawingml/2006/table">
            <a:tbl>
              <a:tblPr/>
              <a:tblGrid>
                <a:gridCol w="8810625">
                  <a:extLst>
                    <a:ext uri="{9D8B030D-6E8A-4147-A177-3AD203B41FA5}">
                      <a16:colId xmlns:a16="http://schemas.microsoft.com/office/drawing/2014/main" val="3781928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label is compulsory with a 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generate</a:t>
                      </a:r>
                      <a:r>
                        <a:rPr lang="en-US" dirty="0"/>
                        <a:t> statement.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70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602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B7D9-221D-4939-9304-A47BB8B8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Generate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F3565-E30A-4425-A097-D69D485EA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923925"/>
            <a:ext cx="8810625" cy="904875"/>
          </a:xfrm>
        </p:spPr>
        <p:txBody>
          <a:bodyPr/>
          <a:lstStyle/>
          <a:p>
            <a:r>
              <a:rPr lang="en-US" dirty="0"/>
              <a:t>If Generate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EEDD0-D01F-4EF0-B00A-262FD130AA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509B8-AC56-42DD-BB41-E81D646AB271}"/>
              </a:ext>
            </a:extLst>
          </p:cNvPr>
          <p:cNvSpPr txBox="1"/>
          <p:nvPr/>
        </p:nvSpPr>
        <p:spPr>
          <a:xfrm>
            <a:off x="569167" y="2612571"/>
            <a:ext cx="8203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Label:</a:t>
            </a:r>
          </a:p>
          <a:p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 err="1">
                <a:solidFill>
                  <a:schemeClr val="bg2">
                    <a:lumMod val="50000"/>
                  </a:schemeClr>
                </a:solidFill>
              </a:rPr>
              <a:t>Boolean_expression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/>
              <a:t>GENERATE</a:t>
            </a:r>
          </a:p>
          <a:p>
            <a:endParaRPr lang="en-US" b="1" dirty="0"/>
          </a:p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{Concurrent Statements}</a:t>
            </a:r>
          </a:p>
          <a:p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/>
              <a:t>END GENERATE;</a:t>
            </a:r>
          </a:p>
          <a:p>
            <a:endParaRPr lang="en-US" b="1" dirty="0"/>
          </a:p>
          <a:p>
            <a:endParaRPr lang="en-US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A9D896-02CC-4587-B19F-7C2AA0124FEB}"/>
              </a:ext>
            </a:extLst>
          </p:cNvPr>
          <p:cNvGraphicFramePr>
            <a:graphicFrameLocks noGrp="1"/>
          </p:cNvGraphicFramePr>
          <p:nvPr/>
        </p:nvGraphicFramePr>
        <p:xfrm>
          <a:off x="200025" y="5069205"/>
          <a:ext cx="8810625" cy="369570"/>
        </p:xfrm>
        <a:graphic>
          <a:graphicData uri="http://schemas.openxmlformats.org/drawingml/2006/table">
            <a:tbl>
              <a:tblPr/>
              <a:tblGrid>
                <a:gridCol w="8810625">
                  <a:extLst>
                    <a:ext uri="{9D8B030D-6E8A-4147-A177-3AD203B41FA5}">
                      <a16:colId xmlns:a16="http://schemas.microsoft.com/office/drawing/2014/main" val="3781928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label is compulsory with a 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generate</a:t>
                      </a:r>
                      <a:r>
                        <a:rPr lang="en-US" dirty="0"/>
                        <a:t> statement.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70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55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3">
            <a:extLst>
              <a:ext uri="{FF2B5EF4-FFF2-40B4-BE49-F238E27FC236}">
                <a16:creationId xmlns:a16="http://schemas.microsoft.com/office/drawing/2014/main" id="{F1D5FCF4-95EF-4137-AC90-4C9DC8FC0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1" dirty="0"/>
              <a:t>Generate Scheme for Components</a:t>
            </a:r>
          </a:p>
        </p:txBody>
      </p:sp>
    </p:spTree>
    <p:extLst>
      <p:ext uri="{BB962C8B-B14F-4D97-AF65-F5344CB8AC3E}">
        <p14:creationId xmlns:p14="http://schemas.microsoft.com/office/powerpoint/2010/main" val="4179675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35340432-818E-4676-AE98-56880F67F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84082"/>
            <a:ext cx="22124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Example 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3B9475-2184-450B-B2C5-C438AEAE8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127" y="994629"/>
            <a:ext cx="3656341" cy="550991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620D4BE6-18EC-47C8-AEE5-C7F6A0F95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80" y="917510"/>
            <a:ext cx="587731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2286000" algn="l"/>
                <a:tab pos="3429000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LIBRARY </a:t>
            </a:r>
            <a:r>
              <a:rPr kumimoji="0"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ieee</a:t>
            </a:r>
            <a:r>
              <a:rPr kumimoji="0"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</a:pPr>
            <a:endParaRPr kumimoji="0"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/>
              <a:t>ENTITY mux4to1 IS</a:t>
            </a:r>
          </a:p>
          <a:p>
            <a:pPr lvl="1"/>
            <a:r>
              <a:rPr lang="pl-PL" sz="2000" dirty="0"/>
              <a:t>PORT ( w0, w1, w2, w3 : IN STD_LOGIC ;</a:t>
            </a:r>
          </a:p>
          <a:p>
            <a:pPr lvl="1"/>
            <a:r>
              <a:rPr lang="en-US" sz="2000" dirty="0"/>
              <a:t>s : IN STD_LOGIC_VECTOR(1 DOWNTO 0) ;</a:t>
            </a:r>
          </a:p>
          <a:p>
            <a:pPr lvl="1"/>
            <a:r>
              <a:rPr lang="en-US" sz="2000" dirty="0"/>
              <a:t>f : OUT STD_LOGIC ) ;</a:t>
            </a:r>
          </a:p>
          <a:p>
            <a:r>
              <a:rPr lang="en-US" sz="2000" dirty="0"/>
              <a:t>END mux4to1 ;</a:t>
            </a:r>
          </a:p>
          <a:p>
            <a:endParaRPr lang="en-US" sz="2000" dirty="0"/>
          </a:p>
          <a:p>
            <a:r>
              <a:rPr lang="en-US" sz="2000" dirty="0"/>
              <a:t>ARCHITECTURE Dataflow OF mux4to1 IS</a:t>
            </a:r>
          </a:p>
          <a:p>
            <a:r>
              <a:rPr lang="en-US" sz="2000" dirty="0"/>
              <a:t>BEGIN</a:t>
            </a:r>
          </a:p>
          <a:p>
            <a:pPr lvl="1"/>
            <a:r>
              <a:rPr lang="en-US" sz="2000" dirty="0"/>
              <a:t>WITH s SELECT</a:t>
            </a:r>
          </a:p>
          <a:p>
            <a:pPr lvl="1"/>
            <a:r>
              <a:rPr lang="en-US" sz="2000" dirty="0"/>
              <a:t>f &lt;= w0 WHEN "00",</a:t>
            </a:r>
          </a:p>
          <a:p>
            <a:pPr lvl="1"/>
            <a:r>
              <a:rPr lang="en-US" sz="2000" dirty="0"/>
              <a:t>w1 WHEN "01",</a:t>
            </a:r>
          </a:p>
          <a:p>
            <a:pPr lvl="1"/>
            <a:r>
              <a:rPr lang="en-US" sz="2000" dirty="0"/>
              <a:t>w2 WHEN "10",</a:t>
            </a:r>
          </a:p>
          <a:p>
            <a:pPr lvl="1"/>
            <a:r>
              <a:rPr lang="en-US" sz="2000" dirty="0"/>
              <a:t>w3 WHEN OTHERS ;</a:t>
            </a:r>
          </a:p>
          <a:p>
            <a:r>
              <a:rPr lang="en-US" sz="2000" dirty="0"/>
              <a:t>END Dataflow ;</a:t>
            </a:r>
            <a:endParaRPr kumimoji="0"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35340432-818E-4676-AE98-56880F67F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2637" y="78513"/>
            <a:ext cx="39701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A 4-to-1 Multiplexer</a:t>
            </a:r>
          </a:p>
        </p:txBody>
      </p:sp>
    </p:spTree>
    <p:extLst>
      <p:ext uri="{BB962C8B-B14F-4D97-AF65-F5344CB8AC3E}">
        <p14:creationId xmlns:p14="http://schemas.microsoft.com/office/powerpoint/2010/main" val="1444325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2F6DEE32-ED83-46DE-8C31-F52FFE86E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363" y="1086273"/>
            <a:ext cx="619047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LIBRARY </a:t>
            </a:r>
            <a:r>
              <a:rPr lang="en-US" sz="2000" dirty="0" err="1"/>
              <a:t>ieee</a:t>
            </a:r>
            <a:r>
              <a:rPr lang="en-US" sz="2000" dirty="0"/>
              <a:t> ;</a:t>
            </a:r>
          </a:p>
          <a:p>
            <a:r>
              <a:rPr lang="en-US" sz="2000" dirty="0"/>
              <a:t>USE ieee.std_logic_1164.all ;</a:t>
            </a:r>
          </a:p>
          <a:p>
            <a:endParaRPr lang="en-US" sz="2000" dirty="0"/>
          </a:p>
          <a:p>
            <a:r>
              <a:rPr lang="en-US" sz="2000" dirty="0"/>
              <a:t>ENTITY Example1 IS</a:t>
            </a:r>
          </a:p>
          <a:p>
            <a:pPr lvl="1"/>
            <a:r>
              <a:rPr lang="en-US" sz="2000" dirty="0"/>
              <a:t>PORT ( w : IN STD_LOGIC_VECTOR(0 TO 15) ;</a:t>
            </a:r>
          </a:p>
          <a:p>
            <a:pPr lvl="1"/>
            <a:r>
              <a:rPr lang="en-US" sz="2000" dirty="0"/>
              <a:t>s : IN STD_LOGIC_VECTOR(3 DOWNTO 0) ;</a:t>
            </a:r>
          </a:p>
          <a:p>
            <a:pPr lvl="1"/>
            <a:r>
              <a:rPr lang="en-US" sz="2000" dirty="0"/>
              <a:t>f : OUT STD_LOGIC ) ;</a:t>
            </a:r>
          </a:p>
          <a:p>
            <a:pPr lvl="1"/>
            <a:endParaRPr lang="en-US" sz="2000" dirty="0"/>
          </a:p>
          <a:p>
            <a:r>
              <a:rPr lang="en-US" sz="2000" dirty="0"/>
              <a:t>END Example1 ;</a:t>
            </a:r>
            <a:endParaRPr kumimoji="0"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704594DC-5CB3-424F-B24E-6A23B5EC9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364" y="158681"/>
            <a:ext cx="7108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Straightforward code for Example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73DE70E-A09F-4EAF-94A1-2F53FFCD3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" y="976605"/>
            <a:ext cx="9080691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/>
              <a:t>ARCHITECTURE Structure OF Example1 IS</a:t>
            </a:r>
          </a:p>
          <a:p>
            <a:endParaRPr lang="en-US" sz="1800" dirty="0"/>
          </a:p>
          <a:p>
            <a:pPr lvl="1"/>
            <a:r>
              <a:rPr lang="en-US" sz="1800" dirty="0"/>
              <a:t>COMPONENT mux4to1</a:t>
            </a:r>
          </a:p>
          <a:p>
            <a:pPr lvl="2"/>
            <a:r>
              <a:rPr lang="pl-PL" sz="1800" dirty="0"/>
              <a:t>PORT ( w0, w1, w2, w3 : IN STD_LOGIC ;</a:t>
            </a:r>
          </a:p>
          <a:p>
            <a:pPr lvl="2"/>
            <a:r>
              <a:rPr lang="en-US" sz="1800" dirty="0"/>
              <a:t>s : IN STD_LOGIC_VECTOR(1 DOWNTO 0) ;</a:t>
            </a:r>
          </a:p>
          <a:p>
            <a:pPr lvl="2"/>
            <a:r>
              <a:rPr lang="en-US" sz="1800" dirty="0"/>
              <a:t>f : OUT STD_LOGIC ) ;</a:t>
            </a:r>
          </a:p>
          <a:p>
            <a:pPr lvl="1"/>
            <a:r>
              <a:rPr lang="en-US" sz="1800" dirty="0"/>
              <a:t>END COMPONENT ;</a:t>
            </a:r>
          </a:p>
          <a:p>
            <a:endParaRPr lang="en-US" sz="1800" dirty="0"/>
          </a:p>
          <a:p>
            <a:r>
              <a:rPr lang="en-US" sz="1800" dirty="0"/>
              <a:t>SIGNAL m : STD_LOGIC_VECTOR(0 TO 3) ;</a:t>
            </a:r>
          </a:p>
          <a:p>
            <a:r>
              <a:rPr lang="en-US" sz="1800" dirty="0"/>
              <a:t>BEGIN</a:t>
            </a:r>
          </a:p>
          <a:p>
            <a:endParaRPr lang="en-US" sz="1800" dirty="0"/>
          </a:p>
          <a:p>
            <a:pPr lvl="1"/>
            <a:r>
              <a:rPr lang="pl-PL" sz="1800" dirty="0"/>
              <a:t>Mux1: mux4to1 PORT MAP ( w(0), w(1), w(2), w(3), s(1 DOWNTO 0), m(0) ) ;</a:t>
            </a:r>
          </a:p>
          <a:p>
            <a:pPr lvl="1"/>
            <a:r>
              <a:rPr lang="pl-PL" sz="1800" dirty="0"/>
              <a:t>Mux2: mux4to1 PORT MAP ( w(4), w(5), w(6), w(7), s(1 DOWNTO 0), m(1) ) ;</a:t>
            </a:r>
          </a:p>
          <a:p>
            <a:pPr lvl="1"/>
            <a:r>
              <a:rPr lang="pl-PL" sz="1800" dirty="0"/>
              <a:t>Mux3: mux4to1 PORT MAP ( w(8), w(9), w(10), w(11), s(1 DOWNTO 0), m(2) ) ;</a:t>
            </a:r>
          </a:p>
          <a:p>
            <a:pPr lvl="1"/>
            <a:r>
              <a:rPr lang="pl-PL" sz="1800" dirty="0"/>
              <a:t>Mux4: mux4to1 PORT MAP ( w(12), w(13), w(14), w(15), s(1 DOWNTO 0), m(3) ) ;</a:t>
            </a:r>
          </a:p>
          <a:p>
            <a:pPr lvl="1"/>
            <a:r>
              <a:rPr lang="en-US" sz="1800" dirty="0"/>
              <a:t>Mux5: mux4to1 PORT MAP ( m(0), m(1), m(2), m(3), s(3 DOWNTO 2), f ) ;</a:t>
            </a:r>
          </a:p>
          <a:p>
            <a:pPr lvl="1"/>
            <a:endParaRPr lang="en-US" sz="1800" dirty="0"/>
          </a:p>
          <a:p>
            <a:r>
              <a:rPr lang="en-US" sz="1800" dirty="0"/>
              <a:t>END Structure ;</a:t>
            </a:r>
            <a:endParaRPr kumimoji="0"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CB647A0-4136-4D04-85DA-ACE9B3E8F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364" y="158681"/>
            <a:ext cx="7108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Straightforward code for Example 1</a:t>
            </a:r>
          </a:p>
        </p:txBody>
      </p:sp>
    </p:spTree>
    <p:extLst>
      <p:ext uri="{BB962C8B-B14F-4D97-AF65-F5344CB8AC3E}">
        <p14:creationId xmlns:p14="http://schemas.microsoft.com/office/powerpoint/2010/main" val="3701032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A160ADA8-49EE-4678-858E-01731BE66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64" y="869302"/>
            <a:ext cx="779828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/>
              <a:t>ARCHITECTURE Structure OF Example1 IS</a:t>
            </a:r>
          </a:p>
          <a:p>
            <a:endParaRPr lang="en-US" sz="1800" dirty="0"/>
          </a:p>
          <a:p>
            <a:pPr lvl="1"/>
            <a:r>
              <a:rPr lang="en-US" sz="1800" dirty="0"/>
              <a:t>COMPONENT mux4to1</a:t>
            </a:r>
          </a:p>
          <a:p>
            <a:pPr lvl="2"/>
            <a:r>
              <a:rPr lang="pl-PL" sz="1800" dirty="0"/>
              <a:t>PORT ( w0, w1, w2, w3 : IN STD_LOGIC ;</a:t>
            </a:r>
          </a:p>
          <a:p>
            <a:pPr lvl="2"/>
            <a:r>
              <a:rPr lang="en-US" sz="1800" dirty="0"/>
              <a:t>s : IN STD_LOGIC_VECTOR(1 DOWNTO 0) ;</a:t>
            </a:r>
          </a:p>
          <a:p>
            <a:pPr lvl="2"/>
            <a:r>
              <a:rPr lang="en-US" sz="1800" dirty="0"/>
              <a:t>f : OUT STD_LOGIC ) ;</a:t>
            </a:r>
          </a:p>
          <a:p>
            <a:r>
              <a:rPr lang="en-US" sz="1800" dirty="0"/>
              <a:t>         END COMPONENT ;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SIGNAL m : STD_LOGIC_VECTOR(0 TO 3) ;</a:t>
            </a:r>
          </a:p>
          <a:p>
            <a:endParaRPr lang="en-US" sz="1800" dirty="0"/>
          </a:p>
          <a:p>
            <a:r>
              <a:rPr lang="en-US" sz="1800" dirty="0"/>
              <a:t>BEGIN</a:t>
            </a:r>
          </a:p>
          <a:p>
            <a:pPr lvl="1"/>
            <a:r>
              <a:rPr lang="en-US" sz="1800" b="1" dirty="0"/>
              <a:t>G1: FOR </a:t>
            </a:r>
            <a:r>
              <a:rPr lang="en-US" sz="1800" b="1" dirty="0" err="1"/>
              <a:t>i</a:t>
            </a:r>
            <a:r>
              <a:rPr lang="en-US" sz="1800" b="1" dirty="0"/>
              <a:t> IN 0 TO 3 GENERATE</a:t>
            </a:r>
          </a:p>
          <a:p>
            <a:pPr lvl="1"/>
            <a:r>
              <a:rPr lang="en-US" sz="1800" b="1" dirty="0" err="1"/>
              <a:t>Muxes</a:t>
            </a:r>
            <a:r>
              <a:rPr lang="en-US" sz="1800" b="1" dirty="0"/>
              <a:t>: mux4to1 PORT MAP (</a:t>
            </a:r>
          </a:p>
          <a:p>
            <a:pPr lvl="1"/>
            <a:r>
              <a:rPr lang="en-US" sz="1800" b="1" dirty="0"/>
              <a:t>………, …………., …………, …………, …………, ………… ) ;</a:t>
            </a:r>
          </a:p>
          <a:p>
            <a:pPr lvl="1"/>
            <a:r>
              <a:rPr lang="en-US" sz="1800" b="1" dirty="0"/>
              <a:t>END GENERATE ;</a:t>
            </a:r>
          </a:p>
          <a:p>
            <a:pPr lvl="1"/>
            <a:endParaRPr lang="en-US" sz="1800" b="1" dirty="0"/>
          </a:p>
          <a:p>
            <a:r>
              <a:rPr lang="en-US" sz="1800" dirty="0"/>
              <a:t>Mux5: mux4to1 PORT MAP ( m(0), m(1), m(2), m(3), s(3 DOWNTO 2), f ) ;</a:t>
            </a:r>
          </a:p>
          <a:p>
            <a:endParaRPr lang="en-US" sz="1800" dirty="0"/>
          </a:p>
          <a:p>
            <a:r>
              <a:rPr lang="en-US" sz="1800" dirty="0"/>
              <a:t>END Structure ;</a:t>
            </a:r>
            <a:endParaRPr kumimoji="0"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4A4F8395-1841-4BDB-8554-A5998353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464" y="94675"/>
            <a:ext cx="57390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Modified code for Example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A160ADA8-49EE-4678-858E-01731BE66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64" y="869302"/>
            <a:ext cx="7798289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/>
              <a:t>ARCHITECTURE Structure OF Example1 IS</a:t>
            </a:r>
          </a:p>
          <a:p>
            <a:endParaRPr lang="en-US" sz="1800" dirty="0"/>
          </a:p>
          <a:p>
            <a:pPr lvl="1"/>
            <a:r>
              <a:rPr lang="en-US" sz="1800" dirty="0"/>
              <a:t>COMPONENT mux4to1</a:t>
            </a:r>
          </a:p>
          <a:p>
            <a:pPr lvl="2"/>
            <a:r>
              <a:rPr lang="pl-PL" sz="1800" dirty="0"/>
              <a:t>PORT ( w0, w1, w2, w3 : IN STD_LOGIC ;</a:t>
            </a:r>
          </a:p>
          <a:p>
            <a:pPr lvl="2"/>
            <a:r>
              <a:rPr lang="en-US" sz="1800" dirty="0"/>
              <a:t>s : IN STD_LOGIC_VECTOR(1 DOWNTO 0) ;</a:t>
            </a:r>
          </a:p>
          <a:p>
            <a:pPr lvl="2"/>
            <a:r>
              <a:rPr lang="en-US" sz="1800" dirty="0"/>
              <a:t>f : OUT STD_LOGIC ) ;</a:t>
            </a:r>
          </a:p>
          <a:p>
            <a:r>
              <a:rPr lang="en-US" sz="1800" dirty="0"/>
              <a:t>         END COMPONENT ;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SIGNAL m : STD_LOGIC_VECTOR(0 TO 3) ;</a:t>
            </a:r>
          </a:p>
          <a:p>
            <a:endParaRPr lang="en-US" sz="1800" dirty="0"/>
          </a:p>
          <a:p>
            <a:r>
              <a:rPr lang="en-US" sz="1800" dirty="0"/>
              <a:t>BEGIN</a:t>
            </a:r>
          </a:p>
          <a:p>
            <a:pPr lvl="1"/>
            <a:r>
              <a:rPr lang="pl-PL" sz="1800" b="1" dirty="0">
                <a:solidFill>
                  <a:srgbClr val="C00000"/>
                </a:solidFill>
              </a:rPr>
              <a:t>G1: FOR i IN 0 TO 3 GENERATE</a:t>
            </a:r>
          </a:p>
          <a:p>
            <a:pPr lvl="2"/>
            <a:r>
              <a:rPr lang="pl-PL" sz="1800" b="1" dirty="0">
                <a:solidFill>
                  <a:srgbClr val="C00000"/>
                </a:solidFill>
              </a:rPr>
              <a:t>Muxes: mux4to1 PORT MAP (</a:t>
            </a:r>
          </a:p>
          <a:p>
            <a:pPr lvl="2"/>
            <a:r>
              <a:rPr lang="pl-PL" sz="1800" b="1" dirty="0">
                <a:solidFill>
                  <a:srgbClr val="C00000"/>
                </a:solidFill>
              </a:rPr>
              <a:t>w(4*i), w(4*i+1), w(4*i+2), w(4*i+3), s(1 DOWNTO 0), m(i) ) ;</a:t>
            </a:r>
          </a:p>
          <a:p>
            <a:pPr lvl="1"/>
            <a:r>
              <a:rPr lang="pl-PL" sz="1800" b="1" dirty="0">
                <a:solidFill>
                  <a:srgbClr val="C00000"/>
                </a:solidFill>
              </a:rPr>
              <a:t>END GENERATE ;</a:t>
            </a:r>
            <a:endParaRPr lang="en-US" sz="1800" b="1" dirty="0">
              <a:solidFill>
                <a:srgbClr val="C00000"/>
              </a:solidFill>
            </a:endParaRPr>
          </a:p>
          <a:p>
            <a:r>
              <a:rPr lang="en-US" sz="1800" dirty="0"/>
              <a:t>Mux5: mux4to1 PORT MAP ( m(0), m(1), m(2), m(3), s(3 DOWNTO 2), f ) ;</a:t>
            </a:r>
          </a:p>
          <a:p>
            <a:endParaRPr lang="en-US" sz="1800" dirty="0"/>
          </a:p>
          <a:p>
            <a:r>
              <a:rPr lang="en-US" sz="1800" dirty="0"/>
              <a:t>END Structure ;</a:t>
            </a:r>
            <a:endParaRPr kumimoji="0"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4A4F8395-1841-4BDB-8554-A5998353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464" y="94675"/>
            <a:ext cx="57390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Modified code for Example 1</a:t>
            </a:r>
          </a:p>
        </p:txBody>
      </p:sp>
    </p:spTree>
    <p:extLst>
      <p:ext uri="{BB962C8B-B14F-4D97-AF65-F5344CB8AC3E}">
        <p14:creationId xmlns:p14="http://schemas.microsoft.com/office/powerpoint/2010/main" val="189883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3">
            <a:extLst>
              <a:ext uri="{FF2B5EF4-FFF2-40B4-BE49-F238E27FC236}">
                <a16:creationId xmlns:a16="http://schemas.microsoft.com/office/drawing/2014/main" id="{F1D5FCF4-95EF-4137-AC90-4C9DC8FC0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1" dirty="0"/>
              <a:t>Generate Scheme for Equations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>
            <a:extLst>
              <a:ext uri="{FF2B5EF4-FFF2-40B4-BE49-F238E27FC236}">
                <a16:creationId xmlns:a16="http://schemas.microsoft.com/office/drawing/2014/main" id="{4A4F8395-1841-4BDB-8554-A5998353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578" y="187981"/>
            <a:ext cx="22124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Example 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ECF3AE-CA23-45BF-9245-FE920B5C6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602" y="1017153"/>
            <a:ext cx="5931439" cy="556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019EEBB1-9A63-4C71-A1DF-9CD646ABA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71" y="920621"/>
            <a:ext cx="6759286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/>
              <a:t>LIBRARY </a:t>
            </a:r>
            <a:r>
              <a:rPr lang="en-US" sz="1800" dirty="0" err="1"/>
              <a:t>ieee</a:t>
            </a:r>
            <a:r>
              <a:rPr lang="en-US" sz="1800" dirty="0"/>
              <a:t> ;</a:t>
            </a:r>
          </a:p>
          <a:p>
            <a:r>
              <a:rPr lang="en-US" sz="1800" dirty="0"/>
              <a:t>USE ieee.std_logic_1164.all ;</a:t>
            </a:r>
          </a:p>
          <a:p>
            <a:endParaRPr lang="en-US" sz="1800" dirty="0"/>
          </a:p>
          <a:p>
            <a:r>
              <a:rPr lang="en-US" sz="1800" dirty="0"/>
              <a:t>ENTITY dec2to4 IS</a:t>
            </a:r>
          </a:p>
          <a:p>
            <a:pPr lvl="1"/>
            <a:r>
              <a:rPr lang="en-US" sz="1800" dirty="0"/>
              <a:t>PORT ( w : IN STD_LOGIC_VECTOR(1 DOWNTO 0) ;</a:t>
            </a:r>
          </a:p>
          <a:p>
            <a:pPr lvl="1"/>
            <a:r>
              <a:rPr lang="en-US" sz="1800" dirty="0" err="1"/>
              <a:t>En</a:t>
            </a:r>
            <a:r>
              <a:rPr lang="en-US" sz="1800" dirty="0"/>
              <a:t> : IN STD_LOGIC ;</a:t>
            </a:r>
          </a:p>
          <a:p>
            <a:pPr lvl="1"/>
            <a:r>
              <a:rPr lang="en-US" sz="1800" dirty="0"/>
              <a:t>y : OUT STD_LOGIC_VECTOR(3 DOWNTO 0) ) ;</a:t>
            </a:r>
          </a:p>
          <a:p>
            <a:r>
              <a:rPr lang="en-US" sz="1800" dirty="0"/>
              <a:t>END dec2to4 ;</a:t>
            </a:r>
          </a:p>
          <a:p>
            <a:endParaRPr lang="en-US" sz="1800" dirty="0"/>
          </a:p>
          <a:p>
            <a:r>
              <a:rPr lang="en-US" sz="1800" dirty="0"/>
              <a:t>ARCHITECTURE Dataflow OF dec2to4 IS</a:t>
            </a:r>
          </a:p>
          <a:p>
            <a:r>
              <a:rPr lang="en-US" sz="1800" dirty="0"/>
              <a:t>	SIGNAL </a:t>
            </a:r>
            <a:r>
              <a:rPr lang="en-US" sz="1800" dirty="0" err="1"/>
              <a:t>Enw</a:t>
            </a:r>
            <a:r>
              <a:rPr lang="en-US" sz="1800" dirty="0"/>
              <a:t> : STD_LOGIC_VECTOR(2 DOWNTO 0) ;</a:t>
            </a:r>
          </a:p>
          <a:p>
            <a:r>
              <a:rPr lang="en-US" sz="1800" dirty="0"/>
              <a:t>BEGIN</a:t>
            </a:r>
          </a:p>
          <a:p>
            <a:pPr lvl="1"/>
            <a:r>
              <a:rPr lang="en-US" sz="1800" dirty="0" err="1"/>
              <a:t>Enw</a:t>
            </a:r>
            <a:r>
              <a:rPr lang="en-US" sz="1800" dirty="0"/>
              <a:t> &lt;= </a:t>
            </a:r>
            <a:r>
              <a:rPr lang="en-US" sz="1800" dirty="0" err="1"/>
              <a:t>En</a:t>
            </a:r>
            <a:r>
              <a:rPr lang="en-US" sz="1800" dirty="0"/>
              <a:t> &amp; w ;</a:t>
            </a:r>
          </a:p>
          <a:p>
            <a:pPr lvl="1"/>
            <a:r>
              <a:rPr lang="en-US" sz="1800" dirty="0"/>
              <a:t>WITH </a:t>
            </a:r>
            <a:r>
              <a:rPr lang="en-US" sz="1800" dirty="0" err="1"/>
              <a:t>Enw</a:t>
            </a:r>
            <a:r>
              <a:rPr lang="en-US" sz="1800" dirty="0"/>
              <a:t> SELECT</a:t>
            </a:r>
          </a:p>
          <a:p>
            <a:pPr lvl="1"/>
            <a:r>
              <a:rPr lang="en-US" sz="1800" dirty="0"/>
              <a:t>y &lt;= "0001" WHEN "100",</a:t>
            </a:r>
          </a:p>
          <a:p>
            <a:pPr lvl="1"/>
            <a:r>
              <a:rPr lang="en-US" sz="1800" dirty="0"/>
              <a:t>"0010" WHEN "101",</a:t>
            </a:r>
          </a:p>
          <a:p>
            <a:pPr lvl="1"/>
            <a:r>
              <a:rPr lang="en-US" sz="1800" dirty="0"/>
              <a:t>"0100" WHEN "110",</a:t>
            </a:r>
          </a:p>
          <a:p>
            <a:pPr lvl="1"/>
            <a:r>
              <a:rPr lang="en-US" sz="1800" dirty="0"/>
              <a:t>􀀁1000" WHEN "111",</a:t>
            </a:r>
          </a:p>
          <a:p>
            <a:pPr lvl="1"/>
            <a:r>
              <a:rPr lang="en-US" sz="1800" dirty="0"/>
              <a:t>"0000" WHEN OTHERS ;</a:t>
            </a:r>
          </a:p>
          <a:p>
            <a:r>
              <a:rPr lang="en-US" sz="1800" dirty="0"/>
              <a:t>END Dataflow ;</a:t>
            </a:r>
            <a:endParaRPr kumimoji="0"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4A266295-7C19-4B40-9CAB-1408FA5B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924" y="133281"/>
            <a:ext cx="47443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A 2-to-4 binary decoder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2">
            <a:extLst>
              <a:ext uri="{FF2B5EF4-FFF2-40B4-BE49-F238E27FC236}">
                <a16:creationId xmlns:a16="http://schemas.microsoft.com/office/drawing/2014/main" id="{C20C283D-117A-49D8-ACA2-47E466FEE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70" y="932543"/>
            <a:ext cx="679461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LIBRARY </a:t>
            </a:r>
            <a:r>
              <a:rPr lang="en-US" sz="2000" dirty="0" err="1"/>
              <a:t>ieee</a:t>
            </a:r>
            <a:r>
              <a:rPr lang="en-US" sz="2000" dirty="0"/>
              <a:t> ;</a:t>
            </a:r>
          </a:p>
          <a:p>
            <a:r>
              <a:rPr lang="en-US" sz="2000" dirty="0"/>
              <a:t>USE ieee.std_logic_1164.all ;</a:t>
            </a:r>
          </a:p>
          <a:p>
            <a:endParaRPr lang="en-US" sz="2000" dirty="0"/>
          </a:p>
          <a:p>
            <a:r>
              <a:rPr lang="en-US" sz="2000" dirty="0"/>
              <a:t>ENTITY dec4to16 IS</a:t>
            </a:r>
          </a:p>
          <a:p>
            <a:pPr lvl="1"/>
            <a:r>
              <a:rPr lang="en-US" sz="2000" dirty="0"/>
              <a:t>PORT (w : IN STD_LOGIC_VECTOR(3 DOWNTO 0) ;</a:t>
            </a:r>
          </a:p>
          <a:p>
            <a:pPr lvl="1"/>
            <a:r>
              <a:rPr lang="en-US" sz="2000" dirty="0" err="1"/>
              <a:t>En</a:t>
            </a:r>
            <a:r>
              <a:rPr lang="en-US" sz="2000" dirty="0"/>
              <a:t> : IN STD_LOGIC ;</a:t>
            </a:r>
          </a:p>
          <a:p>
            <a:pPr lvl="1"/>
            <a:r>
              <a:rPr lang="en-US" sz="2000" dirty="0"/>
              <a:t>y : OUT STD_LOGIC_VECTOR(15 DOWNTO 0) ) ;</a:t>
            </a:r>
          </a:p>
          <a:p>
            <a:r>
              <a:rPr lang="en-US" sz="2000" dirty="0"/>
              <a:t>END dec4to16 ;</a:t>
            </a:r>
            <a:endParaRPr kumimoji="0"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4" name="Text Box 3">
            <a:extLst>
              <a:ext uri="{FF2B5EF4-FFF2-40B4-BE49-F238E27FC236}">
                <a16:creationId xmlns:a16="http://schemas.microsoft.com/office/drawing/2014/main" id="{07A58C6A-7E94-48D3-BF6F-28691EA45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476" y="151827"/>
            <a:ext cx="57797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VHDL code for Example 2 (1)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E74DC-0155-46BE-BC01-47291F800975}"/>
              </a:ext>
            </a:extLst>
          </p:cNvPr>
          <p:cNvSpPr/>
          <p:nvPr/>
        </p:nvSpPr>
        <p:spPr>
          <a:xfrm>
            <a:off x="2111295" y="155901"/>
            <a:ext cx="509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altLang="en-US" sz="2800" b="1" dirty="0">
                <a:solidFill>
                  <a:srgbClr val="0000FF"/>
                </a:solidFill>
              </a:rPr>
              <a:t>VHDL code for Example 2 (1)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B8CDAA2-FD43-400E-927C-CB335B25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70" y="932543"/>
            <a:ext cx="844814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/>
              <a:t>ARCHITECTURE Structure OF dec4to16 IS</a:t>
            </a:r>
          </a:p>
          <a:p>
            <a:endParaRPr lang="en-US" sz="1800" dirty="0"/>
          </a:p>
          <a:p>
            <a:pPr lvl="1"/>
            <a:r>
              <a:rPr lang="en-US" sz="1800" dirty="0"/>
              <a:t>COMPONENT dec2to4</a:t>
            </a:r>
          </a:p>
          <a:p>
            <a:pPr lvl="2"/>
            <a:r>
              <a:rPr lang="en-US" sz="1800" dirty="0"/>
              <a:t>PORT ( w : IN STD_LOGIC_VECTOR(1 DOWNTO 0) ;</a:t>
            </a:r>
          </a:p>
          <a:p>
            <a:pPr lvl="2"/>
            <a:r>
              <a:rPr lang="en-US" sz="1800" dirty="0" err="1"/>
              <a:t>En</a:t>
            </a:r>
            <a:r>
              <a:rPr lang="en-US" sz="1800" dirty="0"/>
              <a:t> : IN STD_LOGIC ;</a:t>
            </a:r>
          </a:p>
          <a:p>
            <a:pPr lvl="2"/>
            <a:r>
              <a:rPr lang="en-US" sz="1800" dirty="0"/>
              <a:t>y : OUT STD_LOGIC_VECTOR(3 DOWNTO 0) ) ;</a:t>
            </a:r>
          </a:p>
          <a:p>
            <a:pPr lvl="1"/>
            <a:r>
              <a:rPr lang="en-US" sz="1800" dirty="0"/>
              <a:t>END COMPONENT ;</a:t>
            </a:r>
          </a:p>
          <a:p>
            <a:pPr lvl="1"/>
            <a:endParaRPr lang="en-US" sz="1800" dirty="0"/>
          </a:p>
          <a:p>
            <a:r>
              <a:rPr lang="en-US" sz="1800" dirty="0"/>
              <a:t>	SIGNAL m : STD_LOGIC_VECTOR(3 DOWNTO 0) ;</a:t>
            </a:r>
          </a:p>
          <a:p>
            <a:r>
              <a:rPr lang="en-US" sz="1800" dirty="0"/>
              <a:t>BEGIN</a:t>
            </a:r>
          </a:p>
          <a:p>
            <a:endParaRPr lang="en-US" sz="1800" dirty="0"/>
          </a:p>
          <a:p>
            <a:pPr lvl="1"/>
            <a:r>
              <a:rPr lang="pl-PL" sz="1800" dirty="0"/>
              <a:t>Dec_r0: dec2to4 PORT MAP ( w(1 DOWNTO 0), m(0), y(3 DOWNTO 0) );</a:t>
            </a:r>
          </a:p>
          <a:p>
            <a:pPr lvl="1"/>
            <a:r>
              <a:rPr lang="pl-PL" sz="1800" dirty="0"/>
              <a:t>Dec_r1: dec2to4 PORT MAP ( w(1 DOWNTO 0), m(1), y(7 DOWNTO 4) );</a:t>
            </a:r>
          </a:p>
          <a:p>
            <a:pPr lvl="1"/>
            <a:r>
              <a:rPr lang="pl-PL" sz="1800" dirty="0"/>
              <a:t>Dec_r2: dec2to4 PORT MAP ( w(1 DOWNTO 0), m(2), y(11 DOWNTO 8) );</a:t>
            </a:r>
          </a:p>
          <a:p>
            <a:pPr lvl="1"/>
            <a:r>
              <a:rPr lang="pl-PL" sz="1800" dirty="0"/>
              <a:t>Dec_r3: dec2to4 PORT MAP ( w(1 DOWNTO 0), m(3), y(15 DOWNTO 12) );</a:t>
            </a:r>
          </a:p>
          <a:p>
            <a:pPr lvl="1"/>
            <a:r>
              <a:rPr lang="en-US" sz="1800" dirty="0" err="1"/>
              <a:t>Dec_left</a:t>
            </a:r>
            <a:r>
              <a:rPr lang="en-US" sz="1800" dirty="0"/>
              <a:t>: dec2to4 PORT MAP ( w(3 DOWNTO 2), </a:t>
            </a:r>
            <a:r>
              <a:rPr lang="en-US" sz="1800" dirty="0" err="1"/>
              <a:t>En</a:t>
            </a:r>
            <a:r>
              <a:rPr lang="en-US" sz="1800" dirty="0"/>
              <a:t>, m ) ;</a:t>
            </a:r>
          </a:p>
          <a:p>
            <a:pPr lvl="1"/>
            <a:endParaRPr lang="en-US" sz="1800" dirty="0"/>
          </a:p>
          <a:p>
            <a:r>
              <a:rPr lang="en-US" sz="1800" dirty="0"/>
              <a:t>END Structure ;</a:t>
            </a:r>
            <a:endParaRPr kumimoji="0"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1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E74DC-0155-46BE-BC01-47291F800975}"/>
              </a:ext>
            </a:extLst>
          </p:cNvPr>
          <p:cNvSpPr/>
          <p:nvPr/>
        </p:nvSpPr>
        <p:spPr>
          <a:xfrm>
            <a:off x="2111295" y="155901"/>
            <a:ext cx="509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altLang="en-US" sz="2800" b="1" dirty="0">
                <a:solidFill>
                  <a:srgbClr val="0000FF"/>
                </a:solidFill>
              </a:rPr>
              <a:t>VHDL code for Example 2 (2)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B8CDAA2-FD43-400E-927C-CB335B25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70" y="932543"/>
            <a:ext cx="871924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ARCHITECTURE Structure OF dec4to16 IS</a:t>
            </a:r>
          </a:p>
          <a:p>
            <a:endParaRPr lang="en-US" sz="2000" dirty="0"/>
          </a:p>
          <a:p>
            <a:pPr lvl="1"/>
            <a:r>
              <a:rPr lang="en-US" sz="2000" dirty="0"/>
              <a:t>COMPONENT dec2to4</a:t>
            </a:r>
          </a:p>
          <a:p>
            <a:pPr lvl="2"/>
            <a:r>
              <a:rPr lang="en-US" sz="2000" dirty="0"/>
              <a:t>PORT ( w : IN STD_LOGIC_VECTOR(1 DOWNTO 0) ;</a:t>
            </a:r>
          </a:p>
          <a:p>
            <a:pPr lvl="2"/>
            <a:r>
              <a:rPr lang="en-US" sz="2000" dirty="0" err="1"/>
              <a:t>En</a:t>
            </a:r>
            <a:r>
              <a:rPr lang="en-US" sz="2000" dirty="0"/>
              <a:t> : IN STD_LOGIC ;</a:t>
            </a:r>
          </a:p>
          <a:p>
            <a:pPr lvl="2"/>
            <a:r>
              <a:rPr lang="en-US" sz="2000" dirty="0"/>
              <a:t>y : OUT STD_LOGIC_VECTOR(3 DOWNTO 0) ) ;</a:t>
            </a:r>
          </a:p>
          <a:p>
            <a:pPr lvl="1"/>
            <a:r>
              <a:rPr lang="en-US" sz="2000" dirty="0"/>
              <a:t>END COMPONENT ;</a:t>
            </a:r>
          </a:p>
          <a:p>
            <a:pPr lvl="1"/>
            <a:endParaRPr lang="en-US" sz="2000" dirty="0"/>
          </a:p>
          <a:p>
            <a:r>
              <a:rPr lang="en-US" sz="2000" dirty="0"/>
              <a:t>	SIGNAL m : STD_LOGIC_VECTOR(3 DOWNTO 0) ;</a:t>
            </a:r>
          </a:p>
          <a:p>
            <a:r>
              <a:rPr lang="en-US" sz="2000" dirty="0"/>
              <a:t>BEGIN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G1: FOR 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 IN 0 TO 3 GENERATE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      </a:t>
            </a:r>
            <a:r>
              <a:rPr lang="en-US" sz="2000" b="1" dirty="0" err="1">
                <a:solidFill>
                  <a:srgbClr val="C00000"/>
                </a:solidFill>
              </a:rPr>
              <a:t>Dec_ri</a:t>
            </a:r>
            <a:r>
              <a:rPr lang="en-US" sz="2000" b="1" dirty="0">
                <a:solidFill>
                  <a:srgbClr val="C00000"/>
                </a:solidFill>
              </a:rPr>
              <a:t>: dec2to4 PORT MAP ( ….………., ……….….., …………...);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END GENERATE ;</a:t>
            </a:r>
          </a:p>
          <a:p>
            <a:pPr lvl="1"/>
            <a:endParaRPr lang="en-US" sz="2000" b="1" dirty="0"/>
          </a:p>
          <a:p>
            <a:pPr lvl="1"/>
            <a:r>
              <a:rPr lang="en-US" sz="2000" dirty="0" err="1"/>
              <a:t>Dec_left</a:t>
            </a:r>
            <a:r>
              <a:rPr lang="en-US" sz="2000" dirty="0"/>
              <a:t>: dec2to4 PORT MAP ( w(3 DOWNTO 2), </a:t>
            </a:r>
            <a:r>
              <a:rPr lang="en-US" sz="2000" dirty="0" err="1"/>
              <a:t>En</a:t>
            </a:r>
            <a:r>
              <a:rPr lang="en-US" sz="2000" dirty="0"/>
              <a:t>, m ) ;</a:t>
            </a:r>
          </a:p>
          <a:p>
            <a:pPr lvl="1"/>
            <a:endParaRPr lang="en-US" sz="2000" dirty="0"/>
          </a:p>
          <a:p>
            <a:r>
              <a:rPr lang="en-US" sz="2000" dirty="0"/>
              <a:t>END Structure ;</a:t>
            </a:r>
            <a:endParaRPr kumimoji="0" lang="en-US" alt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E74DC-0155-46BE-BC01-47291F800975}"/>
              </a:ext>
            </a:extLst>
          </p:cNvPr>
          <p:cNvSpPr/>
          <p:nvPr/>
        </p:nvSpPr>
        <p:spPr>
          <a:xfrm>
            <a:off x="2111295" y="155901"/>
            <a:ext cx="509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altLang="en-US" sz="2800" b="1" dirty="0">
                <a:solidFill>
                  <a:srgbClr val="0000FF"/>
                </a:solidFill>
              </a:rPr>
              <a:t>VHDL code for Example 2 (2)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B8CDAA2-FD43-400E-927C-CB335B25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0" y="857898"/>
            <a:ext cx="9052799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ARCHITECTURE Structure OF dec4to16 IS</a:t>
            </a:r>
          </a:p>
          <a:p>
            <a:endParaRPr lang="en-US" sz="2000" dirty="0"/>
          </a:p>
          <a:p>
            <a:pPr lvl="1"/>
            <a:r>
              <a:rPr lang="en-US" sz="2000" dirty="0"/>
              <a:t>COMPONENT dec2to4</a:t>
            </a:r>
          </a:p>
          <a:p>
            <a:pPr lvl="2"/>
            <a:r>
              <a:rPr lang="en-US" sz="2000" dirty="0"/>
              <a:t>PORT ( w : IN STD_LOGIC_VECTOR(1 DOWNTO 0) ;</a:t>
            </a:r>
          </a:p>
          <a:p>
            <a:pPr lvl="2"/>
            <a:r>
              <a:rPr lang="en-US" sz="2000" dirty="0" err="1"/>
              <a:t>En</a:t>
            </a:r>
            <a:r>
              <a:rPr lang="en-US" sz="2000" dirty="0"/>
              <a:t> : IN STD_LOGIC ;</a:t>
            </a:r>
          </a:p>
          <a:p>
            <a:pPr lvl="2"/>
            <a:r>
              <a:rPr lang="en-US" sz="2000" dirty="0"/>
              <a:t>y : OUT STD_LOGIC_VECTOR(3 DOWNTO 0) ) ;</a:t>
            </a:r>
          </a:p>
          <a:p>
            <a:pPr lvl="1"/>
            <a:r>
              <a:rPr lang="en-US" sz="2000" dirty="0"/>
              <a:t>END COMPONENT ;</a:t>
            </a:r>
          </a:p>
          <a:p>
            <a:pPr lvl="1"/>
            <a:endParaRPr lang="en-US" sz="2000" dirty="0"/>
          </a:p>
          <a:p>
            <a:r>
              <a:rPr lang="en-US" sz="2000" dirty="0"/>
              <a:t>	SIGNAL m : STD_LOGIC_VECTOR(3 DOWNTO 0) ;</a:t>
            </a:r>
          </a:p>
          <a:p>
            <a:r>
              <a:rPr lang="en-US" sz="2000" dirty="0"/>
              <a:t>BEGIN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G1: FOR 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 IN 0 TO 3 GENERATE</a:t>
            </a:r>
          </a:p>
          <a:p>
            <a:pPr lvl="1"/>
            <a:r>
              <a:rPr lang="en-US" sz="1800" b="1" dirty="0">
                <a:solidFill>
                  <a:srgbClr val="C00000"/>
                </a:solidFill>
              </a:rPr>
              <a:t>      </a:t>
            </a:r>
            <a:r>
              <a:rPr lang="en-US" sz="1800" b="1" dirty="0" err="1">
                <a:solidFill>
                  <a:srgbClr val="C00000"/>
                </a:solidFill>
              </a:rPr>
              <a:t>Dec_ri</a:t>
            </a:r>
            <a:r>
              <a:rPr lang="en-US" sz="1800" b="1" dirty="0">
                <a:solidFill>
                  <a:srgbClr val="C00000"/>
                </a:solidFill>
              </a:rPr>
              <a:t>: dec2to4 PORT MAP (</a:t>
            </a:r>
            <a:r>
              <a:rPr lang="pl-PL" sz="1800" b="1" dirty="0">
                <a:solidFill>
                  <a:srgbClr val="C00000"/>
                </a:solidFill>
              </a:rPr>
              <a:t>w(1 DOWNTO 0), m(i), y(4*i+3 DOWNTO 4*i)</a:t>
            </a:r>
            <a:r>
              <a:rPr lang="en-US" sz="1800" b="1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END GENERATE ;</a:t>
            </a:r>
          </a:p>
          <a:p>
            <a:pPr lvl="1"/>
            <a:endParaRPr lang="en-US" sz="2000" b="1" dirty="0"/>
          </a:p>
          <a:p>
            <a:pPr lvl="1"/>
            <a:r>
              <a:rPr lang="en-US" sz="2000" dirty="0" err="1"/>
              <a:t>Dec_left</a:t>
            </a:r>
            <a:r>
              <a:rPr lang="en-US" sz="2000" dirty="0"/>
              <a:t>: dec2to4 PORT MAP ( w(3 DOWNTO 2), </a:t>
            </a:r>
            <a:r>
              <a:rPr lang="en-US" sz="2000" dirty="0" err="1"/>
              <a:t>En</a:t>
            </a:r>
            <a:r>
              <a:rPr lang="en-US" sz="2000" dirty="0"/>
              <a:t>, m ) ;</a:t>
            </a:r>
          </a:p>
          <a:p>
            <a:pPr lvl="1"/>
            <a:endParaRPr lang="en-US" sz="2000" dirty="0"/>
          </a:p>
          <a:p>
            <a:r>
              <a:rPr lang="en-US" sz="2000" dirty="0"/>
              <a:t>END Structure ;</a:t>
            </a:r>
            <a:endParaRPr kumimoji="0" lang="en-US" alt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07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E74DC-0155-46BE-BC01-47291F800975}"/>
              </a:ext>
            </a:extLst>
          </p:cNvPr>
          <p:cNvSpPr/>
          <p:nvPr/>
        </p:nvSpPr>
        <p:spPr>
          <a:xfrm>
            <a:off x="683711" y="136959"/>
            <a:ext cx="8092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altLang="en-US" sz="2800" b="1" dirty="0">
                <a:solidFill>
                  <a:srgbClr val="0000FF"/>
                </a:solidFill>
              </a:rPr>
              <a:t>Example 3: Up-or-down Free Running Counter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10112-5697-42D4-A76D-5BA9B8A77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96" y="1670480"/>
            <a:ext cx="8692408" cy="41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88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E74DC-0155-46BE-BC01-47291F800975}"/>
              </a:ext>
            </a:extLst>
          </p:cNvPr>
          <p:cNvSpPr/>
          <p:nvPr/>
        </p:nvSpPr>
        <p:spPr>
          <a:xfrm>
            <a:off x="622837" y="106181"/>
            <a:ext cx="78983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</a:rPr>
              <a:t>Up-or-down Free Running Counter (1)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B8CDAA2-FD43-400E-927C-CB335B25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0" y="857898"/>
            <a:ext cx="555953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library </a:t>
            </a:r>
            <a:r>
              <a:rPr lang="en-US" sz="2000" dirty="0" err="1"/>
              <a:t>ieee</a:t>
            </a:r>
            <a:r>
              <a:rPr lang="en-US" sz="2000" dirty="0"/>
              <a:t>;</a:t>
            </a:r>
          </a:p>
          <a:p>
            <a:r>
              <a:rPr lang="en-US" sz="2000" dirty="0"/>
              <a:t>use ieee.std_logic_1164.all;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use </a:t>
            </a:r>
            <a:r>
              <a:rPr lang="en-US" sz="2000" b="1" dirty="0" err="1">
                <a:solidFill>
                  <a:srgbClr val="C00000"/>
                </a:solidFill>
              </a:rPr>
              <a:t>ieee.numeric_std.all</a:t>
            </a:r>
            <a:r>
              <a:rPr lang="en-US" sz="2000" b="1" dirty="0">
                <a:solidFill>
                  <a:srgbClr val="C00000"/>
                </a:solidFill>
              </a:rPr>
              <a:t>;</a:t>
            </a:r>
          </a:p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/>
              <a:t>entity </a:t>
            </a:r>
            <a:r>
              <a:rPr lang="en-US" sz="2000" dirty="0" err="1"/>
              <a:t>up_or_down_counter</a:t>
            </a:r>
            <a:r>
              <a:rPr lang="en-US" sz="2000" dirty="0"/>
              <a:t> is</a:t>
            </a:r>
          </a:p>
          <a:p>
            <a:pPr lvl="1"/>
            <a:r>
              <a:rPr lang="en-US" sz="2000" dirty="0"/>
              <a:t>generic(</a:t>
            </a:r>
          </a:p>
          <a:p>
            <a:pPr lvl="1"/>
            <a:r>
              <a:rPr lang="en-US" sz="2000" dirty="0"/>
              <a:t>WIDTH: natural:=4;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UP: natural:=0</a:t>
            </a:r>
          </a:p>
          <a:p>
            <a:pPr lvl="1"/>
            <a:r>
              <a:rPr lang="en-US" sz="2000" dirty="0"/>
              <a:t>);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port(</a:t>
            </a:r>
          </a:p>
          <a:p>
            <a:pPr lvl="1"/>
            <a:r>
              <a:rPr lang="en-US" sz="2000" dirty="0" err="1"/>
              <a:t>clk</a:t>
            </a:r>
            <a:r>
              <a:rPr lang="en-US" sz="2000" dirty="0"/>
              <a:t>, reset: in </a:t>
            </a:r>
            <a:r>
              <a:rPr lang="en-US" sz="2000" dirty="0" err="1"/>
              <a:t>std_logic</a:t>
            </a:r>
            <a:r>
              <a:rPr lang="en-US" sz="2000" dirty="0"/>
              <a:t>;</a:t>
            </a:r>
          </a:p>
          <a:p>
            <a:pPr lvl="1"/>
            <a:r>
              <a:rPr lang="en-US" sz="2000" dirty="0"/>
              <a:t>q: out </a:t>
            </a:r>
            <a:r>
              <a:rPr lang="en-US" sz="2000" dirty="0" err="1"/>
              <a:t>std_logic_vector</a:t>
            </a:r>
            <a:r>
              <a:rPr lang="en-US" sz="2000" dirty="0"/>
              <a:t>(WIDTH-1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lvl="1"/>
            <a:r>
              <a:rPr lang="en-US" sz="2000" dirty="0"/>
              <a:t>);</a:t>
            </a:r>
          </a:p>
          <a:p>
            <a:pPr lvl="1"/>
            <a:endParaRPr lang="en-US" sz="2000" dirty="0"/>
          </a:p>
          <a:p>
            <a:r>
              <a:rPr lang="en-US" sz="2000" dirty="0"/>
              <a:t>end </a:t>
            </a:r>
            <a:r>
              <a:rPr lang="en-US" sz="2000" dirty="0" err="1"/>
              <a:t>up_or_down_counter</a:t>
            </a:r>
            <a:r>
              <a:rPr lang="en-US" sz="2000" dirty="0"/>
              <a:t>;</a:t>
            </a:r>
            <a:endParaRPr kumimoji="0" lang="en-US" altLang="en-US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56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E74DC-0155-46BE-BC01-47291F800975}"/>
              </a:ext>
            </a:extLst>
          </p:cNvPr>
          <p:cNvSpPr/>
          <p:nvPr/>
        </p:nvSpPr>
        <p:spPr>
          <a:xfrm>
            <a:off x="622837" y="106181"/>
            <a:ext cx="78983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</a:rPr>
              <a:t>Up-or-down Free Running Counter (2)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B8CDAA2-FD43-400E-927C-CB335B25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93" y="920621"/>
            <a:ext cx="580319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architecture mixed of </a:t>
            </a:r>
            <a:r>
              <a:rPr lang="en-US" sz="2000" dirty="0" err="1"/>
              <a:t>up_or_down_counter</a:t>
            </a:r>
            <a:r>
              <a:rPr lang="en-US" sz="2000" dirty="0"/>
              <a:t> is</a:t>
            </a:r>
          </a:p>
          <a:p>
            <a:pPr lvl="1"/>
            <a:r>
              <a:rPr lang="en-US" sz="2000" dirty="0"/>
              <a:t>signal </a:t>
            </a:r>
            <a:r>
              <a:rPr lang="en-US" sz="2000" dirty="0" err="1"/>
              <a:t>r_reg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C00000"/>
                </a:solidFill>
              </a:rPr>
              <a:t>unsigned</a:t>
            </a:r>
            <a:r>
              <a:rPr lang="en-US" sz="2000" dirty="0"/>
              <a:t>(WIDTH-1 </a:t>
            </a:r>
            <a:r>
              <a:rPr lang="en-US" sz="2000" dirty="0" err="1"/>
              <a:t>downto</a:t>
            </a:r>
            <a:r>
              <a:rPr lang="en-US" sz="2000" dirty="0"/>
              <a:t> 0);</a:t>
            </a:r>
          </a:p>
          <a:p>
            <a:pPr lvl="1"/>
            <a:r>
              <a:rPr lang="en-US" sz="2000" dirty="0"/>
              <a:t>signal </a:t>
            </a:r>
            <a:r>
              <a:rPr lang="en-US" sz="2000" dirty="0" err="1"/>
              <a:t>r_next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C00000"/>
                </a:solidFill>
              </a:rPr>
              <a:t>unsigned</a:t>
            </a:r>
            <a:r>
              <a:rPr lang="en-US" sz="2000" dirty="0"/>
              <a:t>(WIDTH-1 </a:t>
            </a:r>
            <a:r>
              <a:rPr lang="en-US" sz="2000" dirty="0" err="1"/>
              <a:t>downto</a:t>
            </a:r>
            <a:r>
              <a:rPr lang="en-US" sz="2000" dirty="0"/>
              <a:t> 0);</a:t>
            </a:r>
          </a:p>
          <a:p>
            <a:pPr lvl="1"/>
            <a:endParaRPr lang="en-US" sz="2000" dirty="0"/>
          </a:p>
          <a:p>
            <a:r>
              <a:rPr lang="en-US" sz="2000" dirty="0"/>
              <a:t>begin</a:t>
            </a:r>
          </a:p>
          <a:p>
            <a:r>
              <a:rPr lang="en-US" sz="2000" dirty="0"/>
              <a:t>-- register</a:t>
            </a:r>
          </a:p>
          <a:p>
            <a:pPr lvl="1"/>
            <a:r>
              <a:rPr lang="en-US" sz="2000" dirty="0"/>
              <a:t>process(</a:t>
            </a:r>
            <a:r>
              <a:rPr lang="en-US" sz="2000" dirty="0" err="1"/>
              <a:t>clk,reset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Begin</a:t>
            </a:r>
          </a:p>
          <a:p>
            <a:pPr lvl="1"/>
            <a:endParaRPr lang="en-US" sz="2000" dirty="0"/>
          </a:p>
          <a:p>
            <a:pPr lvl="2"/>
            <a:r>
              <a:rPr lang="en-US" sz="2000" dirty="0"/>
              <a:t>if (reset='1') then</a:t>
            </a:r>
          </a:p>
          <a:p>
            <a:pPr lvl="2"/>
            <a:r>
              <a:rPr lang="en-US" sz="2000" dirty="0"/>
              <a:t>	</a:t>
            </a:r>
            <a:r>
              <a:rPr lang="en-US" sz="2000" dirty="0" err="1"/>
              <a:t>r_reg</a:t>
            </a:r>
            <a:r>
              <a:rPr lang="en-US" sz="2000" dirty="0"/>
              <a:t> &lt;= (others=&gt;'0');</a:t>
            </a:r>
          </a:p>
          <a:p>
            <a:pPr lvl="2"/>
            <a:r>
              <a:rPr lang="en-US" sz="2000" dirty="0" err="1"/>
              <a:t>elsif</a:t>
            </a:r>
            <a:r>
              <a:rPr lang="en-US" sz="2000" dirty="0"/>
              <a:t> (</a:t>
            </a:r>
            <a:r>
              <a:rPr lang="en-US" sz="2000" dirty="0" err="1"/>
              <a:t>clk'event</a:t>
            </a:r>
            <a:r>
              <a:rPr lang="en-US" sz="2000" dirty="0"/>
              <a:t> and </a:t>
            </a:r>
            <a:r>
              <a:rPr lang="en-US" sz="2000" dirty="0" err="1"/>
              <a:t>clk</a:t>
            </a:r>
            <a:r>
              <a:rPr lang="en-US" sz="2000" dirty="0"/>
              <a:t>='1') then</a:t>
            </a:r>
          </a:p>
          <a:p>
            <a:pPr lvl="2"/>
            <a:r>
              <a:rPr lang="en-US" sz="2000" dirty="0"/>
              <a:t>	</a:t>
            </a:r>
            <a:r>
              <a:rPr lang="en-US" sz="2000" dirty="0" err="1"/>
              <a:t>r_reg</a:t>
            </a:r>
            <a:r>
              <a:rPr lang="en-US" sz="2000" dirty="0"/>
              <a:t> &lt;= </a:t>
            </a:r>
            <a:r>
              <a:rPr lang="en-US" sz="2000" dirty="0" err="1"/>
              <a:t>r_next</a:t>
            </a:r>
            <a:r>
              <a:rPr lang="en-US" sz="2000" dirty="0"/>
              <a:t>;</a:t>
            </a:r>
          </a:p>
          <a:p>
            <a:pPr lvl="2"/>
            <a:r>
              <a:rPr lang="en-US" sz="2000" dirty="0"/>
              <a:t>end if;</a:t>
            </a:r>
          </a:p>
          <a:p>
            <a:pPr lvl="2"/>
            <a:endParaRPr lang="en-US" sz="2000" dirty="0"/>
          </a:p>
          <a:p>
            <a:r>
              <a:rPr lang="en-US" sz="2000" dirty="0"/>
              <a:t>end process;</a:t>
            </a:r>
            <a:endParaRPr kumimoji="0" lang="en-US" altLang="en-US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67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E74DC-0155-46BE-BC01-47291F800975}"/>
              </a:ext>
            </a:extLst>
          </p:cNvPr>
          <p:cNvSpPr/>
          <p:nvPr/>
        </p:nvSpPr>
        <p:spPr>
          <a:xfrm>
            <a:off x="622837" y="106181"/>
            <a:ext cx="78983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</a:rPr>
              <a:t>Up-or-down Free Running Counter (3)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B8CDAA2-FD43-400E-927C-CB335B25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57" y="988526"/>
            <a:ext cx="456567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-- next-state logic</a:t>
            </a:r>
          </a:p>
          <a:p>
            <a:r>
              <a:rPr lang="en-US" sz="2000" dirty="0" err="1"/>
              <a:t>inc_gen</a:t>
            </a:r>
            <a:r>
              <a:rPr lang="en-US" sz="2000" dirty="0"/>
              <a:t>: -- incrementor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if UP=1 generate</a:t>
            </a:r>
          </a:p>
          <a:p>
            <a:r>
              <a:rPr lang="pt-BR" sz="2000" dirty="0"/>
              <a:t>	r_next &lt;= r_reg + 1;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end generate;</a:t>
            </a:r>
          </a:p>
          <a:p>
            <a:endParaRPr lang="en-US" sz="2000" b="1" dirty="0"/>
          </a:p>
          <a:p>
            <a:r>
              <a:rPr lang="en-US" sz="2000" dirty="0" err="1"/>
              <a:t>dec_gen</a:t>
            </a:r>
            <a:r>
              <a:rPr lang="en-US" sz="2000" dirty="0"/>
              <a:t>: --</a:t>
            </a:r>
            <a:r>
              <a:rPr lang="en-US" sz="2000" dirty="0" err="1"/>
              <a:t>decrementor</a:t>
            </a:r>
            <a:endParaRPr lang="en-US" sz="2000" dirty="0"/>
          </a:p>
          <a:p>
            <a:r>
              <a:rPr lang="en-US" sz="2000" b="1" dirty="0">
                <a:solidFill>
                  <a:srgbClr val="C00000"/>
                </a:solidFill>
              </a:rPr>
              <a:t>if UP/=1 generate</a:t>
            </a:r>
          </a:p>
          <a:p>
            <a:r>
              <a:rPr lang="pt-BR" sz="2000" dirty="0"/>
              <a:t>	r_next &lt;= r_reg – 1;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end generate;</a:t>
            </a:r>
          </a:p>
          <a:p>
            <a:endParaRPr lang="en-US" sz="2000" b="1" dirty="0"/>
          </a:p>
          <a:p>
            <a:r>
              <a:rPr lang="en-US" sz="2000" dirty="0"/>
              <a:t>-- output logic</a:t>
            </a:r>
          </a:p>
          <a:p>
            <a:r>
              <a:rPr lang="pt-BR" sz="2000" dirty="0"/>
              <a:t>	q &lt;= </a:t>
            </a:r>
            <a:r>
              <a:rPr lang="pt-BR" sz="2000" b="1" dirty="0"/>
              <a:t>std_logic_vector</a:t>
            </a:r>
            <a:r>
              <a:rPr lang="pt-BR" sz="2000" dirty="0"/>
              <a:t>(r_reg);</a:t>
            </a:r>
          </a:p>
          <a:p>
            <a:r>
              <a:rPr lang="en-US" sz="2000" dirty="0"/>
              <a:t>end mixed;</a:t>
            </a:r>
            <a:endParaRPr kumimoji="0" lang="en-US" altLang="en-US" sz="5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00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9CEC824E-1C05-4D6B-AEBE-FBBE4247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017" y="116798"/>
            <a:ext cx="70278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Example 1: PARITY: Block Diagram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3DAE9A-D60B-4D4F-8868-91A2E1DE2835}"/>
              </a:ext>
            </a:extLst>
          </p:cNvPr>
          <p:cNvSpPr/>
          <p:nvPr/>
        </p:nvSpPr>
        <p:spPr>
          <a:xfrm>
            <a:off x="3120320" y="3244334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Example 1: Block Diagram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335777-0241-492F-A921-4A7DC5F6B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22" y="2013787"/>
            <a:ext cx="8558877" cy="269817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84" y="184150"/>
            <a:ext cx="83728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2800" b="1" dirty="0">
                <a:solidFill>
                  <a:srgbClr val="0000FF"/>
                </a:solidFill>
                <a:latin typeface="+mj-lt"/>
              </a:rPr>
              <a:t>Example 4: Up-</a:t>
            </a:r>
            <a:r>
              <a:rPr lang="en-US" altLang="en-US" sz="2800" b="1" dirty="0">
                <a:solidFill>
                  <a:srgbClr val="C00000"/>
                </a:solidFill>
                <a:latin typeface="+mj-lt"/>
              </a:rPr>
              <a:t>and</a:t>
            </a:r>
            <a:r>
              <a:rPr lang="en-US" altLang="en-US" sz="2800" b="1" dirty="0">
                <a:solidFill>
                  <a:srgbClr val="0000FF"/>
                </a:solidFill>
                <a:latin typeface="+mj-lt"/>
              </a:rPr>
              <a:t>-down Free Running Counter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BE07E5-5AB8-42BE-9A31-CC0C7D03E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85" y="1507788"/>
            <a:ext cx="8163604" cy="4519787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84" y="1038809"/>
            <a:ext cx="6021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library </a:t>
            </a:r>
            <a:r>
              <a:rPr lang="en-US" sz="2000" dirty="0" err="1"/>
              <a:t>ieee</a:t>
            </a:r>
            <a:r>
              <a:rPr lang="en-US" sz="2000" dirty="0"/>
              <a:t>;</a:t>
            </a:r>
          </a:p>
          <a:p>
            <a:r>
              <a:rPr lang="en-US" sz="2000" dirty="0"/>
              <a:t>use ieee.std_logic_1164.all;</a:t>
            </a:r>
          </a:p>
          <a:p>
            <a:r>
              <a:rPr lang="en-US" sz="2000" dirty="0"/>
              <a:t>use </a:t>
            </a:r>
            <a:r>
              <a:rPr lang="en-US" sz="2000" dirty="0" err="1"/>
              <a:t>ieee.numeric_std.all</a:t>
            </a:r>
            <a:r>
              <a:rPr lang="en-US" sz="2000" dirty="0"/>
              <a:t>;</a:t>
            </a:r>
          </a:p>
          <a:p>
            <a:endParaRPr lang="en-US" sz="2000" dirty="0"/>
          </a:p>
          <a:p>
            <a:r>
              <a:rPr lang="en-US" sz="2000" dirty="0"/>
              <a:t>entity </a:t>
            </a:r>
            <a:r>
              <a:rPr lang="en-US" sz="2000" dirty="0" err="1"/>
              <a:t>up_and_down_counter</a:t>
            </a:r>
            <a:r>
              <a:rPr lang="en-US" sz="2000" dirty="0"/>
              <a:t> is</a:t>
            </a:r>
          </a:p>
          <a:p>
            <a:r>
              <a:rPr lang="en-US" sz="2000" dirty="0"/>
              <a:t>	generic(WIDTH: natural:=4);</a:t>
            </a:r>
          </a:p>
          <a:p>
            <a:endParaRPr lang="en-US" sz="2000" dirty="0"/>
          </a:p>
          <a:p>
            <a:pPr lvl="1"/>
            <a:r>
              <a:rPr lang="en-US" sz="2000" dirty="0"/>
              <a:t>port(</a:t>
            </a:r>
          </a:p>
          <a:p>
            <a:pPr lvl="2"/>
            <a:r>
              <a:rPr lang="en-US" sz="2000" dirty="0" err="1"/>
              <a:t>clk</a:t>
            </a:r>
            <a:r>
              <a:rPr lang="en-US" sz="2000" dirty="0"/>
              <a:t>, reset: in </a:t>
            </a:r>
            <a:r>
              <a:rPr lang="en-US" sz="2000" dirty="0" err="1"/>
              <a:t>std_logic</a:t>
            </a:r>
            <a:r>
              <a:rPr lang="en-US" sz="2000" dirty="0"/>
              <a:t>;</a:t>
            </a:r>
          </a:p>
          <a:p>
            <a:pPr lvl="2"/>
            <a:r>
              <a:rPr lang="en-US" sz="2000" b="1" dirty="0">
                <a:solidFill>
                  <a:srgbClr val="C00000"/>
                </a:solidFill>
              </a:rPr>
              <a:t>mode: in </a:t>
            </a:r>
            <a:r>
              <a:rPr lang="en-US" sz="2000" b="1" dirty="0" err="1">
                <a:solidFill>
                  <a:srgbClr val="C00000"/>
                </a:solidFill>
              </a:rPr>
              <a:t>std_logic</a:t>
            </a:r>
            <a:r>
              <a:rPr lang="en-US" sz="2000" b="1" dirty="0">
                <a:solidFill>
                  <a:srgbClr val="C00000"/>
                </a:solidFill>
              </a:rPr>
              <a:t>;</a:t>
            </a:r>
          </a:p>
          <a:p>
            <a:pPr lvl="2"/>
            <a:r>
              <a:rPr lang="en-US" sz="2000" dirty="0"/>
              <a:t>q: out </a:t>
            </a:r>
            <a:r>
              <a:rPr lang="en-US" sz="2000" dirty="0" err="1"/>
              <a:t>std_logic_vector</a:t>
            </a:r>
            <a:r>
              <a:rPr lang="en-US" sz="2000" dirty="0"/>
              <a:t>(WIDTH-1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lvl="1"/>
            <a:r>
              <a:rPr lang="en-US" sz="2000" dirty="0"/>
              <a:t>);</a:t>
            </a:r>
          </a:p>
          <a:p>
            <a:endParaRPr lang="en-US" sz="2000" dirty="0"/>
          </a:p>
          <a:p>
            <a:r>
              <a:rPr lang="en-US" sz="2000" dirty="0"/>
              <a:t>end </a:t>
            </a:r>
            <a:r>
              <a:rPr lang="en-US" sz="2000" dirty="0" err="1"/>
              <a:t>up_and_down_counter</a:t>
            </a:r>
            <a:r>
              <a:rPr lang="en-US" sz="2000" dirty="0"/>
              <a:t>;</a:t>
            </a:r>
            <a:endParaRPr kumimoji="0"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71" y="184150"/>
            <a:ext cx="78534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Up-</a:t>
            </a:r>
            <a:r>
              <a:rPr lang="en-US" altLang="en-US" sz="3200" b="1" dirty="0">
                <a:solidFill>
                  <a:srgbClr val="C00000"/>
                </a:solidFill>
                <a:latin typeface="+mj-lt"/>
              </a:rPr>
              <a:t>and</a:t>
            </a: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-down Free Running Counter (1)</a:t>
            </a:r>
          </a:p>
        </p:txBody>
      </p:sp>
    </p:spTree>
    <p:extLst>
      <p:ext uri="{BB962C8B-B14F-4D97-AF65-F5344CB8AC3E}">
        <p14:creationId xmlns:p14="http://schemas.microsoft.com/office/powerpoint/2010/main" val="3493427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84" y="1038809"/>
            <a:ext cx="580319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architecture mixed of </a:t>
            </a:r>
            <a:r>
              <a:rPr lang="en-US" sz="2000" dirty="0" err="1"/>
              <a:t>up_or_down_counter</a:t>
            </a:r>
            <a:r>
              <a:rPr lang="en-US" sz="2000" dirty="0"/>
              <a:t> is</a:t>
            </a:r>
          </a:p>
          <a:p>
            <a:pPr lvl="1"/>
            <a:r>
              <a:rPr lang="en-US" sz="2000" dirty="0"/>
              <a:t>signal </a:t>
            </a:r>
            <a:r>
              <a:rPr lang="en-US" sz="2000" dirty="0" err="1"/>
              <a:t>r_reg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C00000"/>
                </a:solidFill>
              </a:rPr>
              <a:t>unsigned</a:t>
            </a:r>
            <a:r>
              <a:rPr lang="en-US" sz="2000" dirty="0"/>
              <a:t>(WIDTH-1 </a:t>
            </a:r>
            <a:r>
              <a:rPr lang="en-US" sz="2000" dirty="0" err="1"/>
              <a:t>downto</a:t>
            </a:r>
            <a:r>
              <a:rPr lang="en-US" sz="2000" dirty="0"/>
              <a:t> 0);</a:t>
            </a:r>
          </a:p>
          <a:p>
            <a:pPr lvl="1"/>
            <a:r>
              <a:rPr lang="en-US" sz="2000" dirty="0"/>
              <a:t>signal </a:t>
            </a:r>
            <a:r>
              <a:rPr lang="en-US" sz="2000" dirty="0" err="1"/>
              <a:t>r_next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C00000"/>
                </a:solidFill>
              </a:rPr>
              <a:t>unsigned</a:t>
            </a:r>
            <a:r>
              <a:rPr lang="en-US" sz="2000" dirty="0"/>
              <a:t>(WIDTH-1 </a:t>
            </a:r>
            <a:r>
              <a:rPr lang="en-US" sz="2000" dirty="0" err="1"/>
              <a:t>downto</a:t>
            </a:r>
            <a:r>
              <a:rPr lang="en-US" sz="2000" dirty="0"/>
              <a:t> 0);</a:t>
            </a:r>
          </a:p>
          <a:p>
            <a:pPr lvl="1"/>
            <a:endParaRPr lang="en-US" sz="2000" dirty="0"/>
          </a:p>
          <a:p>
            <a:r>
              <a:rPr lang="en-US" sz="2000" dirty="0"/>
              <a:t>begin</a:t>
            </a:r>
          </a:p>
          <a:p>
            <a:r>
              <a:rPr lang="en-US" sz="2000" dirty="0"/>
              <a:t>-- register</a:t>
            </a:r>
          </a:p>
          <a:p>
            <a:pPr lvl="1"/>
            <a:r>
              <a:rPr lang="en-US" sz="2000" dirty="0"/>
              <a:t>process(</a:t>
            </a:r>
            <a:r>
              <a:rPr lang="en-US" sz="2000" dirty="0" err="1"/>
              <a:t>clk,reset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Begin</a:t>
            </a:r>
          </a:p>
          <a:p>
            <a:pPr lvl="1"/>
            <a:endParaRPr lang="en-US" sz="2000" dirty="0"/>
          </a:p>
          <a:p>
            <a:pPr lvl="2"/>
            <a:r>
              <a:rPr lang="en-US" sz="2000" dirty="0"/>
              <a:t>if (reset='1') then</a:t>
            </a:r>
          </a:p>
          <a:p>
            <a:pPr lvl="2"/>
            <a:r>
              <a:rPr lang="en-US" sz="2000" dirty="0"/>
              <a:t>	</a:t>
            </a:r>
            <a:r>
              <a:rPr lang="en-US" sz="2000" dirty="0" err="1"/>
              <a:t>r_reg</a:t>
            </a:r>
            <a:r>
              <a:rPr lang="en-US" sz="2000" dirty="0"/>
              <a:t> &lt;= (others=&gt;'0');</a:t>
            </a:r>
          </a:p>
          <a:p>
            <a:pPr lvl="2"/>
            <a:r>
              <a:rPr lang="en-US" sz="2000" dirty="0" err="1"/>
              <a:t>elsif</a:t>
            </a:r>
            <a:r>
              <a:rPr lang="en-US" sz="2000" dirty="0"/>
              <a:t> (</a:t>
            </a:r>
            <a:r>
              <a:rPr lang="en-US" sz="2000" dirty="0" err="1"/>
              <a:t>clk'event</a:t>
            </a:r>
            <a:r>
              <a:rPr lang="en-US" sz="2000" dirty="0"/>
              <a:t> and </a:t>
            </a:r>
            <a:r>
              <a:rPr lang="en-US" sz="2000" dirty="0" err="1"/>
              <a:t>clk</a:t>
            </a:r>
            <a:r>
              <a:rPr lang="en-US" sz="2000" dirty="0"/>
              <a:t>='1') then</a:t>
            </a:r>
          </a:p>
          <a:p>
            <a:pPr lvl="2"/>
            <a:r>
              <a:rPr lang="en-US" sz="2000" dirty="0"/>
              <a:t>	</a:t>
            </a:r>
            <a:r>
              <a:rPr lang="en-US" sz="2000" dirty="0" err="1"/>
              <a:t>r_reg</a:t>
            </a:r>
            <a:r>
              <a:rPr lang="en-US" sz="2000" dirty="0"/>
              <a:t> &lt;= </a:t>
            </a:r>
            <a:r>
              <a:rPr lang="en-US" sz="2000" dirty="0" err="1"/>
              <a:t>r_next</a:t>
            </a:r>
            <a:r>
              <a:rPr lang="en-US" sz="2000" dirty="0"/>
              <a:t>;</a:t>
            </a:r>
          </a:p>
          <a:p>
            <a:pPr lvl="2"/>
            <a:r>
              <a:rPr lang="en-US" sz="2000" dirty="0"/>
              <a:t>end if;</a:t>
            </a:r>
          </a:p>
          <a:p>
            <a:pPr lvl="2"/>
            <a:endParaRPr lang="en-US" sz="2000" dirty="0"/>
          </a:p>
          <a:p>
            <a:r>
              <a:rPr lang="en-US" sz="2000" dirty="0"/>
              <a:t>end process;</a:t>
            </a:r>
            <a:endParaRPr kumimoji="0" lang="en-US" altLang="en-US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71" y="184150"/>
            <a:ext cx="78534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Up-</a:t>
            </a:r>
            <a:r>
              <a:rPr lang="en-US" altLang="en-US" sz="3200" b="1" dirty="0">
                <a:solidFill>
                  <a:srgbClr val="C00000"/>
                </a:solidFill>
                <a:latin typeface="+mj-lt"/>
              </a:rPr>
              <a:t>and</a:t>
            </a: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-down Free Running Counter (2)</a:t>
            </a:r>
          </a:p>
        </p:txBody>
      </p:sp>
    </p:spTree>
    <p:extLst>
      <p:ext uri="{BB962C8B-B14F-4D97-AF65-F5344CB8AC3E}">
        <p14:creationId xmlns:p14="http://schemas.microsoft.com/office/powerpoint/2010/main" val="3188866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84" y="1038809"/>
            <a:ext cx="539282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-- next-state logic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r_next</a:t>
            </a:r>
            <a:r>
              <a:rPr lang="en-US" sz="2000" b="1" dirty="0">
                <a:solidFill>
                  <a:srgbClr val="C00000"/>
                </a:solidFill>
              </a:rPr>
              <a:t> &lt;= </a:t>
            </a:r>
            <a:r>
              <a:rPr lang="en-US" sz="2000" b="1" dirty="0" err="1">
                <a:solidFill>
                  <a:srgbClr val="C00000"/>
                </a:solidFill>
              </a:rPr>
              <a:t>r_reg</a:t>
            </a:r>
            <a:r>
              <a:rPr lang="en-US" sz="2000" b="1" dirty="0">
                <a:solidFill>
                  <a:srgbClr val="C00000"/>
                </a:solidFill>
              </a:rPr>
              <a:t> + 1 when mode='1' else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r_reg</a:t>
            </a:r>
            <a:r>
              <a:rPr lang="en-US" sz="2000" b="1" dirty="0">
                <a:solidFill>
                  <a:srgbClr val="C00000"/>
                </a:solidFill>
              </a:rPr>
              <a:t> - 1;</a:t>
            </a:r>
          </a:p>
          <a:p>
            <a:pPr lvl="1"/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/>
              <a:t>-- output logic</a:t>
            </a:r>
          </a:p>
          <a:p>
            <a:endParaRPr lang="en-US" sz="2000" dirty="0"/>
          </a:p>
          <a:p>
            <a:pPr lvl="1"/>
            <a:r>
              <a:rPr lang="pt-BR" sz="2000" dirty="0"/>
              <a:t>q &lt;= std_logic_vector(r_reg);</a:t>
            </a:r>
          </a:p>
          <a:p>
            <a:pPr lvl="1"/>
            <a:endParaRPr lang="pt-BR" sz="2000" dirty="0"/>
          </a:p>
          <a:p>
            <a:r>
              <a:rPr lang="en-US" sz="2000" dirty="0"/>
              <a:t>end arch;</a:t>
            </a:r>
            <a:endParaRPr kumimoji="0" lang="en-US" altLang="en-US" sz="5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71" y="184150"/>
            <a:ext cx="78534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Up-</a:t>
            </a:r>
            <a:r>
              <a:rPr lang="en-US" altLang="en-US" sz="3200" b="1" dirty="0">
                <a:solidFill>
                  <a:srgbClr val="C00000"/>
                </a:solidFill>
                <a:latin typeface="+mj-lt"/>
              </a:rPr>
              <a:t>and</a:t>
            </a: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-down Free Running Counter (3)</a:t>
            </a:r>
          </a:p>
        </p:txBody>
      </p:sp>
    </p:spTree>
    <p:extLst>
      <p:ext uri="{BB962C8B-B14F-4D97-AF65-F5344CB8AC3E}">
        <p14:creationId xmlns:p14="http://schemas.microsoft.com/office/powerpoint/2010/main" val="1849195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53" y="184150"/>
            <a:ext cx="87268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Example 5: Variable Rotator: Block Diagram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9FD499-FC37-4077-B9BE-172ECE276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906" y="1176597"/>
            <a:ext cx="2095164" cy="549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70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75" y="1010817"/>
            <a:ext cx="84690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t-BR" sz="1800" b="1" dirty="0"/>
              <a:t>a(15) a(14) a(13) a(12) a(11) a(10) a(9) a(8) a(7) a(6) a(5) a(4) a(3) a(2) a(1) a(0)</a:t>
            </a:r>
          </a:p>
          <a:p>
            <a:pPr algn="ctr"/>
            <a:endParaRPr lang="en-US" sz="1800" b="1" dirty="0"/>
          </a:p>
          <a:p>
            <a:pPr algn="ctr"/>
            <a:r>
              <a:rPr lang="en-US" sz="1800" b="1" dirty="0"/>
              <a:t>&lt;&lt;&lt; 3</a:t>
            </a:r>
          </a:p>
          <a:p>
            <a:endParaRPr lang="pt-BR" sz="1800" b="1" dirty="0"/>
          </a:p>
          <a:p>
            <a:r>
              <a:rPr lang="pt-BR" sz="1800" b="1" dirty="0"/>
              <a:t>a(12) a(11) a(10) a(9) a(8) a(7) a(6) a(5) a(4) a(3) a(2) a(1) a(0) a(15) a(14) a(13)</a:t>
            </a:r>
          </a:p>
          <a:p>
            <a:endParaRPr lang="pt-BR" sz="1800" b="1" dirty="0"/>
          </a:p>
          <a:p>
            <a:pPr algn="ctr"/>
            <a:r>
              <a:rPr lang="en-US" sz="1800" b="1" dirty="0">
                <a:solidFill>
                  <a:srgbClr val="C00000"/>
                </a:solidFill>
              </a:rPr>
              <a:t>y &lt;= a(12 </a:t>
            </a:r>
            <a:r>
              <a:rPr lang="en-US" sz="1800" b="1" dirty="0" err="1">
                <a:solidFill>
                  <a:srgbClr val="C00000"/>
                </a:solidFill>
              </a:rPr>
              <a:t>downto</a:t>
            </a:r>
            <a:r>
              <a:rPr lang="en-US" sz="1800" b="1" dirty="0">
                <a:solidFill>
                  <a:srgbClr val="C00000"/>
                </a:solidFill>
              </a:rPr>
              <a:t> 0) &amp; a(15 </a:t>
            </a:r>
            <a:r>
              <a:rPr lang="en-US" sz="1800" b="1" dirty="0" err="1">
                <a:solidFill>
                  <a:srgbClr val="C00000"/>
                </a:solidFill>
              </a:rPr>
              <a:t>downto</a:t>
            </a:r>
            <a:r>
              <a:rPr lang="en-US" sz="1800" b="1" dirty="0">
                <a:solidFill>
                  <a:srgbClr val="C00000"/>
                </a:solidFill>
              </a:rPr>
              <a:t> 13);</a:t>
            </a:r>
          </a:p>
          <a:p>
            <a:endParaRPr lang="pt-BR" sz="1800" b="1" dirty="0"/>
          </a:p>
          <a:p>
            <a:r>
              <a:rPr lang="pt-BR" sz="1800" b="1" dirty="0"/>
              <a:t>a(15) a(14) a(13) a(12) a(11) a(10) a(9) a(8) a(7) a(6) a(5) a(4) a(3) a(2) a(1) a(0)</a:t>
            </a:r>
          </a:p>
          <a:p>
            <a:endParaRPr lang="pt-BR" sz="1800" b="1" dirty="0"/>
          </a:p>
          <a:p>
            <a:pPr algn="ctr"/>
            <a:r>
              <a:rPr lang="en-US" sz="1800" b="1" dirty="0"/>
              <a:t>&lt;&lt;&lt; 5</a:t>
            </a:r>
          </a:p>
          <a:p>
            <a:pPr algn="ctr"/>
            <a:endParaRPr lang="en-US" sz="1800" b="1" dirty="0"/>
          </a:p>
          <a:p>
            <a:r>
              <a:rPr lang="pt-BR" sz="1800" b="1" dirty="0"/>
              <a:t>a(10) a(9) a(8) a(7) a(6) a(5) a(4) a(3) a(2) a(1) a(0) a(15) a(14) a(13) a(12) a(11)</a:t>
            </a:r>
          </a:p>
          <a:p>
            <a:endParaRPr lang="en-US" sz="1800" b="1" dirty="0"/>
          </a:p>
          <a:p>
            <a:pPr algn="ctr"/>
            <a:endParaRPr lang="en-US" sz="1800" b="1" dirty="0"/>
          </a:p>
          <a:p>
            <a:pPr algn="ctr"/>
            <a:r>
              <a:rPr lang="en-US" sz="1800" b="1" dirty="0">
                <a:solidFill>
                  <a:srgbClr val="C00000"/>
                </a:solidFill>
              </a:rPr>
              <a:t>y &lt;= a(10 </a:t>
            </a:r>
            <a:r>
              <a:rPr lang="en-US" sz="1800" b="1" dirty="0" err="1">
                <a:solidFill>
                  <a:srgbClr val="C00000"/>
                </a:solidFill>
              </a:rPr>
              <a:t>downto</a:t>
            </a:r>
            <a:r>
              <a:rPr lang="en-US" sz="1800" b="1" dirty="0">
                <a:solidFill>
                  <a:srgbClr val="C00000"/>
                </a:solidFill>
              </a:rPr>
              <a:t> 0) &amp; a(15 </a:t>
            </a:r>
            <a:r>
              <a:rPr lang="en-US" sz="1800" b="1" dirty="0" err="1">
                <a:solidFill>
                  <a:srgbClr val="C00000"/>
                </a:solidFill>
              </a:rPr>
              <a:t>downto</a:t>
            </a:r>
            <a:r>
              <a:rPr lang="en-US" sz="1800" b="1" dirty="0">
                <a:solidFill>
                  <a:srgbClr val="C00000"/>
                </a:solidFill>
              </a:rPr>
              <a:t> 11);</a:t>
            </a:r>
            <a:endParaRPr kumimoji="0" lang="en-US" altLang="en-US" sz="6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4719" y="184150"/>
            <a:ext cx="2892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Fixed rotation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0BF0262-BEB2-4B12-A36F-9F7AE775016F}"/>
              </a:ext>
            </a:extLst>
          </p:cNvPr>
          <p:cNvCxnSpPr/>
          <p:nvPr/>
        </p:nvCxnSpPr>
        <p:spPr bwMode="auto">
          <a:xfrm flipH="1">
            <a:off x="6764694" y="1334278"/>
            <a:ext cx="1791477" cy="8584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E7F2467-AD01-482D-A8A4-BE573F1ACB2B}"/>
              </a:ext>
            </a:extLst>
          </p:cNvPr>
          <p:cNvCxnSpPr/>
          <p:nvPr/>
        </p:nvCxnSpPr>
        <p:spPr bwMode="auto">
          <a:xfrm flipH="1">
            <a:off x="768221" y="1334278"/>
            <a:ext cx="1791477" cy="8584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EEE6992-9602-4F03-8723-352B23E71C84}"/>
              </a:ext>
            </a:extLst>
          </p:cNvPr>
          <p:cNvCxnSpPr>
            <a:cxnSpLocks/>
          </p:cNvCxnSpPr>
          <p:nvPr/>
        </p:nvCxnSpPr>
        <p:spPr bwMode="auto">
          <a:xfrm flipH="1">
            <a:off x="5477069" y="3429000"/>
            <a:ext cx="2911151" cy="95638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A5BBF9-DDE2-429C-88E1-85A50E25885A}"/>
              </a:ext>
            </a:extLst>
          </p:cNvPr>
          <p:cNvCxnSpPr>
            <a:cxnSpLocks/>
          </p:cNvCxnSpPr>
          <p:nvPr/>
        </p:nvCxnSpPr>
        <p:spPr bwMode="auto">
          <a:xfrm flipH="1">
            <a:off x="861526" y="3497425"/>
            <a:ext cx="2911151" cy="95638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704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75" y="1010817"/>
            <a:ext cx="8469050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t-BR" sz="1800" b="1" dirty="0"/>
              <a:t>a(15) a(14) a(13) a(12) a(11) a(10) a(9) a(8) a(7) a(6) a(5) a(4) a(3) a(2) a(1) a(0)</a:t>
            </a:r>
          </a:p>
          <a:p>
            <a:pPr algn="ctr"/>
            <a:endParaRPr lang="en-US" sz="1800" b="1" dirty="0"/>
          </a:p>
          <a:p>
            <a:pPr algn="ctr"/>
            <a:r>
              <a:rPr lang="en-US" sz="1800" b="1" dirty="0"/>
              <a:t>&lt;&lt;&lt; L</a:t>
            </a:r>
          </a:p>
          <a:p>
            <a:pPr algn="ctr"/>
            <a:endParaRPr lang="en-US" sz="1800" b="1" dirty="0"/>
          </a:p>
          <a:p>
            <a:pPr algn="ctr"/>
            <a:r>
              <a:rPr lang="pt-BR" b="1" dirty="0"/>
              <a:t>a(……) a(……...) . . . . . . . . . . . . . . a(1) a(0) a(15) a(14) . . . . . . . a(……….) a(……….)</a:t>
            </a:r>
          </a:p>
          <a:p>
            <a:pPr algn="ctr"/>
            <a:endParaRPr lang="pt-BR" sz="1800" b="1" dirty="0"/>
          </a:p>
          <a:p>
            <a:pPr algn="ctr"/>
            <a:r>
              <a:rPr lang="en-US" sz="1800" b="1" dirty="0"/>
              <a:t>y &lt;= a(………………..) &amp; a(…………………..);</a:t>
            </a:r>
          </a:p>
          <a:p>
            <a:endParaRPr lang="pt-BR" sz="1800" b="1" dirty="0"/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132" y="184150"/>
            <a:ext cx="5773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Fixed rotation by L positions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CDCB2B3-AD4B-4A7F-9557-55637D256E19}"/>
              </a:ext>
            </a:extLst>
          </p:cNvPr>
          <p:cNvCxnSpPr>
            <a:cxnSpLocks/>
          </p:cNvCxnSpPr>
          <p:nvPr/>
        </p:nvCxnSpPr>
        <p:spPr bwMode="auto">
          <a:xfrm flipV="1">
            <a:off x="337475" y="3713585"/>
            <a:ext cx="8553812" cy="74644"/>
          </a:xfrm>
          <a:prstGeom prst="line">
            <a:avLst/>
          </a:prstGeom>
          <a:ln w="28575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B38047F-9116-48CE-AFF8-C1C401414001}"/>
              </a:ext>
            </a:extLst>
          </p:cNvPr>
          <p:cNvSpPr/>
          <p:nvPr/>
        </p:nvSpPr>
        <p:spPr>
          <a:xfrm>
            <a:off x="167950" y="3948205"/>
            <a:ext cx="89760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/>
          </a:p>
          <a:p>
            <a:r>
              <a:rPr lang="pt-BR" b="1" dirty="0"/>
              <a:t>a(15) a(14) a(13) a(12) a(11) a(10) a(9) a(8) a(7) a(6) a(5) a(4) a(3) a(2) a(1) a(0)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&lt;&lt;&lt; L</a:t>
            </a:r>
          </a:p>
          <a:p>
            <a:pPr algn="ctr"/>
            <a:endParaRPr lang="en-US" b="1" dirty="0"/>
          </a:p>
          <a:p>
            <a:pPr algn="ctr"/>
            <a:r>
              <a:rPr lang="pt-BR" b="1" dirty="0"/>
              <a:t>a(15-L) a(15-L-1) . . . . . . . . . . . . . . a(1) a(0) a(15) a(14) . . . . . . . a(15-L+2) a(15-L+1)</a:t>
            </a:r>
          </a:p>
          <a:p>
            <a:pPr algn="ctr"/>
            <a:endParaRPr lang="pt-BR" b="1" dirty="0"/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y &lt;= a(15-L </a:t>
            </a:r>
            <a:r>
              <a:rPr lang="en-US" b="1" dirty="0" err="1">
                <a:solidFill>
                  <a:srgbClr val="C00000"/>
                </a:solidFill>
              </a:rPr>
              <a:t>downto</a:t>
            </a:r>
            <a:r>
              <a:rPr lang="en-US" b="1" dirty="0">
                <a:solidFill>
                  <a:srgbClr val="C00000"/>
                </a:solidFill>
              </a:rPr>
              <a:t> 0) &amp; a(15 </a:t>
            </a:r>
            <a:r>
              <a:rPr lang="en-US" b="1" dirty="0" err="1">
                <a:solidFill>
                  <a:srgbClr val="C00000"/>
                </a:solidFill>
              </a:rPr>
              <a:t>downto</a:t>
            </a:r>
            <a:r>
              <a:rPr lang="en-US" b="1" dirty="0">
                <a:solidFill>
                  <a:srgbClr val="C00000"/>
                </a:solidFill>
              </a:rPr>
              <a:t> 15-L+1);</a:t>
            </a:r>
          </a:p>
        </p:txBody>
      </p:sp>
    </p:spTree>
    <p:extLst>
      <p:ext uri="{BB962C8B-B14F-4D97-AF65-F5344CB8AC3E}">
        <p14:creationId xmlns:p14="http://schemas.microsoft.com/office/powerpoint/2010/main" val="305059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75" y="1010817"/>
            <a:ext cx="689400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LIBRARY </a:t>
            </a:r>
            <a:r>
              <a:rPr lang="en-US" sz="2000" dirty="0" err="1"/>
              <a:t>ieee</a:t>
            </a:r>
            <a:r>
              <a:rPr lang="en-US" sz="2000" dirty="0"/>
              <a:t> ;</a:t>
            </a:r>
          </a:p>
          <a:p>
            <a:r>
              <a:rPr lang="en-US" sz="2000" dirty="0"/>
              <a:t>USE ieee.std_logic_1164.all ;</a:t>
            </a:r>
          </a:p>
          <a:p>
            <a:endParaRPr lang="en-US" sz="2000" dirty="0"/>
          </a:p>
          <a:p>
            <a:r>
              <a:rPr lang="en-US" sz="2000" dirty="0"/>
              <a:t>ENTITY fixed_rotator_left_16 IS</a:t>
            </a:r>
          </a:p>
          <a:p>
            <a:endParaRPr lang="en-US" sz="2000" dirty="0"/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GENERIC ( L : INTEGER := 1);</a:t>
            </a:r>
          </a:p>
          <a:p>
            <a:pPr lvl="1"/>
            <a:r>
              <a:rPr lang="en-US" sz="2000" dirty="0"/>
              <a:t>PORT ( a : IN STD_LOGIC_VECTOR(15 DOWNTO 0);</a:t>
            </a:r>
          </a:p>
          <a:p>
            <a:pPr lvl="1"/>
            <a:r>
              <a:rPr lang="en-US" sz="2000" dirty="0"/>
              <a:t>y : OUT STD_LOGIC_VECTOR(15 DOWNTO 0) ) ;</a:t>
            </a:r>
          </a:p>
          <a:p>
            <a:pPr lvl="1"/>
            <a:endParaRPr lang="en-US" sz="2000" dirty="0"/>
          </a:p>
          <a:p>
            <a:r>
              <a:rPr lang="en-US" sz="2000" dirty="0"/>
              <a:t>END fixed_rotator_left_16 ;</a:t>
            </a:r>
          </a:p>
          <a:p>
            <a:endParaRPr lang="en-US" sz="2000" dirty="0"/>
          </a:p>
          <a:p>
            <a:r>
              <a:rPr lang="en-US" sz="2000" dirty="0"/>
              <a:t>ARCHITECTURE dataflow OF fixed_rotator_left_16 IS</a:t>
            </a:r>
          </a:p>
          <a:p>
            <a:r>
              <a:rPr lang="en-US" sz="2000" dirty="0"/>
              <a:t>BEGIN</a:t>
            </a:r>
          </a:p>
          <a:p>
            <a:endParaRPr lang="en-US" sz="2000" dirty="0"/>
          </a:p>
          <a:p>
            <a:r>
              <a:rPr lang="en-US" sz="2000" dirty="0"/>
              <a:t>	y &lt;= a(15-L </a:t>
            </a:r>
            <a:r>
              <a:rPr lang="en-US" sz="2000" dirty="0" err="1"/>
              <a:t>downto</a:t>
            </a:r>
            <a:r>
              <a:rPr lang="en-US" sz="2000" dirty="0"/>
              <a:t> 0) &amp; a(15 </a:t>
            </a:r>
            <a:r>
              <a:rPr lang="en-US" sz="2000" dirty="0" err="1"/>
              <a:t>downto</a:t>
            </a:r>
            <a:r>
              <a:rPr lang="en-US" sz="2000" dirty="0"/>
              <a:t> 15-L+1);</a:t>
            </a:r>
          </a:p>
          <a:p>
            <a:endParaRPr lang="en-US" sz="2000" dirty="0"/>
          </a:p>
          <a:p>
            <a:r>
              <a:rPr lang="en-US" sz="2000" dirty="0"/>
              <a:t>END dataflow ;</a:t>
            </a:r>
            <a:endParaRPr lang="pt-BR" sz="2400" b="1" dirty="0"/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79" y="184150"/>
            <a:ext cx="73250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VHDL code for a Fixed 16-bit Rotator</a:t>
            </a:r>
          </a:p>
        </p:txBody>
      </p:sp>
    </p:spTree>
    <p:extLst>
      <p:ext uri="{BB962C8B-B14F-4D97-AF65-F5344CB8AC3E}">
        <p14:creationId xmlns:p14="http://schemas.microsoft.com/office/powerpoint/2010/main" val="36388938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10" y="1020148"/>
            <a:ext cx="773551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LIBRARY </a:t>
            </a:r>
            <a:r>
              <a:rPr lang="en-US" sz="2000" dirty="0" err="1"/>
              <a:t>ieee</a:t>
            </a:r>
            <a:r>
              <a:rPr lang="en-US" sz="2000" dirty="0"/>
              <a:t> ;</a:t>
            </a:r>
          </a:p>
          <a:p>
            <a:r>
              <a:rPr lang="en-US" sz="2000" dirty="0"/>
              <a:t>USE ieee.std_logic_1164.all ;</a:t>
            </a:r>
          </a:p>
          <a:p>
            <a:endParaRPr lang="en-US" sz="2000" dirty="0"/>
          </a:p>
          <a:p>
            <a:r>
              <a:rPr lang="en-US" sz="2000" dirty="0"/>
              <a:t>ENTITY variable_rotator_16 is</a:t>
            </a:r>
          </a:p>
          <a:p>
            <a:pPr lvl="1"/>
            <a:r>
              <a:rPr lang="en-US" sz="2000" dirty="0"/>
              <a:t>PORT(</a:t>
            </a:r>
          </a:p>
          <a:p>
            <a:pPr lvl="1"/>
            <a:r>
              <a:rPr lang="en-US" sz="2000" dirty="0"/>
              <a:t>A : IN STD_LOGIC_VECTOR(15 </a:t>
            </a:r>
            <a:r>
              <a:rPr lang="en-US" sz="2000" dirty="0" err="1"/>
              <a:t>downto</a:t>
            </a:r>
            <a:r>
              <a:rPr lang="en-US" sz="2000" dirty="0"/>
              <a:t> 0);</a:t>
            </a:r>
          </a:p>
          <a:p>
            <a:pPr lvl="1"/>
            <a:r>
              <a:rPr lang="en-US" sz="2000" dirty="0"/>
              <a:t>B : IN STD_LOGIC_VECTOR(3 </a:t>
            </a:r>
            <a:r>
              <a:rPr lang="en-US" sz="2000" dirty="0" err="1"/>
              <a:t>downto</a:t>
            </a:r>
            <a:r>
              <a:rPr lang="en-US" sz="2000" dirty="0"/>
              <a:t> 0);</a:t>
            </a:r>
          </a:p>
          <a:p>
            <a:pPr lvl="1"/>
            <a:r>
              <a:rPr lang="en-US" sz="2000" dirty="0"/>
              <a:t>C : OUT STD_LOGIC_VECTOR(15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lvl="1"/>
            <a:r>
              <a:rPr lang="en-US" sz="2000" dirty="0"/>
              <a:t>);</a:t>
            </a:r>
          </a:p>
          <a:p>
            <a:r>
              <a:rPr lang="en-US" sz="2000" dirty="0"/>
              <a:t>END variable_rotator_16;</a:t>
            </a:r>
          </a:p>
          <a:p>
            <a:endParaRPr lang="en-US" sz="2000" dirty="0"/>
          </a:p>
          <a:p>
            <a:r>
              <a:rPr lang="en-US" sz="2000" dirty="0"/>
              <a:t>ARCHITECTURE structural OF variable_rotator_16 IS</a:t>
            </a:r>
          </a:p>
          <a:p>
            <a:pPr lvl="1"/>
            <a:r>
              <a:rPr lang="en-US" sz="2000" dirty="0"/>
              <a:t>TYPE array16 IS ARRAY (0 to 4) OF </a:t>
            </a:r>
          </a:p>
          <a:p>
            <a:pPr lvl="1"/>
            <a:r>
              <a:rPr lang="en-US" sz="2000" dirty="0"/>
              <a:t>STD_LOGIC_VECTOR(15 DOWNTO 0);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SIGNAL Al : array16;</a:t>
            </a:r>
          </a:p>
          <a:p>
            <a:pPr lvl="1"/>
            <a:r>
              <a:rPr lang="en-US" sz="2000" dirty="0"/>
              <a:t>SIGNAL </a:t>
            </a:r>
            <a:r>
              <a:rPr lang="en-US" sz="2000" dirty="0" err="1"/>
              <a:t>Ar</a:t>
            </a:r>
            <a:r>
              <a:rPr lang="en-US" sz="2000" dirty="0"/>
              <a:t> : array16;</a:t>
            </a:r>
            <a:endParaRPr lang="pt-BR" sz="3200" b="1" dirty="0"/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20" y="184150"/>
            <a:ext cx="8765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Structural code for a Fixed 16-bit Rotator (1)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E5B089-0457-498D-9554-67BDFB38E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081" y="998271"/>
            <a:ext cx="2163129" cy="567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584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24" y="842867"/>
            <a:ext cx="7735516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BEGIN</a:t>
            </a:r>
          </a:p>
          <a:p>
            <a:endParaRPr lang="en-US" sz="2000" dirty="0"/>
          </a:p>
          <a:p>
            <a:r>
              <a:rPr lang="en-US" sz="2000" dirty="0"/>
              <a:t>	Al(0) &lt;= A;</a:t>
            </a:r>
          </a:p>
          <a:p>
            <a:pPr lvl="1"/>
            <a:r>
              <a:rPr lang="en-US" sz="2000" dirty="0"/>
              <a:t>G: FOR </a:t>
            </a:r>
            <a:r>
              <a:rPr lang="en-US" sz="2000" dirty="0" err="1"/>
              <a:t>i</a:t>
            </a:r>
            <a:r>
              <a:rPr lang="en-US" sz="2000" dirty="0"/>
              <a:t> IN 0 TO 3 GENERATE</a:t>
            </a:r>
          </a:p>
          <a:p>
            <a:pPr lvl="2"/>
            <a:r>
              <a:rPr lang="en-US" sz="2000" dirty="0"/>
              <a:t>ROT_I: ENTITY work.fixed_rotator_left_16(dataflow)</a:t>
            </a:r>
          </a:p>
          <a:p>
            <a:pPr lvl="2"/>
            <a:r>
              <a:rPr lang="en-US" sz="2000" dirty="0"/>
              <a:t>GENERIC MAP (L =&gt; ………)</a:t>
            </a:r>
          </a:p>
          <a:p>
            <a:pPr lvl="2"/>
            <a:r>
              <a:rPr lang="en-US" sz="2000" dirty="0"/>
              <a:t>PORT MAP ( a =&gt; ……….. ,</a:t>
            </a:r>
          </a:p>
          <a:p>
            <a:pPr lvl="2"/>
            <a:r>
              <a:rPr lang="en-US" sz="2000" dirty="0"/>
              <a:t>y =&gt; ………..);</a:t>
            </a:r>
          </a:p>
          <a:p>
            <a:pPr lvl="3"/>
            <a:endParaRPr lang="en-US" sz="2000" dirty="0"/>
          </a:p>
          <a:p>
            <a:pPr lvl="2"/>
            <a:r>
              <a:rPr lang="en-US" sz="2000" dirty="0"/>
              <a:t>MUX_I: ENTITY work.mux2to1_16(dataflow)</a:t>
            </a:r>
          </a:p>
          <a:p>
            <a:pPr lvl="2"/>
            <a:r>
              <a:rPr lang="en-US" sz="2000" dirty="0"/>
              <a:t>PORT MAP (w0 =&gt; …………..,</a:t>
            </a:r>
          </a:p>
          <a:p>
            <a:pPr lvl="2"/>
            <a:r>
              <a:rPr lang="en-US" sz="2000" dirty="0"/>
              <a:t>w1 =&gt; …………..,</a:t>
            </a:r>
          </a:p>
          <a:p>
            <a:pPr lvl="2"/>
            <a:r>
              <a:rPr lang="en-US" sz="2000" dirty="0"/>
              <a:t>s =&gt; …………..,</a:t>
            </a:r>
          </a:p>
          <a:p>
            <a:pPr lvl="2"/>
            <a:r>
              <a:rPr lang="en-US" sz="2000" dirty="0"/>
              <a:t>f =&gt; ……………);</a:t>
            </a:r>
          </a:p>
          <a:p>
            <a:pPr lvl="2"/>
            <a:endParaRPr lang="en-US" sz="2000" dirty="0"/>
          </a:p>
          <a:p>
            <a:pPr lvl="1"/>
            <a:r>
              <a:rPr lang="en-US" sz="2000" dirty="0"/>
              <a:t>END GENERATE;</a:t>
            </a:r>
          </a:p>
          <a:p>
            <a:pPr lvl="1"/>
            <a:endParaRPr lang="en-US" sz="2000" dirty="0"/>
          </a:p>
          <a:p>
            <a:r>
              <a:rPr lang="en-US" sz="2000" dirty="0"/>
              <a:t>	C &lt;= Al(4);</a:t>
            </a:r>
          </a:p>
          <a:p>
            <a:r>
              <a:rPr lang="en-US" sz="2000" dirty="0"/>
              <a:t>END structural;</a:t>
            </a:r>
            <a:endParaRPr lang="pt-BR" sz="3200" b="1" dirty="0"/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20" y="184150"/>
            <a:ext cx="8765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Structural code for a Fixed 16-bit Rotator (2)</a:t>
            </a:r>
          </a:p>
        </p:txBody>
      </p:sp>
    </p:spTree>
    <p:extLst>
      <p:ext uri="{BB962C8B-B14F-4D97-AF65-F5344CB8AC3E}">
        <p14:creationId xmlns:p14="http://schemas.microsoft.com/office/powerpoint/2010/main" val="306694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D0216659-B231-4F43-BC3F-E1153FD34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449" y="162278"/>
            <a:ext cx="53623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PARITY: Entity Declaration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492D6A28-AC4E-4786-82A0-775A1B9D1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9" y="992155"/>
            <a:ext cx="589584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9163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19163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LIBRARY </a:t>
            </a: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ieee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</a:pPr>
            <a:endParaRPr kumimoji="0"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ENTITY parity IS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PORT(</a:t>
            </a:r>
          </a:p>
          <a:p>
            <a:pPr lvl="1">
              <a:spcBef>
                <a:spcPct val="0"/>
              </a:spcBef>
            </a:pP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parity_in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: IN STD_LOGIC_VECTOR(7 DOWNTO 0); </a:t>
            </a:r>
          </a:p>
          <a:p>
            <a:pPr lvl="1">
              <a:spcBef>
                <a:spcPct val="0"/>
              </a:spcBef>
            </a:pPr>
            <a:r>
              <a:rPr kumimoji="0"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parity_out</a:t>
            </a: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: OUT STD_LOGIC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END parity;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BE984E-F145-4E58-835A-CBEC04B5A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212" y="3564078"/>
            <a:ext cx="7810249" cy="325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823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24" y="842867"/>
            <a:ext cx="7735516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BEGIN</a:t>
            </a:r>
          </a:p>
          <a:p>
            <a:endParaRPr lang="en-US" sz="2000" dirty="0"/>
          </a:p>
          <a:p>
            <a:r>
              <a:rPr lang="en-US" sz="2000" dirty="0"/>
              <a:t>	Al(0) &lt;= A;</a:t>
            </a:r>
          </a:p>
          <a:p>
            <a:pPr lvl="1"/>
            <a:r>
              <a:rPr lang="en-US" sz="2000" dirty="0"/>
              <a:t>G: FOR </a:t>
            </a:r>
            <a:r>
              <a:rPr lang="en-US" sz="2000" dirty="0" err="1"/>
              <a:t>i</a:t>
            </a:r>
            <a:r>
              <a:rPr lang="en-US" sz="2000" dirty="0"/>
              <a:t> IN 0 TO 3 GENERATE</a:t>
            </a:r>
          </a:p>
          <a:p>
            <a:pPr lvl="2"/>
            <a:r>
              <a:rPr lang="en-US" sz="2000" dirty="0"/>
              <a:t>ROT_I: ENTITY work.fixed_rotator_left_16(dataflow)</a:t>
            </a:r>
          </a:p>
          <a:p>
            <a:pPr lvl="2"/>
            <a:r>
              <a:rPr lang="en-US" sz="2000" dirty="0"/>
              <a:t>GENERIC MAP (</a:t>
            </a:r>
            <a:r>
              <a:rPr lang="en-US" sz="2000" b="1" dirty="0">
                <a:solidFill>
                  <a:srgbClr val="C00000"/>
                </a:solidFill>
              </a:rPr>
              <a:t>L =&gt; 2** 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PORT MAP ( a =&gt; </a:t>
            </a:r>
            <a:r>
              <a:rPr lang="en-US" sz="2000" b="1" dirty="0">
                <a:solidFill>
                  <a:srgbClr val="C00000"/>
                </a:solidFill>
              </a:rPr>
              <a:t>Al(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800" dirty="0"/>
              <a:t> </a:t>
            </a:r>
            <a:r>
              <a:rPr lang="en-US" sz="2000" dirty="0"/>
              <a:t>,</a:t>
            </a:r>
          </a:p>
          <a:p>
            <a:pPr lvl="2"/>
            <a:r>
              <a:rPr lang="en-US" sz="2000" dirty="0"/>
              <a:t>y =&gt; </a:t>
            </a:r>
            <a:r>
              <a:rPr lang="en-US" sz="2000" b="1" dirty="0" err="1">
                <a:solidFill>
                  <a:srgbClr val="C00000"/>
                </a:solidFill>
              </a:rPr>
              <a:t>Ar</a:t>
            </a:r>
            <a:r>
              <a:rPr lang="en-US" sz="2000" b="1" dirty="0">
                <a:solidFill>
                  <a:srgbClr val="C00000"/>
                </a:solidFill>
              </a:rPr>
              <a:t>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dirty="0"/>
              <a:t>);</a:t>
            </a:r>
          </a:p>
          <a:p>
            <a:pPr lvl="3"/>
            <a:endParaRPr lang="en-US" sz="2000" dirty="0"/>
          </a:p>
          <a:p>
            <a:pPr lvl="2"/>
            <a:r>
              <a:rPr lang="en-US" sz="2000" dirty="0"/>
              <a:t>MUX_I: ENTITY work.mux2to1_16(dataflow)</a:t>
            </a:r>
          </a:p>
          <a:p>
            <a:pPr lvl="2"/>
            <a:r>
              <a:rPr lang="en-US" sz="2000" dirty="0"/>
              <a:t>PORT MAP (w0 =&gt; </a:t>
            </a:r>
            <a:r>
              <a:rPr lang="en-US" sz="2000" b="1" dirty="0">
                <a:solidFill>
                  <a:srgbClr val="C00000"/>
                </a:solidFill>
              </a:rPr>
              <a:t>Al(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dirty="0"/>
              <a:t>,</a:t>
            </a:r>
          </a:p>
          <a:p>
            <a:pPr lvl="2"/>
            <a:r>
              <a:rPr lang="en-US" sz="2000" dirty="0"/>
              <a:t>w1 =&gt; </a:t>
            </a:r>
            <a:r>
              <a:rPr lang="en-US" sz="2000" b="1" dirty="0" err="1">
                <a:solidFill>
                  <a:srgbClr val="C00000"/>
                </a:solidFill>
              </a:rPr>
              <a:t>Ar</a:t>
            </a:r>
            <a:r>
              <a:rPr lang="en-US" sz="2000" b="1" dirty="0">
                <a:solidFill>
                  <a:srgbClr val="C00000"/>
                </a:solidFill>
              </a:rPr>
              <a:t>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dirty="0"/>
              <a:t>,</a:t>
            </a:r>
          </a:p>
          <a:p>
            <a:pPr lvl="2"/>
            <a:r>
              <a:rPr lang="en-US" sz="2000" dirty="0"/>
              <a:t>s =&gt; </a:t>
            </a:r>
            <a:r>
              <a:rPr lang="en-US" sz="2000" b="1" dirty="0">
                <a:solidFill>
                  <a:srgbClr val="C00000"/>
                </a:solidFill>
              </a:rPr>
              <a:t>B(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dirty="0"/>
              <a:t>,</a:t>
            </a:r>
          </a:p>
          <a:p>
            <a:pPr lvl="2"/>
            <a:r>
              <a:rPr lang="en-US" sz="2000" dirty="0"/>
              <a:t>f =&gt; </a:t>
            </a:r>
            <a:r>
              <a:rPr lang="en-US" sz="2000" b="1" dirty="0">
                <a:solidFill>
                  <a:srgbClr val="C00000"/>
                </a:solidFill>
              </a:rPr>
              <a:t>Al(i+1)</a:t>
            </a:r>
            <a:r>
              <a:rPr lang="en-US" sz="2000" dirty="0"/>
              <a:t>);</a:t>
            </a:r>
          </a:p>
          <a:p>
            <a:pPr lvl="2"/>
            <a:endParaRPr lang="en-US" sz="2000" dirty="0"/>
          </a:p>
          <a:p>
            <a:pPr lvl="1"/>
            <a:r>
              <a:rPr lang="en-US" sz="2000" dirty="0"/>
              <a:t>END GENERATE;</a:t>
            </a:r>
          </a:p>
          <a:p>
            <a:pPr lvl="1"/>
            <a:endParaRPr lang="en-US" sz="2000" dirty="0"/>
          </a:p>
          <a:p>
            <a:r>
              <a:rPr lang="en-US" sz="2000" dirty="0"/>
              <a:t>	C &lt;= Al(4);</a:t>
            </a:r>
          </a:p>
          <a:p>
            <a:r>
              <a:rPr lang="en-US" sz="2000" dirty="0"/>
              <a:t>END structural;</a:t>
            </a:r>
            <a:endParaRPr lang="pt-BR" sz="3200" b="1" dirty="0"/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5" y="174819"/>
            <a:ext cx="90693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2800" b="1" dirty="0">
                <a:solidFill>
                  <a:srgbClr val="0000FF"/>
                </a:solidFill>
                <a:latin typeface="+mj-lt"/>
              </a:rPr>
              <a:t>Dataflow VHDL code for a variable 16-bit rotator (3)</a:t>
            </a:r>
          </a:p>
        </p:txBody>
      </p:sp>
    </p:spTree>
    <p:extLst>
      <p:ext uri="{BB962C8B-B14F-4D97-AF65-F5344CB8AC3E}">
        <p14:creationId xmlns:p14="http://schemas.microsoft.com/office/powerpoint/2010/main" val="39615200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24" y="842867"/>
            <a:ext cx="773551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BEGIN</a:t>
            </a:r>
          </a:p>
          <a:p>
            <a:pPr lvl="1"/>
            <a:r>
              <a:rPr lang="en-US" sz="2000" dirty="0"/>
              <a:t>Al(0) &lt;= A;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G: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0 TO 3 GENERATE</a:t>
            </a:r>
          </a:p>
          <a:p>
            <a:pPr lvl="2"/>
            <a:r>
              <a:rPr lang="en-US" sz="2000" dirty="0" err="1"/>
              <a:t>Ar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 &lt;= ……………………………….;</a:t>
            </a:r>
          </a:p>
          <a:p>
            <a:pPr lvl="2"/>
            <a:r>
              <a:rPr lang="en-US" sz="2000" dirty="0"/>
              <a:t>Al(i+1) &lt;= …………………………….;</a:t>
            </a:r>
          </a:p>
          <a:p>
            <a:pPr lvl="1"/>
            <a:r>
              <a:rPr lang="en-US" sz="2000" dirty="0"/>
              <a:t>END GENERATE;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 &lt;= Al(4);</a:t>
            </a:r>
          </a:p>
          <a:p>
            <a:pPr lvl="1"/>
            <a:endParaRPr lang="en-US" sz="2000" dirty="0"/>
          </a:p>
          <a:p>
            <a:r>
              <a:rPr lang="en-US" sz="2000" dirty="0"/>
              <a:t>END dataflow;</a:t>
            </a:r>
            <a:endParaRPr lang="pt-BR" sz="4000" b="1" dirty="0"/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37" y="184150"/>
            <a:ext cx="85363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Dataflow code for a Fixed 16-bit Rotator (2)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62D600-D0F9-46A7-86BD-953A7CF7B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848" y="842867"/>
            <a:ext cx="2169809" cy="569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240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9653E017-F8CE-4ECC-B879-2C3F4AD5E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24" y="842867"/>
            <a:ext cx="773551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3205163" algn="l"/>
                <a:tab pos="3652838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BEGIN</a:t>
            </a:r>
          </a:p>
          <a:p>
            <a:pPr lvl="1"/>
            <a:r>
              <a:rPr lang="en-US" sz="2000" dirty="0"/>
              <a:t>Al(0) &lt;= A;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G: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0 TO 3 GENERATE</a:t>
            </a:r>
          </a:p>
          <a:p>
            <a:pPr lvl="2"/>
            <a:r>
              <a:rPr lang="it-IT" sz="2000" dirty="0">
                <a:solidFill>
                  <a:srgbClr val="C00000"/>
                </a:solidFill>
              </a:rPr>
              <a:t>Ar(i) &lt;= </a:t>
            </a:r>
            <a:r>
              <a:rPr lang="it-IT" sz="2000" b="1" dirty="0">
                <a:solidFill>
                  <a:srgbClr val="C00000"/>
                </a:solidFill>
              </a:rPr>
              <a:t>Al(i)(15-2**i downto 0) &amp; Al(i)(15 downto 15-2**i+1)</a:t>
            </a:r>
            <a:r>
              <a:rPr lang="it-IT" sz="2000" dirty="0">
                <a:solidFill>
                  <a:srgbClr val="C00000"/>
                </a:solidFill>
              </a:rPr>
              <a:t>;</a:t>
            </a:r>
          </a:p>
          <a:p>
            <a:pPr lvl="2"/>
            <a:r>
              <a:rPr lang="da-DK" sz="2000" dirty="0">
                <a:solidFill>
                  <a:srgbClr val="C00000"/>
                </a:solidFill>
              </a:rPr>
              <a:t>Al(i+1) &lt;= </a:t>
            </a:r>
            <a:r>
              <a:rPr lang="da-DK" sz="2000" b="1" dirty="0">
                <a:solidFill>
                  <a:srgbClr val="C00000"/>
                </a:solidFill>
              </a:rPr>
              <a:t>Al(i) when B(i)=‘0’ else Ar(i)</a:t>
            </a:r>
            <a:r>
              <a:rPr lang="da-DK" sz="2000" dirty="0">
                <a:solidFill>
                  <a:srgbClr val="C00000"/>
                </a:solidFill>
              </a:rPr>
              <a:t>;</a:t>
            </a:r>
          </a:p>
          <a:p>
            <a:pPr lvl="1"/>
            <a:r>
              <a:rPr lang="en-US" sz="2000" dirty="0"/>
              <a:t>END GENERATE;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 &lt;= Al(4);</a:t>
            </a:r>
          </a:p>
          <a:p>
            <a:r>
              <a:rPr lang="en-US" sz="2000" dirty="0"/>
              <a:t>END dataflow;</a:t>
            </a:r>
            <a:endParaRPr lang="pt-BR" sz="4800" b="1" dirty="0"/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9CF235A-962A-441E-9625-7C3AC270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38" y="184150"/>
            <a:ext cx="85363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Dataflow code for a Fixed 16-bit Rotator (2)</a:t>
            </a:r>
          </a:p>
        </p:txBody>
      </p:sp>
    </p:spTree>
    <p:extLst>
      <p:ext uri="{BB962C8B-B14F-4D97-AF65-F5344CB8AC3E}">
        <p14:creationId xmlns:p14="http://schemas.microsoft.com/office/powerpoint/2010/main" val="36134710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>
            <a:extLst>
              <a:ext uri="{FF2B5EF4-FFF2-40B4-BE49-F238E27FC236}">
                <a16:creationId xmlns:a16="http://schemas.microsoft.com/office/drawing/2014/main" id="{87C5C394-FB3D-4D25-8B67-8A10E6609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00"/>
            <a:ext cx="6192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>
                <a:solidFill>
                  <a:srgbClr val="333399"/>
                </a:solidFill>
              </a:rPr>
              <a:t>Non-synthesizable VHDL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05064E5-94AF-4725-AD14-F8CC4B86C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Delays</a:t>
            </a:r>
            <a:endParaRPr lang="pl-PL" altLang="en-US">
              <a:ea typeface="ＭＳ Ｐゴシック" panose="020B0600070205080204" pitchFamily="34" charset="-128"/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BECC255-3A83-4CE9-B12B-8B830A593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Delays are not synthesizable</a:t>
            </a:r>
          </a:p>
          <a:p>
            <a:pPr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Statements, such as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</a:t>
            </a:r>
            <a:r>
              <a:rPr lang="en-US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wait for</a:t>
            </a:r>
            <a:r>
              <a:rPr lang="en-US" altLang="en-US" sz="2800">
                <a:ea typeface="ＭＳ Ｐゴシック" panose="020B0600070205080204" pitchFamily="34" charset="-128"/>
              </a:rPr>
              <a:t>  </a:t>
            </a:r>
            <a:r>
              <a:rPr lang="pl-PL" altLang="en-US" sz="2800">
                <a:ea typeface="ＭＳ Ｐゴシック" panose="020B0600070205080204" pitchFamily="34" charset="-128"/>
              </a:rPr>
              <a:t>5</a:t>
            </a:r>
            <a:r>
              <a:rPr lang="en-US" altLang="en-US" sz="2800">
                <a:ea typeface="ＭＳ Ｐゴシック" panose="020B0600070205080204" pitchFamily="34" charset="-128"/>
              </a:rPr>
              <a:t> ns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a &lt;= b </a:t>
            </a:r>
            <a:r>
              <a:rPr lang="en-US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after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pl-PL" altLang="en-US" sz="2800">
                <a:ea typeface="ＭＳ Ｐゴシック" panose="020B0600070205080204" pitchFamily="34" charset="-128"/>
              </a:rPr>
              <a:t>10</a:t>
            </a:r>
            <a:r>
              <a:rPr lang="en-US" altLang="en-US" sz="2800">
                <a:ea typeface="ＭＳ Ｐゴシック" panose="020B0600070205080204" pitchFamily="34" charset="-128"/>
              </a:rPr>
              <a:t> ns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will not produce the required delay, and 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should not be used in the code intended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for synthesis.</a:t>
            </a:r>
          </a:p>
          <a:p>
            <a:pPr>
              <a:buFontTx/>
              <a:buNone/>
            </a:pPr>
            <a:endParaRPr lang="pl-PL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BE4C446-1D26-4D08-946E-E5E3F79B4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Initializations</a:t>
            </a:r>
            <a:endParaRPr lang="pl-PL" altLang="en-US">
              <a:ea typeface="ＭＳ Ｐゴシック" panose="020B0600070205080204" pitchFamily="34" charset="-128"/>
            </a:endParaRP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5E4F3F7-26BE-4005-A203-5D64C618C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Declarations of signals (and variables)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with initialized values, such as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SIGNAL  a : STD_LOGIC </a:t>
            </a:r>
            <a:r>
              <a:rPr lang="en-US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:= ‘0’;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cannot be synthesized, and thus should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be avoided.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If present, they will be ignored by the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synthesis tools.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990033"/>
                </a:solidFill>
                <a:ea typeface="ＭＳ Ｐゴシック" panose="020B0600070205080204" pitchFamily="34" charset="-128"/>
              </a:rPr>
              <a:t>             </a:t>
            </a:r>
            <a:r>
              <a:rPr lang="en-US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Use set and reset signals instead.</a:t>
            </a:r>
            <a:endParaRPr lang="pl-PL" altLang="en-US" sz="2800" b="1">
              <a:solidFill>
                <a:srgbClr val="990033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80E0290-EED3-45A5-8FE7-8EFE9D6B2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Dual-edge triggered register/counter (1)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10376A7-50B5-4D83-B8C2-59F79D13B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In FPGAs register/counter can change only</a:t>
            </a: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at either rising (default) or falling edge of the</a:t>
            </a: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clock.</a:t>
            </a:r>
            <a:br>
              <a:rPr lang="pl-PL" altLang="en-US">
                <a:ea typeface="ＭＳ Ｐゴシック" panose="020B0600070205080204" pitchFamily="34" charset="-128"/>
              </a:rPr>
            </a:br>
            <a:endParaRPr lang="pl-PL" altLang="en-US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Dual-edge triggered clock is not synthesizable</a:t>
            </a: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correctly, using either of the descriptions </a:t>
            </a:r>
          </a:p>
          <a:p>
            <a:pPr>
              <a:buFontTx/>
              <a:buNone/>
            </a:pPr>
            <a:r>
              <a:rPr lang="pl-PL" altLang="en-US">
                <a:ea typeface="ＭＳ Ｐゴシック" panose="020B0600070205080204" pitchFamily="34" charset="-128"/>
              </a:rPr>
              <a:t>provided below.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2DBC080-5F68-453F-B167-F3E762EB5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Dual-edge triggered register/counter (2)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43457B8-5976-4A60-8B11-850FB9E4C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35814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PROCESS (clk)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BEGIN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IF (clk’EVENT AND clk=‘1’ ) THEN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	counter &lt;= counter + 1;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ELSIF (clk’EVENT AND clk=‘0’ ) THEN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	counter &lt;= counter + 1;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 	END IF;</a:t>
            </a:r>
          </a:p>
          <a:p>
            <a:pPr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END PROCESS;</a:t>
            </a:r>
          </a:p>
        </p:txBody>
      </p:sp>
      <p:sp>
        <p:nvSpPr>
          <p:cNvPr id="77828" name="Line 4">
            <a:extLst>
              <a:ext uri="{FF2B5EF4-FFF2-40B4-BE49-F238E27FC236}">
                <a16:creationId xmlns:a16="http://schemas.microsoft.com/office/drawing/2014/main" id="{A47E84EE-E121-446B-B420-6CC112F22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934200" cy="4114800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5EB2CB6-F0F1-499A-9149-5A4F13A72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Dual-edge triggered register/counter (</a:t>
            </a:r>
            <a:r>
              <a:rPr lang="en-US" altLang="en-US" sz="3600">
                <a:ea typeface="ＭＳ Ｐゴシック" panose="020B0600070205080204" pitchFamily="34" charset="-128"/>
              </a:rPr>
              <a:t>3</a:t>
            </a:r>
            <a:r>
              <a:rPr lang="pl-PL" altLang="en-US" sz="360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6C3990C-17D8-4CCD-B92F-442D89EE7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2743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PROCESS (clk)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IF (clk’EVENT)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	counter &lt;= counter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END IF;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END PROCESS;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PROCESS (clk)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		counter &lt;= counter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400">
                <a:ea typeface="ＭＳ Ｐゴシック" panose="020B0600070205080204" pitchFamily="34" charset="-128"/>
              </a:rPr>
              <a:t>END PROCESS;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78852" name="Line 4">
            <a:extLst>
              <a:ext uri="{FF2B5EF4-FFF2-40B4-BE49-F238E27FC236}">
                <a16:creationId xmlns:a16="http://schemas.microsoft.com/office/drawing/2014/main" id="{7074BE2B-FC22-4191-88EB-CCC30CC0D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00200"/>
            <a:ext cx="3714750" cy="2205038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3" name="Line 6">
            <a:extLst>
              <a:ext uri="{FF2B5EF4-FFF2-40B4-BE49-F238E27FC236}">
                <a16:creationId xmlns:a16="http://schemas.microsoft.com/office/drawing/2014/main" id="{B990684A-2FF9-4B2E-A1FA-93D024F10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8600"/>
            <a:ext cx="3714750" cy="2205038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+mj-lt"/>
              <a:buAutoNum type="arabicPeriod"/>
            </a:pPr>
            <a:r>
              <a:rPr lang="en-US" sz="1600" dirty="0"/>
              <a:t>Stephen Brown and </a:t>
            </a:r>
            <a:r>
              <a:rPr lang="en-US" sz="1600" dirty="0" err="1"/>
              <a:t>Zvonko</a:t>
            </a:r>
            <a:r>
              <a:rPr lang="en-US" sz="1600" dirty="0"/>
              <a:t> </a:t>
            </a:r>
            <a:r>
              <a:rPr lang="en-US" sz="1600" dirty="0" err="1"/>
              <a:t>Vranesic</a:t>
            </a:r>
            <a:r>
              <a:rPr lang="en-US" sz="1600" dirty="0"/>
              <a:t>. 2004. </a:t>
            </a:r>
            <a:r>
              <a:rPr lang="en-US" sz="1600" i="1" dirty="0"/>
              <a:t>Fundamentals of Digital Logic with VHDL Design</a:t>
            </a:r>
            <a:r>
              <a:rPr lang="en-US" sz="1600" dirty="0"/>
              <a:t>. McGraw-Hill, Inc., New York, NY, USA.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US" sz="1600" dirty="0"/>
              <a:t>https://ece.gmu.edu/coursewebpages/ECE/ECE545/F10/viewgraphs/ECE545</a:t>
            </a:r>
            <a:r>
              <a:rPr lang="en-US" sz="1600"/>
              <a:t>_lecture_8_regular.</a:t>
            </a:r>
            <a:r>
              <a:rPr lang="en-US" sz="1600" dirty="0"/>
              <a:t>pdf</a:t>
            </a:r>
          </a:p>
        </p:txBody>
      </p:sp>
    </p:spTree>
    <p:extLst>
      <p:ext uri="{BB962C8B-B14F-4D97-AF65-F5344CB8AC3E}">
        <p14:creationId xmlns:p14="http://schemas.microsoft.com/office/powerpoint/2010/main" val="324810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DF55FCE3-CF94-441F-B3B6-4B563C611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066800"/>
            <a:ext cx="739839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9163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19163"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60375" algn="l"/>
                <a:tab pos="919163" algn="l"/>
                <a:tab pos="1366838" algn="l"/>
                <a:tab pos="1825625" algn="l"/>
                <a:tab pos="2286000" algn="l"/>
                <a:tab pos="2746375" algn="l"/>
                <a:tab pos="2968625" algn="l"/>
              </a:tabLs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400" dirty="0"/>
              <a:t>ARCHITECTURE </a:t>
            </a:r>
            <a:r>
              <a:rPr lang="en-US" sz="2400" dirty="0" err="1"/>
              <a:t>parity_dataflow</a:t>
            </a:r>
            <a:r>
              <a:rPr lang="en-US" sz="2400" dirty="0"/>
              <a:t> OF parity IS</a:t>
            </a:r>
          </a:p>
          <a:p>
            <a:endParaRPr lang="en-US" sz="2400" dirty="0"/>
          </a:p>
          <a:p>
            <a:r>
              <a:rPr lang="en-US" sz="2400" dirty="0"/>
              <a:t>SIGNAL </a:t>
            </a:r>
            <a:r>
              <a:rPr lang="en-US" sz="2400" dirty="0" err="1"/>
              <a:t>xor_out</a:t>
            </a:r>
            <a:r>
              <a:rPr lang="en-US" sz="2400" dirty="0"/>
              <a:t>: </a:t>
            </a:r>
            <a:r>
              <a:rPr lang="en-US" sz="2400" dirty="0" err="1"/>
              <a:t>std_logic_vector</a:t>
            </a:r>
            <a:r>
              <a:rPr lang="en-US" sz="2400" dirty="0"/>
              <a:t> (6 </a:t>
            </a:r>
            <a:r>
              <a:rPr lang="en-US" sz="2400" dirty="0" err="1"/>
              <a:t>downto</a:t>
            </a:r>
            <a:r>
              <a:rPr lang="en-US" sz="2400" dirty="0"/>
              <a:t> 1);</a:t>
            </a:r>
          </a:p>
          <a:p>
            <a:endParaRPr lang="en-US" sz="2400" dirty="0"/>
          </a:p>
          <a:p>
            <a:r>
              <a:rPr lang="en-US" sz="2400" dirty="0"/>
              <a:t>BEGIN</a:t>
            </a:r>
          </a:p>
          <a:p>
            <a:endParaRPr lang="en-US" sz="2400" dirty="0"/>
          </a:p>
          <a:p>
            <a:pPr lvl="1"/>
            <a:r>
              <a:rPr lang="en-US" sz="2400" dirty="0" err="1"/>
              <a:t>xor_out</a:t>
            </a:r>
            <a:r>
              <a:rPr lang="en-US" sz="2400" dirty="0"/>
              <a:t>(1) &lt;= </a:t>
            </a:r>
            <a:r>
              <a:rPr lang="en-US" sz="2400" dirty="0" err="1"/>
              <a:t>parity_in</a:t>
            </a:r>
            <a:r>
              <a:rPr lang="en-US" sz="2400" dirty="0"/>
              <a:t>(0) XOR </a:t>
            </a:r>
            <a:r>
              <a:rPr lang="en-US" sz="2400" dirty="0" err="1"/>
              <a:t>parity_in</a:t>
            </a:r>
            <a:r>
              <a:rPr lang="en-US" sz="2400" dirty="0"/>
              <a:t>(1);</a:t>
            </a:r>
          </a:p>
          <a:p>
            <a:pPr lvl="1"/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(2) &lt;= </a:t>
            </a:r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(1) XOR </a:t>
            </a:r>
            <a:r>
              <a:rPr lang="en-US" sz="2400" b="1" dirty="0" err="1">
                <a:solidFill>
                  <a:srgbClr val="C00000"/>
                </a:solidFill>
              </a:rPr>
              <a:t>parity_in</a:t>
            </a:r>
            <a:r>
              <a:rPr lang="en-US" sz="2400" b="1" dirty="0">
                <a:solidFill>
                  <a:srgbClr val="C00000"/>
                </a:solidFill>
              </a:rPr>
              <a:t>(2);</a:t>
            </a:r>
          </a:p>
          <a:p>
            <a:pPr lvl="1"/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(3) &lt;= </a:t>
            </a:r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(2) XOR </a:t>
            </a:r>
            <a:r>
              <a:rPr lang="en-US" sz="2400" b="1" dirty="0" err="1">
                <a:solidFill>
                  <a:srgbClr val="C00000"/>
                </a:solidFill>
              </a:rPr>
              <a:t>parity_in</a:t>
            </a:r>
            <a:r>
              <a:rPr lang="en-US" sz="2400" b="1" dirty="0">
                <a:solidFill>
                  <a:srgbClr val="C00000"/>
                </a:solidFill>
              </a:rPr>
              <a:t>(3);</a:t>
            </a:r>
          </a:p>
          <a:p>
            <a:pPr lvl="1"/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(4) &lt;= </a:t>
            </a:r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(3) XOR </a:t>
            </a:r>
            <a:r>
              <a:rPr lang="en-US" sz="2400" b="1" dirty="0" err="1">
                <a:solidFill>
                  <a:srgbClr val="C00000"/>
                </a:solidFill>
              </a:rPr>
              <a:t>parity_in</a:t>
            </a:r>
            <a:r>
              <a:rPr lang="en-US" sz="2400" b="1" dirty="0">
                <a:solidFill>
                  <a:srgbClr val="C00000"/>
                </a:solidFill>
              </a:rPr>
              <a:t>(4);</a:t>
            </a:r>
          </a:p>
          <a:p>
            <a:pPr lvl="1"/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(5) &lt;= </a:t>
            </a:r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(4) XOR </a:t>
            </a:r>
            <a:r>
              <a:rPr lang="en-US" sz="2400" b="1" dirty="0" err="1">
                <a:solidFill>
                  <a:srgbClr val="C00000"/>
                </a:solidFill>
              </a:rPr>
              <a:t>parity_in</a:t>
            </a:r>
            <a:r>
              <a:rPr lang="en-US" sz="2400" b="1" dirty="0">
                <a:solidFill>
                  <a:srgbClr val="C00000"/>
                </a:solidFill>
              </a:rPr>
              <a:t>(5);</a:t>
            </a:r>
          </a:p>
          <a:p>
            <a:pPr lvl="1"/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(6) &lt;= </a:t>
            </a:r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(5) XOR </a:t>
            </a:r>
            <a:r>
              <a:rPr lang="en-US" sz="2400" b="1" dirty="0" err="1">
                <a:solidFill>
                  <a:srgbClr val="C00000"/>
                </a:solidFill>
              </a:rPr>
              <a:t>parity_in</a:t>
            </a:r>
            <a:r>
              <a:rPr lang="en-US" sz="2400" b="1" dirty="0">
                <a:solidFill>
                  <a:srgbClr val="C00000"/>
                </a:solidFill>
              </a:rPr>
              <a:t>(6);</a:t>
            </a:r>
          </a:p>
          <a:p>
            <a:pPr lvl="1"/>
            <a:r>
              <a:rPr lang="en-US" sz="2400" dirty="0" err="1"/>
              <a:t>parity_out</a:t>
            </a:r>
            <a:r>
              <a:rPr lang="en-US" sz="2400" dirty="0"/>
              <a:t> &lt;= </a:t>
            </a:r>
            <a:r>
              <a:rPr lang="en-US" sz="2400" dirty="0" err="1"/>
              <a:t>xor_out</a:t>
            </a:r>
            <a:r>
              <a:rPr lang="en-US" sz="2400" dirty="0"/>
              <a:t>(6) XOR </a:t>
            </a:r>
            <a:r>
              <a:rPr lang="en-US" sz="2400" dirty="0" err="1"/>
              <a:t>parity_in</a:t>
            </a:r>
            <a:r>
              <a:rPr lang="en-US" sz="2400" dirty="0"/>
              <a:t>(7);</a:t>
            </a:r>
          </a:p>
          <a:p>
            <a:pPr lvl="1"/>
            <a:endParaRPr lang="en-US" sz="2400" dirty="0"/>
          </a:p>
          <a:p>
            <a:r>
              <a:rPr lang="en-US" sz="2400" dirty="0"/>
              <a:t>END </a:t>
            </a:r>
            <a:r>
              <a:rPr lang="en-US" sz="2400" dirty="0" err="1"/>
              <a:t>parity_dataflow</a:t>
            </a:r>
            <a:r>
              <a:rPr lang="en-US" sz="2400" dirty="0"/>
              <a:t>;</a:t>
            </a:r>
            <a:endParaRPr kumimoji="0"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F0BDA1A5-15C5-452F-91C9-105A8138F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649" y="106294"/>
            <a:ext cx="42779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PARITY: Architecture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4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0FCE3A-2535-4396-A223-BDAEC81D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22958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A28927F-E2E4-4702-9451-09F9B71B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10" y="901959"/>
            <a:ext cx="806009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400" dirty="0"/>
              <a:t>ARCHITECTURE </a:t>
            </a:r>
            <a:r>
              <a:rPr lang="en-US" sz="2400" dirty="0" err="1"/>
              <a:t>parity_dataflow</a:t>
            </a:r>
            <a:r>
              <a:rPr lang="en-US" sz="2400" dirty="0"/>
              <a:t> OF parity IS</a:t>
            </a:r>
          </a:p>
          <a:p>
            <a:endParaRPr lang="en-US" sz="2400" dirty="0"/>
          </a:p>
          <a:p>
            <a:r>
              <a:rPr lang="en-US" sz="2400" dirty="0"/>
              <a:t>SIGNAL </a:t>
            </a:r>
            <a:r>
              <a:rPr lang="en-US" sz="2400" dirty="0" err="1"/>
              <a:t>xor_out</a:t>
            </a:r>
            <a:r>
              <a:rPr lang="en-US" sz="2400" dirty="0"/>
              <a:t>: STD_LOGIC_VECTOR (6 DOWNTO 1);</a:t>
            </a:r>
          </a:p>
          <a:p>
            <a:endParaRPr lang="en-US" sz="2400" dirty="0"/>
          </a:p>
          <a:p>
            <a:r>
              <a:rPr lang="en-US" sz="2400" dirty="0"/>
              <a:t>BEGIN</a:t>
            </a:r>
          </a:p>
          <a:p>
            <a:endParaRPr lang="en-US" sz="2400" dirty="0"/>
          </a:p>
          <a:p>
            <a:pPr lvl="1"/>
            <a:r>
              <a:rPr lang="en-US" sz="2400" dirty="0" err="1"/>
              <a:t>xor_out</a:t>
            </a:r>
            <a:r>
              <a:rPr lang="en-US" sz="2400" dirty="0"/>
              <a:t>(1) &lt;= </a:t>
            </a:r>
            <a:r>
              <a:rPr lang="en-US" sz="2400" dirty="0" err="1"/>
              <a:t>parity_in</a:t>
            </a:r>
            <a:r>
              <a:rPr lang="en-US" sz="2400" dirty="0"/>
              <a:t>(0) XOR </a:t>
            </a:r>
            <a:r>
              <a:rPr lang="en-US" sz="2400" dirty="0" err="1"/>
              <a:t>parity_in</a:t>
            </a:r>
            <a:r>
              <a:rPr lang="en-US" sz="2400" dirty="0"/>
              <a:t>(1);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G1: FOR 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 IN 2 TO 6 GENERATE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      </a:t>
            </a:r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) &lt;= </a:t>
            </a:r>
            <a:r>
              <a:rPr lang="en-US" sz="2400" b="1" dirty="0" err="1">
                <a:solidFill>
                  <a:srgbClr val="C00000"/>
                </a:solidFill>
              </a:rPr>
              <a:t>xor_out</a:t>
            </a:r>
            <a:r>
              <a:rPr lang="en-US" sz="2400" b="1" dirty="0">
                <a:solidFill>
                  <a:srgbClr val="C00000"/>
                </a:solidFill>
              </a:rPr>
              <a:t>(i-1) XOR </a:t>
            </a:r>
            <a:r>
              <a:rPr lang="en-US" sz="2400" b="1" dirty="0" err="1">
                <a:solidFill>
                  <a:srgbClr val="C00000"/>
                </a:solidFill>
              </a:rPr>
              <a:t>parity_in</a:t>
            </a:r>
            <a:r>
              <a:rPr lang="en-US" sz="2400" b="1" dirty="0">
                <a:solidFill>
                  <a:srgbClr val="C00000"/>
                </a:solidFill>
              </a:rPr>
              <a:t>(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END GENERATE;</a:t>
            </a:r>
          </a:p>
          <a:p>
            <a:pPr lvl="1"/>
            <a:endParaRPr lang="en-US" sz="2400" b="1" dirty="0"/>
          </a:p>
          <a:p>
            <a:pPr lvl="1"/>
            <a:r>
              <a:rPr lang="en-US" sz="2400" dirty="0" err="1"/>
              <a:t>parity_out</a:t>
            </a:r>
            <a:r>
              <a:rPr lang="en-US" sz="2400" dirty="0"/>
              <a:t> &lt;= </a:t>
            </a:r>
            <a:r>
              <a:rPr lang="en-US" sz="2400" dirty="0" err="1"/>
              <a:t>xor_out</a:t>
            </a:r>
            <a:r>
              <a:rPr lang="en-US" sz="2400" dirty="0"/>
              <a:t>(6) XOR </a:t>
            </a:r>
            <a:r>
              <a:rPr lang="en-US" sz="2400" dirty="0" err="1"/>
              <a:t>parity_in</a:t>
            </a:r>
            <a:r>
              <a:rPr lang="en-US" sz="2400" dirty="0"/>
              <a:t>(7);</a:t>
            </a:r>
          </a:p>
          <a:p>
            <a:endParaRPr lang="en-US" sz="2400" dirty="0"/>
          </a:p>
          <a:p>
            <a:r>
              <a:rPr lang="en-US" sz="2400" dirty="0"/>
              <a:t>END </a:t>
            </a:r>
            <a:r>
              <a:rPr lang="en-US" sz="2400" dirty="0" err="1"/>
              <a:t>parity_dataflow</a:t>
            </a:r>
            <a:r>
              <a:rPr lang="en-US" sz="2400" dirty="0"/>
              <a:t>;</a:t>
            </a:r>
            <a:endParaRPr kumimoji="0"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F3F42D59-D9A2-4B4C-B876-A0BE9D352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922" y="150683"/>
            <a:ext cx="51194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PARITY: Architecture (2a)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5645977E-2C70-4618-ACE1-8F6813DAD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32" y="795858"/>
            <a:ext cx="674627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ARCHITECTURE </a:t>
            </a:r>
            <a:r>
              <a:rPr lang="en-US" sz="2000" dirty="0" err="1"/>
              <a:t>parity_dataflow</a:t>
            </a:r>
            <a:r>
              <a:rPr lang="en-US" sz="2000" dirty="0"/>
              <a:t> OF parity IS</a:t>
            </a:r>
          </a:p>
          <a:p>
            <a:endParaRPr lang="en-US" sz="2000" dirty="0"/>
          </a:p>
          <a:p>
            <a:r>
              <a:rPr lang="en-US" sz="2000" dirty="0"/>
              <a:t>SIGNAL </a:t>
            </a:r>
            <a:r>
              <a:rPr lang="en-US" sz="2000" dirty="0" err="1"/>
              <a:t>xor_out</a:t>
            </a:r>
            <a:r>
              <a:rPr lang="en-US" sz="2000" dirty="0"/>
              <a:t>: STD_LOGIC_VECTOR (6 DOWNTO 1);</a:t>
            </a:r>
          </a:p>
          <a:p>
            <a:endParaRPr lang="en-US" sz="2000" dirty="0"/>
          </a:p>
          <a:p>
            <a:r>
              <a:rPr lang="en-US" sz="2000" dirty="0"/>
              <a:t>BEGIN</a:t>
            </a:r>
          </a:p>
          <a:p>
            <a:endParaRPr lang="en-US" sz="2000" dirty="0"/>
          </a:p>
          <a:p>
            <a:pPr lvl="1"/>
            <a:r>
              <a:rPr lang="en-US" sz="2000" dirty="0"/>
              <a:t>G2: FOR </a:t>
            </a:r>
            <a:r>
              <a:rPr lang="en-US" sz="2000" dirty="0" err="1"/>
              <a:t>i</a:t>
            </a:r>
            <a:r>
              <a:rPr lang="en-US" sz="2000" dirty="0"/>
              <a:t> IN 1 TO 7 GENERATE</a:t>
            </a:r>
          </a:p>
          <a:p>
            <a:pPr lvl="2"/>
            <a:r>
              <a:rPr lang="en-US" sz="2000" dirty="0" err="1"/>
              <a:t>left_xor</a:t>
            </a:r>
            <a:r>
              <a:rPr lang="en-US" sz="2000" dirty="0"/>
              <a:t>: IF </a:t>
            </a:r>
            <a:r>
              <a:rPr lang="en-US" sz="2000" dirty="0" err="1"/>
              <a:t>i</a:t>
            </a:r>
            <a:r>
              <a:rPr lang="en-US" sz="2000" dirty="0"/>
              <a:t>=1 GENERATE</a:t>
            </a:r>
          </a:p>
          <a:p>
            <a:pPr lvl="3"/>
            <a:r>
              <a:rPr lang="en-US" sz="2000" dirty="0" err="1"/>
              <a:t>xor_out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 &lt;=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(i-1) </a:t>
            </a:r>
            <a:r>
              <a:rPr lang="en-US" sz="2000" dirty="0"/>
              <a:t>XOR </a:t>
            </a:r>
            <a:r>
              <a:rPr lang="en-US" sz="2000" dirty="0" err="1"/>
              <a:t>parity_in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 lvl="2"/>
            <a:r>
              <a:rPr lang="en-US" sz="2000" dirty="0"/>
              <a:t>END GENERATE;</a:t>
            </a:r>
          </a:p>
          <a:p>
            <a:pPr lvl="2"/>
            <a:r>
              <a:rPr lang="en-US" sz="2000" b="1" dirty="0" err="1">
                <a:solidFill>
                  <a:srgbClr val="C00000"/>
                </a:solidFill>
              </a:rPr>
              <a:t>middle_xor</a:t>
            </a:r>
            <a:r>
              <a:rPr lang="en-US" sz="2000" b="1" dirty="0">
                <a:solidFill>
                  <a:srgbClr val="C00000"/>
                </a:solidFill>
              </a:rPr>
              <a:t>: IF 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 &gt;1) AND 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&lt;7) GENERATE</a:t>
            </a:r>
          </a:p>
          <a:p>
            <a:pPr lvl="3"/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) &lt;= </a:t>
            </a:r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(i-1) XOR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);</a:t>
            </a:r>
          </a:p>
          <a:p>
            <a:pPr lvl="2"/>
            <a:r>
              <a:rPr lang="en-US" sz="2000" dirty="0"/>
              <a:t>END GENERATE;</a:t>
            </a:r>
          </a:p>
          <a:p>
            <a:pPr lvl="2"/>
            <a:r>
              <a:rPr lang="en-US" sz="2000" dirty="0" err="1"/>
              <a:t>right_xor</a:t>
            </a:r>
            <a:r>
              <a:rPr lang="en-US" sz="2000" dirty="0"/>
              <a:t>: IF </a:t>
            </a:r>
            <a:r>
              <a:rPr lang="en-US" sz="2000" dirty="0" err="1"/>
              <a:t>i</a:t>
            </a:r>
            <a:r>
              <a:rPr lang="en-US" sz="2000" dirty="0"/>
              <a:t>=7 GENERATE</a:t>
            </a:r>
          </a:p>
          <a:p>
            <a:pPr lvl="3"/>
            <a:r>
              <a:rPr lang="en-US" sz="2000" b="1" dirty="0" err="1">
                <a:solidFill>
                  <a:srgbClr val="C00000"/>
                </a:solidFill>
              </a:rPr>
              <a:t>parity_out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&lt;= </a:t>
            </a:r>
            <a:r>
              <a:rPr lang="en-US" sz="2000" dirty="0" err="1"/>
              <a:t>xor_out</a:t>
            </a:r>
            <a:r>
              <a:rPr lang="en-US" sz="2000" dirty="0"/>
              <a:t>(i-1) XOR </a:t>
            </a:r>
            <a:r>
              <a:rPr lang="en-US" sz="2000" dirty="0" err="1"/>
              <a:t>parity_in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 lvl="2"/>
            <a:r>
              <a:rPr lang="en-US" sz="2000" dirty="0"/>
              <a:t>END GENERATE;</a:t>
            </a:r>
          </a:p>
          <a:p>
            <a:pPr lvl="1"/>
            <a:r>
              <a:rPr lang="en-US" sz="2000" dirty="0"/>
              <a:t>END GENERATE;</a:t>
            </a:r>
          </a:p>
          <a:p>
            <a:pPr lvl="1"/>
            <a:endParaRPr lang="en-US" sz="2000" dirty="0"/>
          </a:p>
          <a:p>
            <a:r>
              <a:rPr lang="en-US" sz="2000" dirty="0"/>
              <a:t>END </a:t>
            </a:r>
            <a:r>
              <a:rPr lang="en-US" sz="2000" dirty="0" err="1"/>
              <a:t>parity_dataflow</a:t>
            </a:r>
            <a:r>
              <a:rPr lang="en-US" sz="2000" dirty="0"/>
              <a:t>;</a:t>
            </a:r>
            <a:endParaRPr kumimoji="0"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C1E18940-FBA8-4B57-9BBA-9B5F8D43A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580" y="158681"/>
            <a:ext cx="5141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3200" b="1" dirty="0">
                <a:solidFill>
                  <a:srgbClr val="0000FF"/>
                </a:solidFill>
                <a:latin typeface="+mj-lt"/>
              </a:rPr>
              <a:t>PARITY: Architecture (2b)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8C57634-ED13-4B4D-9639-CF5E75B1A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PARITY: Block Diagram (2)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DC07F1-B1CA-4FC6-A9B1-ACB323151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88" y="1534088"/>
            <a:ext cx="8725862" cy="40082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582ACA6-9BB2-470C-997A-E886FD429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PARITY: Architecture</a:t>
            </a:r>
          </a:p>
        </p:txBody>
      </p:sp>
      <p:sp>
        <p:nvSpPr>
          <p:cNvPr id="114" name="Text Box 2">
            <a:extLst>
              <a:ext uri="{FF2B5EF4-FFF2-40B4-BE49-F238E27FC236}">
                <a16:creationId xmlns:a16="http://schemas.microsoft.com/office/drawing/2014/main" id="{7362A0DB-2DE1-4ECF-AE10-C46EBDE6E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10" y="901959"/>
            <a:ext cx="6409447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/>
              <a:t>ARCHITECTURE </a:t>
            </a:r>
            <a:r>
              <a:rPr lang="en-US" sz="2000" dirty="0" err="1"/>
              <a:t>parity_dataflow</a:t>
            </a:r>
            <a:r>
              <a:rPr lang="en-US" sz="2000" dirty="0"/>
              <a:t> OF parity IS</a:t>
            </a:r>
          </a:p>
          <a:p>
            <a:endParaRPr lang="en-US" sz="2000" dirty="0"/>
          </a:p>
          <a:p>
            <a:r>
              <a:rPr lang="en-US" sz="2000" dirty="0"/>
              <a:t>SIGNAL </a:t>
            </a:r>
            <a:r>
              <a:rPr lang="en-US" sz="2000" dirty="0" err="1"/>
              <a:t>xor_out</a:t>
            </a:r>
            <a:r>
              <a:rPr lang="en-US" sz="2000" dirty="0"/>
              <a:t>: STD_LOGIC_VECTOR (</a:t>
            </a:r>
            <a:r>
              <a:rPr lang="en-US" sz="2000" b="1" dirty="0">
                <a:solidFill>
                  <a:srgbClr val="C00000"/>
                </a:solidFill>
              </a:rPr>
              <a:t>7</a:t>
            </a:r>
            <a:r>
              <a:rPr lang="en-US" sz="2000" b="1" dirty="0"/>
              <a:t> </a:t>
            </a:r>
            <a:r>
              <a:rPr lang="en-US" sz="2000" dirty="0" err="1"/>
              <a:t>downto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C00000"/>
                </a:solidFill>
              </a:rPr>
              <a:t>0</a:t>
            </a:r>
            <a:r>
              <a:rPr lang="en-US" sz="2000" dirty="0"/>
              <a:t>);</a:t>
            </a:r>
          </a:p>
          <a:p>
            <a:endParaRPr lang="en-US" sz="2000" dirty="0"/>
          </a:p>
          <a:p>
            <a:r>
              <a:rPr lang="en-US" sz="2000" dirty="0"/>
              <a:t>BEGIN</a:t>
            </a:r>
          </a:p>
          <a:p>
            <a:endParaRPr lang="en-US" sz="2000" dirty="0"/>
          </a:p>
          <a:p>
            <a:pPr lvl="1"/>
            <a:r>
              <a:rPr lang="en-US" sz="2000" dirty="0" err="1"/>
              <a:t>xor_out</a:t>
            </a:r>
            <a:r>
              <a:rPr lang="en-US" sz="2000" dirty="0"/>
              <a:t>(0) &lt;= </a:t>
            </a:r>
            <a:r>
              <a:rPr lang="en-US" sz="2000" dirty="0" err="1"/>
              <a:t>parity_in</a:t>
            </a:r>
            <a:r>
              <a:rPr lang="en-US" sz="2000" dirty="0"/>
              <a:t>(0);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(1) &lt;= </a:t>
            </a:r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(0) XOR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(1);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(2) &lt;= </a:t>
            </a:r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(1) XOR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(2);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(3) &lt;= </a:t>
            </a:r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(2) XOR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(3);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(4) &lt;= </a:t>
            </a:r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(3) XOR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(4);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(5) &lt;= </a:t>
            </a:r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(4) XOR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(5);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(6) &lt;= </a:t>
            </a:r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(5) XOR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(6);</a:t>
            </a:r>
          </a:p>
          <a:p>
            <a:pPr lvl="1"/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(7) &lt;= </a:t>
            </a:r>
            <a:r>
              <a:rPr lang="en-US" sz="2000" b="1" dirty="0" err="1">
                <a:solidFill>
                  <a:srgbClr val="C00000"/>
                </a:solidFill>
              </a:rPr>
              <a:t>xor_out</a:t>
            </a:r>
            <a:r>
              <a:rPr lang="en-US" sz="2000" b="1" dirty="0">
                <a:solidFill>
                  <a:srgbClr val="C00000"/>
                </a:solidFill>
              </a:rPr>
              <a:t>(6) XOR </a:t>
            </a:r>
            <a:r>
              <a:rPr lang="en-US" sz="2000" b="1" dirty="0" err="1">
                <a:solidFill>
                  <a:srgbClr val="C00000"/>
                </a:solidFill>
              </a:rPr>
              <a:t>parity_in</a:t>
            </a:r>
            <a:r>
              <a:rPr lang="en-US" sz="2000" b="1" dirty="0">
                <a:solidFill>
                  <a:srgbClr val="C00000"/>
                </a:solidFill>
              </a:rPr>
              <a:t>(7);</a:t>
            </a:r>
          </a:p>
          <a:p>
            <a:pPr lvl="1"/>
            <a:r>
              <a:rPr lang="en-US" sz="2000" dirty="0" err="1"/>
              <a:t>parity_out</a:t>
            </a:r>
            <a:r>
              <a:rPr lang="en-US" sz="2000" dirty="0"/>
              <a:t> &lt;= </a:t>
            </a:r>
            <a:r>
              <a:rPr lang="en-US" sz="2000" dirty="0" err="1"/>
              <a:t>xor_out</a:t>
            </a:r>
            <a:r>
              <a:rPr lang="en-US" sz="2000" dirty="0"/>
              <a:t>(7);</a:t>
            </a:r>
          </a:p>
          <a:p>
            <a:endParaRPr lang="en-US" sz="2000" dirty="0"/>
          </a:p>
          <a:p>
            <a:r>
              <a:rPr lang="en-US" sz="2000" dirty="0"/>
              <a:t>END </a:t>
            </a:r>
            <a:r>
              <a:rPr lang="en-US" sz="2000" dirty="0" err="1"/>
              <a:t>parity_dataflow</a:t>
            </a:r>
            <a:r>
              <a:rPr lang="en-US" sz="2000" dirty="0"/>
              <a:t>;</a:t>
            </a:r>
            <a:r>
              <a:rPr lang="en-US" sz="3200" dirty="0"/>
              <a:t>;</a:t>
            </a:r>
            <a:endParaRPr kumimoji="0" lang="en-US" alt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3195</Words>
  <Application>Microsoft Office PowerPoint</Application>
  <PresentationFormat>On-screen Show (4:3)</PresentationFormat>
  <Paragraphs>581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Calibri Light</vt:lpstr>
      <vt:lpstr>Times New Roman</vt:lpstr>
      <vt:lpstr>Wingdings</vt:lpstr>
      <vt:lpstr>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PARITY: Block Diagram (2)</vt:lpstr>
      <vt:lpstr>PARITY: Architecture</vt:lpstr>
      <vt:lpstr>PARITY: Architecture (2)</vt:lpstr>
      <vt:lpstr>For Generate Statement</vt:lpstr>
      <vt:lpstr>Conditional Generate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Delays</vt:lpstr>
      <vt:lpstr>Initializations</vt:lpstr>
      <vt:lpstr>Dual-edge triggered register/counter (1)</vt:lpstr>
      <vt:lpstr>Dual-edge triggered register/counter (2)</vt:lpstr>
      <vt:lpstr>Dual-edge triggered register/counter (3)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 Ahmed</dc:creator>
  <cp:lastModifiedBy>Farahmandi,Farimah</cp:lastModifiedBy>
  <cp:revision>197</cp:revision>
  <dcterms:created xsi:type="dcterms:W3CDTF">2018-07-19T06:50:39Z</dcterms:created>
  <dcterms:modified xsi:type="dcterms:W3CDTF">2019-09-16T19:04:17Z</dcterms:modified>
</cp:coreProperties>
</file>