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</p:sldMasterIdLst>
  <p:notesMasterIdLst>
    <p:notesMasterId r:id="rId50"/>
  </p:notesMasterIdLst>
  <p:sldIdLst>
    <p:sldId id="340" r:id="rId3"/>
    <p:sldId id="533" r:id="rId4"/>
    <p:sldId id="646" r:id="rId5"/>
    <p:sldId id="723" r:id="rId6"/>
    <p:sldId id="724" r:id="rId7"/>
    <p:sldId id="725" r:id="rId8"/>
    <p:sldId id="726" r:id="rId9"/>
    <p:sldId id="727" r:id="rId10"/>
    <p:sldId id="729" r:id="rId11"/>
    <p:sldId id="715" r:id="rId12"/>
    <p:sldId id="716" r:id="rId13"/>
    <p:sldId id="717" r:id="rId14"/>
    <p:sldId id="718" r:id="rId15"/>
    <p:sldId id="730" r:id="rId16"/>
    <p:sldId id="636" r:id="rId17"/>
    <p:sldId id="642" r:id="rId18"/>
    <p:sldId id="731" r:id="rId19"/>
    <p:sldId id="311" r:id="rId20"/>
    <p:sldId id="312" r:id="rId21"/>
    <p:sldId id="313" r:id="rId22"/>
    <p:sldId id="314" r:id="rId23"/>
    <p:sldId id="315" r:id="rId24"/>
    <p:sldId id="300" r:id="rId25"/>
    <p:sldId id="301" r:id="rId26"/>
    <p:sldId id="302" r:id="rId27"/>
    <p:sldId id="304" r:id="rId28"/>
    <p:sldId id="305" r:id="rId29"/>
    <p:sldId id="303" r:id="rId30"/>
    <p:sldId id="307" r:id="rId31"/>
    <p:sldId id="309" r:id="rId32"/>
    <p:sldId id="292" r:id="rId33"/>
    <p:sldId id="308" r:id="rId34"/>
    <p:sldId id="293" r:id="rId35"/>
    <p:sldId id="319" r:id="rId36"/>
    <p:sldId id="320" r:id="rId37"/>
    <p:sldId id="321" r:id="rId38"/>
    <p:sldId id="324" r:id="rId39"/>
    <p:sldId id="333" r:id="rId40"/>
    <p:sldId id="326" r:id="rId41"/>
    <p:sldId id="334" r:id="rId42"/>
    <p:sldId id="337" r:id="rId43"/>
    <p:sldId id="339" r:id="rId44"/>
    <p:sldId id="295" r:id="rId45"/>
    <p:sldId id="330" r:id="rId46"/>
    <p:sldId id="338" r:id="rId47"/>
    <p:sldId id="331" r:id="rId48"/>
    <p:sldId id="280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3537" autoAdjust="0"/>
  </p:normalViewPr>
  <p:slideViewPr>
    <p:cSldViewPr snapToGrid="0">
      <p:cViewPr varScale="1">
        <p:scale>
          <a:sx n="103" d="100"/>
          <a:sy n="103" d="100"/>
        </p:scale>
        <p:origin x="13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Sheet1!$H$5</c:f>
              <c:strCache>
                <c:ptCount val="1"/>
                <c:pt idx="0">
                  <c:v>RC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Sheet1!$G$6:$G$15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Sheet1!$H$6:$H$15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18-4AE8-8D43-20749B2B5F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5892904"/>
        <c:axId val="425894544"/>
      </c:lineChart>
      <c:catAx>
        <c:axId val="42589290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Width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425894544"/>
        <c:crosses val="autoZero"/>
        <c:auto val="1"/>
        <c:lblAlgn val="ctr"/>
        <c:lblOffset val="100"/>
        <c:noMultiLvlLbl val="0"/>
      </c:catAx>
      <c:valAx>
        <c:axId val="425894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Area (#</a:t>
                </a:r>
                <a:r>
                  <a:rPr lang="en-US" sz="1400" baseline="0" dirty="0"/>
                  <a:t> of gates)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425892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Sheet1!$H$21</c:f>
              <c:strCache>
                <c:ptCount val="1"/>
                <c:pt idx="0">
                  <c:v>RC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Sheet1!$G$22:$G$31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Sheet1!$H$22:$H$31</c:f>
              <c:numCache>
                <c:formatCode>General</c:formatCode>
                <c:ptCount val="10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  <c:pt idx="7">
                  <c:v>24</c:v>
                </c:pt>
                <c:pt idx="8">
                  <c:v>27</c:v>
                </c:pt>
                <c:pt idx="9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F7-4F79-971D-475AE2EB4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9366312"/>
        <c:axId val="519374512"/>
      </c:lineChart>
      <c:catAx>
        <c:axId val="51936631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Width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519374512"/>
        <c:crosses val="autoZero"/>
        <c:auto val="1"/>
        <c:lblAlgn val="ctr"/>
        <c:lblOffset val="100"/>
        <c:noMultiLvlLbl val="0"/>
      </c:catAx>
      <c:valAx>
        <c:axId val="5193745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Delay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519366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Sheet1!$H$21</c:f>
              <c:strCache>
                <c:ptCount val="1"/>
                <c:pt idx="0">
                  <c:v>RC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Sheet1!$G$22:$G$31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Sheet1!$H$22:$H$31</c:f>
              <c:numCache>
                <c:formatCode>General</c:formatCode>
                <c:ptCount val="10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  <c:pt idx="7">
                  <c:v>24</c:v>
                </c:pt>
                <c:pt idx="8">
                  <c:v>27</c:v>
                </c:pt>
                <c:pt idx="9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00-4C96-9DA5-6D31F74AB36D}"/>
            </c:ext>
          </c:extLst>
        </c:ser>
        <c:ser>
          <c:idx val="1"/>
          <c:order val="1"/>
          <c:tx>
            <c:strRef>
              <c:f>Sheet1!$I$21</c:f>
              <c:strCache>
                <c:ptCount val="1"/>
                <c:pt idx="0">
                  <c:v>CLA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Sheet1!$G$22:$G$31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Sheet1!$I$22:$I$31</c:f>
              <c:numCache>
                <c:formatCode>General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00-4C96-9DA5-6D31F74AB3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9366312"/>
        <c:axId val="519374512"/>
      </c:lineChart>
      <c:catAx>
        <c:axId val="51936631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Width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519374512"/>
        <c:crosses val="autoZero"/>
        <c:auto val="1"/>
        <c:lblAlgn val="ctr"/>
        <c:lblOffset val="100"/>
        <c:noMultiLvlLbl val="0"/>
      </c:catAx>
      <c:valAx>
        <c:axId val="5193745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Delay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519366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36111111111112"/>
          <c:y val="2.4260797845946799E-2"/>
          <c:w val="0.74730533683289591"/>
          <c:h val="0.75951484135205238"/>
        </c:manualLayout>
      </c:layout>
      <c:lineChart>
        <c:grouping val="standard"/>
        <c:varyColors val="0"/>
        <c:ser>
          <c:idx val="0"/>
          <c:order val="0"/>
          <c:tx>
            <c:strRef>
              <c:f>Sheet1!$H$5</c:f>
              <c:strCache>
                <c:ptCount val="1"/>
                <c:pt idx="0">
                  <c:v>RC</c:v>
                </c:pt>
              </c:strCache>
            </c:strRef>
          </c:tx>
          <c:marker>
            <c:symbol val="none"/>
          </c:marker>
          <c:cat>
            <c:numRef>
              <c:f>Sheet1!$G$6:$G$15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Sheet1!$H$6:$H$15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51-4D5B-B1E8-B909E71FE1CA}"/>
            </c:ext>
          </c:extLst>
        </c:ser>
        <c:ser>
          <c:idx val="1"/>
          <c:order val="1"/>
          <c:tx>
            <c:strRef>
              <c:f>Sheet1!$I$5</c:f>
              <c:strCache>
                <c:ptCount val="1"/>
                <c:pt idx="0">
                  <c:v>CLA</c:v>
                </c:pt>
              </c:strCache>
            </c:strRef>
          </c:tx>
          <c:marker>
            <c:symbol val="none"/>
          </c:marker>
          <c:val>
            <c:numRef>
              <c:f>Sheet1!$I$6:$I$15</c:f>
              <c:numCache>
                <c:formatCode>General</c:formatCode>
                <c:ptCount val="10"/>
                <c:pt idx="0">
                  <c:v>5</c:v>
                </c:pt>
                <c:pt idx="1">
                  <c:v>11</c:v>
                </c:pt>
                <c:pt idx="2">
                  <c:v>19</c:v>
                </c:pt>
                <c:pt idx="3">
                  <c:v>29</c:v>
                </c:pt>
                <c:pt idx="4">
                  <c:v>41</c:v>
                </c:pt>
                <c:pt idx="5">
                  <c:v>55</c:v>
                </c:pt>
                <c:pt idx="6">
                  <c:v>71</c:v>
                </c:pt>
                <c:pt idx="7">
                  <c:v>89</c:v>
                </c:pt>
                <c:pt idx="8">
                  <c:v>109</c:v>
                </c:pt>
                <c:pt idx="9">
                  <c:v>131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51-4D5B-B1E8-B909E71FE1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5892904"/>
        <c:axId val="425894544"/>
      </c:lineChart>
      <c:catAx>
        <c:axId val="42589290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Width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425894544"/>
        <c:crosses val="autoZero"/>
        <c:auto val="1"/>
        <c:lblAlgn val="ctr"/>
        <c:lblOffset val="100"/>
        <c:noMultiLvlLbl val="0"/>
      </c:catAx>
      <c:valAx>
        <c:axId val="425894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Area (#</a:t>
                </a:r>
                <a:r>
                  <a:rPr lang="en-US" sz="1200" baseline="0" dirty="0"/>
                  <a:t> of gates)</a:t>
                </a:r>
                <a:endParaRPr lang="en-US" sz="1200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4258929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Sheet1!$H$5</c:f>
              <c:strCache>
                <c:ptCount val="1"/>
                <c:pt idx="0">
                  <c:v>RC</c:v>
                </c:pt>
              </c:strCache>
            </c:strRef>
          </c:tx>
          <c:marker>
            <c:symbol val="none"/>
          </c:marker>
          <c:cat>
            <c:numRef>
              <c:f>Sheet1!$G$6:$G$15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Sheet1!$H$6:$H$15</c:f>
              <c:numCache>
                <c:formatCode>General</c:formatCode>
                <c:ptCount val="10"/>
                <c:pt idx="0">
                  <c:v>5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25</c:v>
                </c:pt>
                <c:pt idx="5">
                  <c:v>30</c:v>
                </c:pt>
                <c:pt idx="6">
                  <c:v>35</c:v>
                </c:pt>
                <c:pt idx="7">
                  <c:v>40</c:v>
                </c:pt>
                <c:pt idx="8">
                  <c:v>45</c:v>
                </c:pt>
                <c:pt idx="9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1C-4424-BA54-7D7BED5FE34D}"/>
            </c:ext>
          </c:extLst>
        </c:ser>
        <c:ser>
          <c:idx val="1"/>
          <c:order val="1"/>
          <c:tx>
            <c:strRef>
              <c:f>Sheet1!$I$5</c:f>
              <c:strCache>
                <c:ptCount val="1"/>
                <c:pt idx="0">
                  <c:v>CLA</c:v>
                </c:pt>
              </c:strCache>
            </c:strRef>
          </c:tx>
          <c:marker>
            <c:symbol val="none"/>
          </c:marker>
          <c:val>
            <c:numRef>
              <c:f>Sheet1!$I$6:$I$15</c:f>
              <c:numCache>
                <c:formatCode>General</c:formatCode>
                <c:ptCount val="10"/>
                <c:pt idx="0">
                  <c:v>5</c:v>
                </c:pt>
                <c:pt idx="1">
                  <c:v>11</c:v>
                </c:pt>
                <c:pt idx="2">
                  <c:v>19</c:v>
                </c:pt>
                <c:pt idx="3">
                  <c:v>29</c:v>
                </c:pt>
                <c:pt idx="4">
                  <c:v>41</c:v>
                </c:pt>
                <c:pt idx="5">
                  <c:v>55</c:v>
                </c:pt>
                <c:pt idx="6">
                  <c:v>71</c:v>
                </c:pt>
                <c:pt idx="7">
                  <c:v>89</c:v>
                </c:pt>
                <c:pt idx="8">
                  <c:v>109</c:v>
                </c:pt>
                <c:pt idx="9">
                  <c:v>131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1C-4424-BA54-7D7BED5FE34D}"/>
            </c:ext>
          </c:extLst>
        </c:ser>
        <c:ser>
          <c:idx val="2"/>
          <c:order val="2"/>
          <c:tx>
            <c:strRef>
              <c:f>Sheet1!$J$5</c:f>
              <c:strCache>
                <c:ptCount val="1"/>
                <c:pt idx="0">
                  <c:v>Hybrid</c:v>
                </c:pt>
              </c:strCache>
            </c:strRef>
          </c:tx>
          <c:marker>
            <c:symbol val="none"/>
          </c:marker>
          <c:val>
            <c:numRef>
              <c:f>Sheet1!$J$6:$J$15</c:f>
              <c:numCache>
                <c:formatCode>General</c:formatCode>
                <c:ptCount val="10"/>
                <c:pt idx="0">
                  <c:v>5</c:v>
                </c:pt>
                <c:pt idx="1">
                  <c:v>11</c:v>
                </c:pt>
                <c:pt idx="2">
                  <c:v>19</c:v>
                </c:pt>
                <c:pt idx="3">
                  <c:v>29</c:v>
                </c:pt>
                <c:pt idx="4">
                  <c:v>34</c:v>
                </c:pt>
                <c:pt idx="5">
                  <c:v>40</c:v>
                </c:pt>
                <c:pt idx="6">
                  <c:v>48</c:v>
                </c:pt>
                <c:pt idx="7">
                  <c:v>58</c:v>
                </c:pt>
                <c:pt idx="8">
                  <c:v>63</c:v>
                </c:pt>
                <c:pt idx="9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C1C-4424-BA54-7D7BED5FE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5892904"/>
        <c:axId val="425894544"/>
      </c:lineChart>
      <c:catAx>
        <c:axId val="42589290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Width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425894544"/>
        <c:crosses val="autoZero"/>
        <c:auto val="1"/>
        <c:lblAlgn val="ctr"/>
        <c:lblOffset val="100"/>
        <c:noMultiLvlLbl val="0"/>
      </c:catAx>
      <c:valAx>
        <c:axId val="4258945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Area (#</a:t>
                </a:r>
                <a:r>
                  <a:rPr lang="en-US" sz="1200" baseline="0" dirty="0"/>
                  <a:t> of gates)</a:t>
                </a:r>
                <a:endParaRPr lang="en-US" sz="1200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4258929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Delay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Sheet1!$H$21</c:f>
              <c:strCache>
                <c:ptCount val="1"/>
                <c:pt idx="0">
                  <c:v>RC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Sheet1!$G$22:$G$31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Sheet1!$H$22:$H$31</c:f>
              <c:numCache>
                <c:formatCode>General</c:formatCode>
                <c:ptCount val="10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  <c:pt idx="7">
                  <c:v>24</c:v>
                </c:pt>
                <c:pt idx="8">
                  <c:v>27</c:v>
                </c:pt>
                <c:pt idx="9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29-4FBB-BC62-225D3D88C9AC}"/>
            </c:ext>
          </c:extLst>
        </c:ser>
        <c:ser>
          <c:idx val="1"/>
          <c:order val="1"/>
          <c:tx>
            <c:strRef>
              <c:f>Sheet1!$I$21</c:f>
              <c:strCache>
                <c:ptCount val="1"/>
                <c:pt idx="0">
                  <c:v>CLA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Sheet1!$G$22:$G$31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Sheet1!$I$22:$I$31</c:f>
              <c:numCache>
                <c:formatCode>General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29-4FBB-BC62-225D3D88C9AC}"/>
            </c:ext>
          </c:extLst>
        </c:ser>
        <c:ser>
          <c:idx val="2"/>
          <c:order val="2"/>
          <c:tx>
            <c:strRef>
              <c:f>Sheet1!$K$21</c:f>
              <c:strCache>
                <c:ptCount val="1"/>
                <c:pt idx="0">
                  <c:v>Hybrid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Sheet1!$K$22:$K$31</c:f>
              <c:numCache>
                <c:formatCode>General</c:formatCode>
                <c:ptCount val="10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9</c:v>
                </c:pt>
                <c:pt idx="9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429-4FBB-BC62-225D3D88C9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9366312"/>
        <c:axId val="519374512"/>
      </c:lineChart>
      <c:catAx>
        <c:axId val="51936631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Width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519374512"/>
        <c:crosses val="autoZero"/>
        <c:auto val="1"/>
        <c:lblAlgn val="ctr"/>
        <c:lblOffset val="100"/>
        <c:noMultiLvlLbl val="0"/>
      </c:catAx>
      <c:valAx>
        <c:axId val="5193745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/>
                  <a:t>Delay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519366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73707-FFED-4B69-85CE-B5C192337574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1292E-6BBD-49AC-BF16-0E9DA694DA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66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>
            <a:extLst>
              <a:ext uri="{FF2B5EF4-FFF2-40B4-BE49-F238E27FC236}">
                <a16:creationId xmlns:a16="http://schemas.microsoft.com/office/drawing/2014/main" id="{8E20282C-D985-4DC6-9D53-4AD6A112E1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>
            <a:extLst>
              <a:ext uri="{FF2B5EF4-FFF2-40B4-BE49-F238E27FC236}">
                <a16:creationId xmlns:a16="http://schemas.microsoft.com/office/drawing/2014/main" id="{DCDE4AF5-3E67-4006-A17B-75A0898B1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4452" name="Slide Number Placeholder 3">
            <a:extLst>
              <a:ext uri="{FF2B5EF4-FFF2-40B4-BE49-F238E27FC236}">
                <a16:creationId xmlns:a16="http://schemas.microsoft.com/office/drawing/2014/main" id="{2DCFE346-8BDA-4C88-8A8F-3F9F46FB91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22338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C4D3D08-C4E3-4F5B-937E-8E75A8E48C12}" type="slidenum">
              <a:rPr kumimoji="0" lang="pl-PL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endParaRPr kumimoji="0" lang="pl-PL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033AF8-7958-48EA-868C-E1BB7B4C42C2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2813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278-4D5B-4B5E-A9F4-1713377860B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41A6-8266-42BE-906D-74EEB213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81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278-4D5B-4B5E-A9F4-1713377860B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41A6-8266-42BE-906D-74EEB213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3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278-4D5B-4B5E-A9F4-1713377860B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41A6-8266-42BE-906D-74EEB213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91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425" y="1657350"/>
            <a:ext cx="7772400" cy="1470025"/>
          </a:xfrm>
        </p:spPr>
        <p:txBody>
          <a:bodyPr/>
          <a:lstStyle>
            <a:lvl1pPr>
              <a:defRPr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60045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51675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141288" y="803275"/>
            <a:ext cx="8845550" cy="0"/>
          </a:xfrm>
          <a:prstGeom prst="line">
            <a:avLst/>
          </a:prstGeom>
          <a:noFill/>
          <a:ln w="47625" cmpd="thinThick">
            <a:solidFill>
              <a:srgbClr val="FBBA0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solidFill>
                  <a:srgbClr val="A50021"/>
                </a:solidFill>
              </a:defRPr>
            </a:lvl3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9A987-07AB-442C-B123-EF969832F05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3337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8892D-E911-4394-946D-E66BC49C22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2930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141288" y="803275"/>
            <a:ext cx="8845550" cy="0"/>
          </a:xfrm>
          <a:prstGeom prst="line">
            <a:avLst/>
          </a:prstGeom>
          <a:noFill/>
          <a:ln w="47625" cmpd="thinThick">
            <a:solidFill>
              <a:srgbClr val="FBBA0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1925" y="923925"/>
            <a:ext cx="4329113" cy="5810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923925"/>
            <a:ext cx="4329112" cy="5810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0B2C0-56D7-4B7D-A63B-9DE2943C86E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2089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0164E-5FBB-4782-8604-5C241FBFB5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3281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0"/>
          <p:cNvSpPr>
            <a:spLocks noChangeShapeType="1"/>
          </p:cNvSpPr>
          <p:nvPr userDrawn="1"/>
        </p:nvSpPr>
        <p:spPr bwMode="auto">
          <a:xfrm>
            <a:off x="141288" y="803275"/>
            <a:ext cx="8845550" cy="0"/>
          </a:xfrm>
          <a:prstGeom prst="line">
            <a:avLst/>
          </a:prstGeom>
          <a:noFill/>
          <a:ln w="47625" cmpd="thinThick">
            <a:solidFill>
              <a:srgbClr val="FBBA0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0562F-EC6B-40AB-9BDB-4C084AB1B91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585658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0"/>
          <p:cNvSpPr>
            <a:spLocks noChangeShapeType="1"/>
          </p:cNvSpPr>
          <p:nvPr userDrawn="1"/>
        </p:nvSpPr>
        <p:spPr bwMode="auto">
          <a:xfrm>
            <a:off x="141288" y="803275"/>
            <a:ext cx="8845550" cy="0"/>
          </a:xfrm>
          <a:prstGeom prst="line">
            <a:avLst/>
          </a:prstGeom>
          <a:noFill/>
          <a:ln w="47625" cmpd="thinThick">
            <a:solidFill>
              <a:srgbClr val="FBBA0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63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D0F66-72AE-479E-8D14-8C73AEC0AD5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8125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278-4D5B-4B5E-A9F4-1713377860B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41A6-8266-42BE-906D-74EEB213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35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AAFBE-B4CC-4D3B-B82C-A6804D7C8B5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5698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141288" y="803275"/>
            <a:ext cx="8845550" cy="0"/>
          </a:xfrm>
          <a:prstGeom prst="line">
            <a:avLst/>
          </a:prstGeom>
          <a:noFill/>
          <a:ln w="47625" cmpd="thinThick">
            <a:solidFill>
              <a:srgbClr val="FBBA0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6840-6D10-4EEF-9E4E-3EA50C36A2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82233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0688" y="123825"/>
            <a:ext cx="2201862" cy="6610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1925" y="123825"/>
            <a:ext cx="6456363" cy="6610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D4619-DCDF-423B-8F04-998B9154464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3998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0"/>
          <p:cNvSpPr>
            <a:spLocks noChangeShapeType="1"/>
          </p:cNvSpPr>
          <p:nvPr userDrawn="1"/>
        </p:nvSpPr>
        <p:spPr bwMode="auto">
          <a:xfrm>
            <a:off x="141288" y="803275"/>
            <a:ext cx="8845550" cy="0"/>
          </a:xfrm>
          <a:prstGeom prst="line">
            <a:avLst/>
          </a:prstGeom>
          <a:noFill/>
          <a:ln w="47625" cmpd="thinThick">
            <a:solidFill>
              <a:srgbClr val="FBBA0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123825"/>
            <a:ext cx="88011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1925" y="923925"/>
            <a:ext cx="4329113" cy="5810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923925"/>
            <a:ext cx="4329112" cy="5810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24B4C-6EE0-42FE-93CA-02A00F1F5F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7969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278-4D5B-4B5E-A9F4-1713377860B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41A6-8266-42BE-906D-74EEB213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278-4D5B-4B5E-A9F4-1713377860B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41A6-8266-42BE-906D-74EEB213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278-4D5B-4B5E-A9F4-1713377860B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41A6-8266-42BE-906D-74EEB213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4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278-4D5B-4B5E-A9F4-1713377860B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41A6-8266-42BE-906D-74EEB213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76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278-4D5B-4B5E-A9F4-1713377860B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41A6-8266-42BE-906D-74EEB213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51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278-4D5B-4B5E-A9F4-1713377860B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41A6-8266-42BE-906D-74EEB213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8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8278-4D5B-4B5E-A9F4-1713377860B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941A6-8266-42BE-906D-74EEB213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58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88278-4D5B-4B5E-A9F4-1713377860B3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941A6-8266-42BE-906D-74EEB2136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1450" y="123825"/>
            <a:ext cx="8801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" y="923925"/>
            <a:ext cx="8810625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72525" y="6534150"/>
            <a:ext cx="2381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00000"/>
                </a:solidFill>
                <a:latin typeface="Times New Roman" pitchFamily="18" charset="0"/>
                <a:ea typeface="SimSun" pitchFamily="2" charset="-122"/>
              </a:defRPr>
            </a:lvl1pPr>
          </a:lstStyle>
          <a:p>
            <a:pPr>
              <a:defRPr/>
            </a:pPr>
            <a:fld id="{D7BE8A41-C051-4ED6-BB81-4FE75D60FB5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610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FF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FF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FF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FF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80000"/>
        <a:buFont typeface="Wingdings" pitchFamily="2" charset="2"/>
        <a:buChar char="u"/>
        <a:defRPr sz="2800">
          <a:solidFill>
            <a:srgbClr val="0000FF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Wingdings" pitchFamily="2" charset="2"/>
        <a:buChar char="q"/>
        <a:defRPr sz="2400">
          <a:solidFill>
            <a:srgbClr val="8000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800000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8000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8000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8000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8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stitt.ece.ufl.edu/courses/spring19/eel4712/index.html" TargetMode="Externa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31">
            <a:extLst>
              <a:ext uri="{FF2B5EF4-FFF2-40B4-BE49-F238E27FC236}">
                <a16:creationId xmlns:a16="http://schemas.microsoft.com/office/drawing/2014/main" id="{6D2EC39B-5C5E-45CC-8F74-67F0E034C48A}"/>
              </a:ext>
            </a:extLst>
          </p:cNvPr>
          <p:cNvSpPr txBox="1">
            <a:spLocks/>
          </p:cNvSpPr>
          <p:nvPr/>
        </p:nvSpPr>
        <p:spPr>
          <a:xfrm>
            <a:off x="163244" y="656813"/>
            <a:ext cx="8980756" cy="1622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ctr" defTabSz="4362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40" b="1" i="0" u="none" strike="noStrike" cap="none" spc="0" baseline="0">
                <a:ln>
                  <a:noFill/>
                </a:ln>
                <a:solidFill>
                  <a:srgbClr val="8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479425" rtl="0" latinLnBrk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0000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479425" rtl="0" latinLnBrk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0000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479425" rtl="0" latinLnBrk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0000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479425" rtl="0" latinLnBrk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0000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457200" algn="l" defTabSz="479425" rtl="0" latinLnBrk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0000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914400" algn="l" defTabSz="479425" rtl="0" latinLnBrk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0000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1371600" algn="l" defTabSz="479425" rtl="0" latinLnBrk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0000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1828800" algn="l" defTabSz="479425" rtl="0" latinLnBrk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0000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altLang="en-US" sz="5400" dirty="0"/>
              <a:t>EEL4712 Digital Design</a:t>
            </a:r>
          </a:p>
          <a:p>
            <a:r>
              <a:rPr kumimoji="0" lang="en-US" sz="440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</a:t>
            </a:r>
            <a:r>
              <a:rPr lang="en-US" dirty="0"/>
              <a:t>Carry Lookahead Adder</a:t>
            </a:r>
            <a:r>
              <a:rPr kumimoji="0" lang="en-US" sz="440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</a:t>
            </a:r>
          </a:p>
        </p:txBody>
      </p:sp>
      <p:sp>
        <p:nvSpPr>
          <p:cNvPr id="10" name="Shape 132">
            <a:extLst>
              <a:ext uri="{FF2B5EF4-FFF2-40B4-BE49-F238E27FC236}">
                <a16:creationId xmlns:a16="http://schemas.microsoft.com/office/drawing/2014/main" id="{02D74C40-2EF0-44FA-98E9-7B79B389FEC2}"/>
              </a:ext>
            </a:extLst>
          </p:cNvPr>
          <p:cNvSpPr txBox="1">
            <a:spLocks/>
          </p:cNvSpPr>
          <p:nvPr/>
        </p:nvSpPr>
        <p:spPr>
          <a:xfrm>
            <a:off x="0" y="3303300"/>
            <a:ext cx="9144000" cy="3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6512" tIns="36512" rIns="36512" bIns="36512">
            <a:normAutofit/>
          </a:bodyPr>
          <a:lstStyle>
            <a:lvl1pPr marL="0" marR="0" indent="0" algn="ctr" defTabSz="479425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052512" marR="0" indent="-379412" algn="ctr" defTabSz="479425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439862" marR="0" indent="-196850" algn="ctr" defTabSz="479425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812396" marR="0" indent="-182033" algn="ctr" defTabSz="479425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97894" marR="0" indent="-240507" algn="ctr" defTabSz="479425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55094" marR="0" indent="-240507" algn="l" defTabSz="479425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–"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12294" marR="0" indent="-240507" algn="l" defTabSz="479425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–"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69493" marR="0" indent="-240506" algn="l" defTabSz="479425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–"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26693" marR="0" indent="-240506" algn="l" defTabSz="479425" rtl="0" latinLnBrk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00000"/>
              <a:buFontTx/>
              <a:buChar char="–"/>
              <a:tabLst/>
              <a:defRPr sz="2400" b="1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407511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40">
                <a:solidFill>
                  <a:srgbClr val="0000FF"/>
                </a:solidFill>
              </a:defRPr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" name="Picture 4" descr="UF">
            <a:extLst>
              <a:ext uri="{FF2B5EF4-FFF2-40B4-BE49-F238E27FC236}">
                <a16:creationId xmlns:a16="http://schemas.microsoft.com/office/drawing/2014/main" id="{E99B395C-7400-4BE0-9774-C3392FA7E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96" y="4125123"/>
            <a:ext cx="6745189" cy="126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476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3">
            <a:extLst>
              <a:ext uri="{FF2B5EF4-FFF2-40B4-BE49-F238E27FC236}">
                <a16:creationId xmlns:a16="http://schemas.microsoft.com/office/drawing/2014/main" id="{B941B0C4-ADE0-4A5C-9683-22DD7238C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313" y="4775200"/>
            <a:ext cx="2070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System" charset="0"/>
              </a:rPr>
              <a:t>(b) Equivalent circuit</a:t>
            </a:r>
            <a:endParaRPr kumimoji="0"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19811" name="Freeform 4">
            <a:extLst>
              <a:ext uri="{FF2B5EF4-FFF2-40B4-BE49-F238E27FC236}">
                <a16:creationId xmlns:a16="http://schemas.microsoft.com/office/drawing/2014/main" id="{E9B46056-CC84-43BF-9CF6-E8B5F15BE44C}"/>
              </a:ext>
            </a:extLst>
          </p:cNvPr>
          <p:cNvSpPr>
            <a:spLocks/>
          </p:cNvSpPr>
          <p:nvPr/>
        </p:nvSpPr>
        <p:spPr bwMode="auto">
          <a:xfrm>
            <a:off x="2986088" y="2043113"/>
            <a:ext cx="803275" cy="1587"/>
          </a:xfrm>
          <a:custGeom>
            <a:avLst/>
            <a:gdLst>
              <a:gd name="T0" fmla="*/ 2147483647 w 1010"/>
              <a:gd name="T1" fmla="*/ 0 h 1587"/>
              <a:gd name="T2" fmla="*/ 0 w 1010"/>
              <a:gd name="T3" fmla="*/ 0 h 1587"/>
              <a:gd name="T4" fmla="*/ 2147483647 w 1010"/>
              <a:gd name="T5" fmla="*/ 0 h 1587"/>
              <a:gd name="T6" fmla="*/ 0 60000 65536"/>
              <a:gd name="T7" fmla="*/ 0 60000 65536"/>
              <a:gd name="T8" fmla="*/ 0 60000 65536"/>
              <a:gd name="T9" fmla="*/ 0 w 1010"/>
              <a:gd name="T10" fmla="*/ 0 h 1587"/>
              <a:gd name="T11" fmla="*/ 1010 w 1010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0" h="1587">
                <a:moveTo>
                  <a:pt x="1010" y="0"/>
                </a:moveTo>
                <a:lnTo>
                  <a:pt x="0" y="0"/>
                </a:lnTo>
                <a:lnTo>
                  <a:pt x="1010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9812" name="Line 5">
            <a:extLst>
              <a:ext uri="{FF2B5EF4-FFF2-40B4-BE49-F238E27FC236}">
                <a16:creationId xmlns:a16="http://schemas.microsoft.com/office/drawing/2014/main" id="{0BB72BD1-B119-4FF4-88A7-DD214E26FD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6088" y="2043113"/>
            <a:ext cx="803275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3" name="Rectangle 6">
            <a:extLst>
              <a:ext uri="{FF2B5EF4-FFF2-40B4-BE49-F238E27FC236}">
                <a16:creationId xmlns:a16="http://schemas.microsoft.com/office/drawing/2014/main" id="{5D7D53D1-0035-42DD-87B0-413722843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300" y="5756275"/>
            <a:ext cx="1485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System" charset="0"/>
              </a:rPr>
              <a:t>(c) Truth table </a:t>
            </a:r>
            <a:endParaRPr kumimoji="0"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19814" name="Freeform 7">
            <a:extLst>
              <a:ext uri="{FF2B5EF4-FFF2-40B4-BE49-F238E27FC236}">
                <a16:creationId xmlns:a16="http://schemas.microsoft.com/office/drawing/2014/main" id="{DF68E0FC-E655-4E7E-B2E5-B5799DC4422A}"/>
              </a:ext>
            </a:extLst>
          </p:cNvPr>
          <p:cNvSpPr>
            <a:spLocks/>
          </p:cNvSpPr>
          <p:nvPr/>
        </p:nvSpPr>
        <p:spPr bwMode="auto">
          <a:xfrm>
            <a:off x="2492375" y="1806575"/>
            <a:ext cx="493713" cy="495300"/>
          </a:xfrm>
          <a:custGeom>
            <a:avLst/>
            <a:gdLst>
              <a:gd name="T0" fmla="*/ 2147483647 w 624"/>
              <a:gd name="T1" fmla="*/ 2147483647 h 624"/>
              <a:gd name="T2" fmla="*/ 0 w 624"/>
              <a:gd name="T3" fmla="*/ 2147483647 h 624"/>
              <a:gd name="T4" fmla="*/ 0 w 624"/>
              <a:gd name="T5" fmla="*/ 0 h 624"/>
              <a:gd name="T6" fmla="*/ 2147483647 w 624"/>
              <a:gd name="T7" fmla="*/ 2147483647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624"/>
              <a:gd name="T13" fmla="*/ 0 h 624"/>
              <a:gd name="T14" fmla="*/ 624 w 624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4" h="624">
                <a:moveTo>
                  <a:pt x="624" y="297"/>
                </a:moveTo>
                <a:lnTo>
                  <a:pt x="0" y="624"/>
                </a:lnTo>
                <a:lnTo>
                  <a:pt x="0" y="0"/>
                </a:lnTo>
                <a:lnTo>
                  <a:pt x="624" y="297"/>
                </a:lnTo>
                <a:close/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9815" name="Line 8">
            <a:extLst>
              <a:ext uri="{FF2B5EF4-FFF2-40B4-BE49-F238E27FC236}">
                <a16:creationId xmlns:a16="http://schemas.microsoft.com/office/drawing/2014/main" id="{478E8DB3-42F2-4753-B013-DF08B0576F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78013" y="2043113"/>
            <a:ext cx="614362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6" name="Rectangle 9">
            <a:extLst>
              <a:ext uri="{FF2B5EF4-FFF2-40B4-BE49-F238E27FC236}">
                <a16:creationId xmlns:a16="http://schemas.microsoft.com/office/drawing/2014/main" id="{B1825211-88B8-4592-9346-EA4BD168A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763" y="1903413"/>
            <a:ext cx="1682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700" i="1">
                <a:solidFill>
                  <a:srgbClr val="000000"/>
                </a:solidFill>
                <a:latin typeface="Times-Roman" charset="0"/>
              </a:rPr>
              <a:t>x </a:t>
            </a:r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19817" name="Line 10">
            <a:extLst>
              <a:ext uri="{FF2B5EF4-FFF2-40B4-BE49-F238E27FC236}">
                <a16:creationId xmlns:a16="http://schemas.microsoft.com/office/drawing/2014/main" id="{CCED522C-66C6-4F24-95DA-0FBB7C1DF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3513" y="1452563"/>
            <a:ext cx="1587" cy="449262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8" name="Rectangle 11">
            <a:extLst>
              <a:ext uri="{FF2B5EF4-FFF2-40B4-BE49-F238E27FC236}">
                <a16:creationId xmlns:a16="http://schemas.microsoft.com/office/drawing/2014/main" id="{1F6DD68B-4D67-42E7-9292-B294AB24A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933575"/>
            <a:ext cx="1206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700" i="1">
                <a:solidFill>
                  <a:srgbClr val="000000"/>
                </a:solidFill>
                <a:latin typeface="Times-Roman" charset="0"/>
              </a:rPr>
              <a:t>f </a:t>
            </a:r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19819" name="Rectangle 12">
            <a:extLst>
              <a:ext uri="{FF2B5EF4-FFF2-40B4-BE49-F238E27FC236}">
                <a16:creationId xmlns:a16="http://schemas.microsoft.com/office/drawing/2014/main" id="{922D150F-21DE-456D-8CB1-F83F5C13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2238" y="1184275"/>
            <a:ext cx="1809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700" i="1">
                <a:solidFill>
                  <a:srgbClr val="000000"/>
                </a:solidFill>
                <a:latin typeface="Times-Roman" charset="0"/>
              </a:rPr>
              <a:t>e </a:t>
            </a:r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19820" name="Line 13">
            <a:extLst>
              <a:ext uri="{FF2B5EF4-FFF2-40B4-BE49-F238E27FC236}">
                <a16:creationId xmlns:a16="http://schemas.microsoft.com/office/drawing/2014/main" id="{BB66A97F-A6A3-4116-BC6A-10CBB531B8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33588" y="4089400"/>
            <a:ext cx="1343025" cy="1588"/>
          </a:xfrm>
          <a:prstGeom prst="line">
            <a:avLst/>
          </a:prstGeom>
          <a:noFill/>
          <a:ln w="222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21" name="Line 14">
            <a:extLst>
              <a:ext uri="{FF2B5EF4-FFF2-40B4-BE49-F238E27FC236}">
                <a16:creationId xmlns:a16="http://schemas.microsoft.com/office/drawing/2014/main" id="{7CC9B834-459D-4335-8F4F-4A36102040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81313" y="3759200"/>
            <a:ext cx="1587" cy="1674813"/>
          </a:xfrm>
          <a:prstGeom prst="line">
            <a:avLst/>
          </a:prstGeom>
          <a:noFill/>
          <a:ln w="222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22" name="Rectangle 15">
            <a:extLst>
              <a:ext uri="{FF2B5EF4-FFF2-40B4-BE49-F238E27FC236}">
                <a16:creationId xmlns:a16="http://schemas.microsoft.com/office/drawing/2014/main" id="{D8160329-83B4-4E8C-B4D9-3E0609F48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2620963"/>
            <a:ext cx="1968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800">
                <a:solidFill>
                  <a:srgbClr val="000000"/>
                </a:solidFill>
                <a:latin typeface="Helvetica" panose="020B0604020202020204" pitchFamily="34" charset="0"/>
              </a:rPr>
              <a:t>(a) A tri-state buffer</a:t>
            </a:r>
            <a:endParaRPr kumimoji="0"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19823" name="Rectangle 16">
            <a:extLst>
              <a:ext uri="{FF2B5EF4-FFF2-40B4-BE49-F238E27FC236}">
                <a16:creationId xmlns:a16="http://schemas.microsoft.com/office/drawing/2014/main" id="{8FDB316B-7147-447F-86C4-6A98B6D99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4211638"/>
            <a:ext cx="1809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700">
                <a:solidFill>
                  <a:srgbClr val="000000"/>
                </a:solidFill>
                <a:latin typeface="Times-Roman" charset="0"/>
              </a:rPr>
              <a:t>0 </a:t>
            </a:r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19824" name="Rectangle 17">
            <a:extLst>
              <a:ext uri="{FF2B5EF4-FFF2-40B4-BE49-F238E27FC236}">
                <a16:creationId xmlns:a16="http://schemas.microsoft.com/office/drawing/2014/main" id="{0ACFE71B-702D-4BC0-BAF2-C1434A4A1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4494213"/>
            <a:ext cx="1809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700">
                <a:solidFill>
                  <a:srgbClr val="000000"/>
                </a:solidFill>
                <a:latin typeface="Times-Roman" charset="0"/>
              </a:rPr>
              <a:t>0 </a:t>
            </a:r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19825" name="Rectangle 18">
            <a:extLst>
              <a:ext uri="{FF2B5EF4-FFF2-40B4-BE49-F238E27FC236}">
                <a16:creationId xmlns:a16="http://schemas.microsoft.com/office/drawing/2014/main" id="{5B2D4225-BDC3-41BB-8317-E80A212DF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4776788"/>
            <a:ext cx="1809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700">
                <a:solidFill>
                  <a:srgbClr val="000000"/>
                </a:solidFill>
                <a:latin typeface="Times-Roman" charset="0"/>
              </a:rPr>
              <a:t>1 </a:t>
            </a:r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19826" name="Rectangle 19">
            <a:extLst>
              <a:ext uri="{FF2B5EF4-FFF2-40B4-BE49-F238E27FC236}">
                <a16:creationId xmlns:a16="http://schemas.microsoft.com/office/drawing/2014/main" id="{814D73B0-EEE9-458C-8A86-FEACE7E63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5060950"/>
            <a:ext cx="1809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700">
                <a:solidFill>
                  <a:srgbClr val="000000"/>
                </a:solidFill>
                <a:latin typeface="Times-Roman" charset="0"/>
              </a:rPr>
              <a:t>1 </a:t>
            </a:r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19827" name="Rectangle 20">
            <a:extLst>
              <a:ext uri="{FF2B5EF4-FFF2-40B4-BE49-F238E27FC236}">
                <a16:creationId xmlns:a16="http://schemas.microsoft.com/office/drawing/2014/main" id="{3CD6C9C2-83FB-40A1-8116-4697510A0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1588" y="4211638"/>
            <a:ext cx="1809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700">
                <a:solidFill>
                  <a:srgbClr val="000000"/>
                </a:solidFill>
                <a:latin typeface="Times-Roman" charset="0"/>
              </a:rPr>
              <a:t>0 </a:t>
            </a:r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19828" name="Rectangle 21">
            <a:extLst>
              <a:ext uri="{FF2B5EF4-FFF2-40B4-BE49-F238E27FC236}">
                <a16:creationId xmlns:a16="http://schemas.microsoft.com/office/drawing/2014/main" id="{CA007456-1310-4BE8-B375-FC5EE469F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1588" y="4494213"/>
            <a:ext cx="1809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700">
                <a:solidFill>
                  <a:srgbClr val="000000"/>
                </a:solidFill>
                <a:latin typeface="Times-Roman" charset="0"/>
              </a:rPr>
              <a:t>1 </a:t>
            </a:r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19829" name="Rectangle 22">
            <a:extLst>
              <a:ext uri="{FF2B5EF4-FFF2-40B4-BE49-F238E27FC236}">
                <a16:creationId xmlns:a16="http://schemas.microsoft.com/office/drawing/2014/main" id="{B2D56B3D-A6AE-43E7-BE19-CE16630DA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1588" y="4776788"/>
            <a:ext cx="1809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700">
                <a:solidFill>
                  <a:srgbClr val="000000"/>
                </a:solidFill>
                <a:latin typeface="Times-Roman" charset="0"/>
              </a:rPr>
              <a:t>0 </a:t>
            </a:r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19830" name="Rectangle 23">
            <a:extLst>
              <a:ext uri="{FF2B5EF4-FFF2-40B4-BE49-F238E27FC236}">
                <a16:creationId xmlns:a16="http://schemas.microsoft.com/office/drawing/2014/main" id="{B9A34F2B-70AF-4C53-9EBC-87362F458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1588" y="5060950"/>
            <a:ext cx="1809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700">
                <a:solidFill>
                  <a:srgbClr val="000000"/>
                </a:solidFill>
                <a:latin typeface="Times-Roman" charset="0"/>
              </a:rPr>
              <a:t>1 </a:t>
            </a:r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19831" name="Rectangle 24">
            <a:extLst>
              <a:ext uri="{FF2B5EF4-FFF2-40B4-BE49-F238E27FC236}">
                <a16:creationId xmlns:a16="http://schemas.microsoft.com/office/drawing/2014/main" id="{432B9305-1E0D-4D76-A1FC-834D814DC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563" y="4211638"/>
            <a:ext cx="192087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700">
                <a:solidFill>
                  <a:srgbClr val="000000"/>
                </a:solidFill>
                <a:latin typeface="Times-Roman" charset="0"/>
              </a:rPr>
              <a:t>Z </a:t>
            </a:r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19832" name="Rectangle 25">
            <a:extLst>
              <a:ext uri="{FF2B5EF4-FFF2-40B4-BE49-F238E27FC236}">
                <a16:creationId xmlns:a16="http://schemas.microsoft.com/office/drawing/2014/main" id="{2A720C12-8FEF-49C1-8023-8BC9AF6A2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563" y="4494213"/>
            <a:ext cx="192087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700">
                <a:solidFill>
                  <a:srgbClr val="000000"/>
                </a:solidFill>
                <a:latin typeface="Times-Roman" charset="0"/>
              </a:rPr>
              <a:t>Z </a:t>
            </a:r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19833" name="Rectangle 26">
            <a:extLst>
              <a:ext uri="{FF2B5EF4-FFF2-40B4-BE49-F238E27FC236}">
                <a16:creationId xmlns:a16="http://schemas.microsoft.com/office/drawing/2014/main" id="{D05B0D64-511B-456A-95B6-920FF6E72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563" y="4776788"/>
            <a:ext cx="1809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700">
                <a:solidFill>
                  <a:srgbClr val="000000"/>
                </a:solidFill>
                <a:latin typeface="Times-Roman" charset="0"/>
              </a:rPr>
              <a:t>0 </a:t>
            </a:r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19834" name="Rectangle 27">
            <a:extLst>
              <a:ext uri="{FF2B5EF4-FFF2-40B4-BE49-F238E27FC236}">
                <a16:creationId xmlns:a16="http://schemas.microsoft.com/office/drawing/2014/main" id="{A922B975-0BA4-4F3B-BF69-07FA483C4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3563" y="5060950"/>
            <a:ext cx="1809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700">
                <a:solidFill>
                  <a:srgbClr val="000000"/>
                </a:solidFill>
                <a:latin typeface="Times-Roman" charset="0"/>
              </a:rPr>
              <a:t>1 </a:t>
            </a:r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19835" name="Rectangle 28">
            <a:extLst>
              <a:ext uri="{FF2B5EF4-FFF2-40B4-BE49-F238E27FC236}">
                <a16:creationId xmlns:a16="http://schemas.microsoft.com/office/drawing/2014/main" id="{9335BBEA-076A-414A-8070-4093B32AC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3771900"/>
            <a:ext cx="1206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700" i="1">
                <a:solidFill>
                  <a:srgbClr val="000000"/>
                </a:solidFill>
                <a:latin typeface="Times-Roman" charset="0"/>
              </a:rPr>
              <a:t>f </a:t>
            </a:r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19836" name="Rectangle 29">
            <a:extLst>
              <a:ext uri="{FF2B5EF4-FFF2-40B4-BE49-F238E27FC236}">
                <a16:creationId xmlns:a16="http://schemas.microsoft.com/office/drawing/2014/main" id="{7F349E09-44DD-4511-A0CC-EEA6B5BE6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388" y="3787775"/>
            <a:ext cx="1809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700" i="1">
                <a:solidFill>
                  <a:srgbClr val="000000"/>
                </a:solidFill>
                <a:latin typeface="Times-Roman" charset="0"/>
              </a:rPr>
              <a:t>e </a:t>
            </a:r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19837" name="Rectangle 30">
            <a:extLst>
              <a:ext uri="{FF2B5EF4-FFF2-40B4-BE49-F238E27FC236}">
                <a16:creationId xmlns:a16="http://schemas.microsoft.com/office/drawing/2014/main" id="{C850539F-4A38-43DC-A444-35639FA74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6350" y="3787775"/>
            <a:ext cx="1682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700" i="1">
                <a:solidFill>
                  <a:srgbClr val="000000"/>
                </a:solidFill>
                <a:latin typeface="Times-Roman" charset="0"/>
              </a:rPr>
              <a:t>x </a:t>
            </a:r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19838" name="Freeform 31">
            <a:extLst>
              <a:ext uri="{FF2B5EF4-FFF2-40B4-BE49-F238E27FC236}">
                <a16:creationId xmlns:a16="http://schemas.microsoft.com/office/drawing/2014/main" id="{E0E7F971-4630-47F8-A9B7-C0DA3004978E}"/>
              </a:ext>
            </a:extLst>
          </p:cNvPr>
          <p:cNvSpPr>
            <a:spLocks/>
          </p:cNvSpPr>
          <p:nvPr/>
        </p:nvSpPr>
        <p:spPr bwMode="auto">
          <a:xfrm>
            <a:off x="5586413" y="2613025"/>
            <a:ext cx="495300" cy="495300"/>
          </a:xfrm>
          <a:custGeom>
            <a:avLst/>
            <a:gdLst>
              <a:gd name="T0" fmla="*/ 2147483647 w 624"/>
              <a:gd name="T1" fmla="*/ 2147483647 h 624"/>
              <a:gd name="T2" fmla="*/ 0 w 624"/>
              <a:gd name="T3" fmla="*/ 2147483647 h 624"/>
              <a:gd name="T4" fmla="*/ 0 w 624"/>
              <a:gd name="T5" fmla="*/ 0 h 624"/>
              <a:gd name="T6" fmla="*/ 2147483647 w 624"/>
              <a:gd name="T7" fmla="*/ 2147483647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624"/>
              <a:gd name="T13" fmla="*/ 0 h 624"/>
              <a:gd name="T14" fmla="*/ 624 w 624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4" h="624">
                <a:moveTo>
                  <a:pt x="624" y="327"/>
                </a:moveTo>
                <a:lnTo>
                  <a:pt x="0" y="624"/>
                </a:lnTo>
                <a:lnTo>
                  <a:pt x="0" y="0"/>
                </a:lnTo>
                <a:lnTo>
                  <a:pt x="624" y="327"/>
                </a:lnTo>
                <a:close/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9839" name="Line 32">
            <a:extLst>
              <a:ext uri="{FF2B5EF4-FFF2-40B4-BE49-F238E27FC236}">
                <a16:creationId xmlns:a16="http://schemas.microsoft.com/office/drawing/2014/main" id="{BF723685-852D-4DF6-A3FB-BA1CF74FE0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72050" y="2873375"/>
            <a:ext cx="614363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40" name="Rectangle 33">
            <a:extLst>
              <a:ext uri="{FF2B5EF4-FFF2-40B4-BE49-F238E27FC236}">
                <a16:creationId xmlns:a16="http://schemas.microsoft.com/office/drawing/2014/main" id="{36018F95-243B-4643-83E1-68BD257F4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975" y="2732088"/>
            <a:ext cx="1682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700" i="1">
                <a:solidFill>
                  <a:srgbClr val="000000"/>
                </a:solidFill>
                <a:latin typeface="Times-Roman" charset="0"/>
              </a:rPr>
              <a:t>x </a:t>
            </a:r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19841" name="Line 34">
            <a:extLst>
              <a:ext uri="{FF2B5EF4-FFF2-40B4-BE49-F238E27FC236}">
                <a16:creationId xmlns:a16="http://schemas.microsoft.com/office/drawing/2014/main" id="{80AFDC93-C2AC-435B-8D76-251CB13644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81713" y="2873375"/>
            <a:ext cx="493712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42" name="Line 35">
            <a:extLst>
              <a:ext uri="{FF2B5EF4-FFF2-40B4-BE49-F238E27FC236}">
                <a16:creationId xmlns:a16="http://schemas.microsoft.com/office/drawing/2014/main" id="{0888B0BC-969F-4B67-B6E4-DE68D91A68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94538" y="2873375"/>
            <a:ext cx="495300" cy="158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43" name="Line 36">
            <a:extLst>
              <a:ext uri="{FF2B5EF4-FFF2-40B4-BE49-F238E27FC236}">
                <a16:creationId xmlns:a16="http://schemas.microsoft.com/office/drawing/2014/main" id="{C0D560ED-97ED-4461-A992-F11CF867B4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75425" y="2519363"/>
            <a:ext cx="354013" cy="354012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44" name="Freeform 37">
            <a:extLst>
              <a:ext uri="{FF2B5EF4-FFF2-40B4-BE49-F238E27FC236}">
                <a16:creationId xmlns:a16="http://schemas.microsoft.com/office/drawing/2014/main" id="{379D72AF-5B33-4C81-B7C4-324B8758ACBE}"/>
              </a:ext>
            </a:extLst>
          </p:cNvPr>
          <p:cNvSpPr>
            <a:spLocks/>
          </p:cNvSpPr>
          <p:nvPr/>
        </p:nvSpPr>
        <p:spPr bwMode="auto">
          <a:xfrm>
            <a:off x="6557963" y="2828925"/>
            <a:ext cx="77787" cy="79375"/>
          </a:xfrm>
          <a:custGeom>
            <a:avLst/>
            <a:gdLst>
              <a:gd name="T0" fmla="*/ 2147483647 w 100"/>
              <a:gd name="T1" fmla="*/ 0 h 100"/>
              <a:gd name="T2" fmla="*/ 2147483647 w 100"/>
              <a:gd name="T3" fmla="*/ 2147483647 h 100"/>
              <a:gd name="T4" fmla="*/ 2147483647 w 100"/>
              <a:gd name="T5" fmla="*/ 2147483647 h 100"/>
              <a:gd name="T6" fmla="*/ 2147483647 w 100"/>
              <a:gd name="T7" fmla="*/ 2147483647 h 100"/>
              <a:gd name="T8" fmla="*/ 2147483647 w 100"/>
              <a:gd name="T9" fmla="*/ 2147483647 h 100"/>
              <a:gd name="T10" fmla="*/ 2147483647 w 100"/>
              <a:gd name="T11" fmla="*/ 2147483647 h 100"/>
              <a:gd name="T12" fmla="*/ 2147483647 w 100"/>
              <a:gd name="T13" fmla="*/ 2147483647 h 100"/>
              <a:gd name="T14" fmla="*/ 2147483647 w 100"/>
              <a:gd name="T15" fmla="*/ 2147483647 h 100"/>
              <a:gd name="T16" fmla="*/ 2147483647 w 100"/>
              <a:gd name="T17" fmla="*/ 2147483647 h 100"/>
              <a:gd name="T18" fmla="*/ 0 w 100"/>
              <a:gd name="T19" fmla="*/ 2147483647 h 100"/>
              <a:gd name="T20" fmla="*/ 0 w 100"/>
              <a:gd name="T21" fmla="*/ 2147483647 h 100"/>
              <a:gd name="T22" fmla="*/ 0 w 100"/>
              <a:gd name="T23" fmla="*/ 2147483647 h 100"/>
              <a:gd name="T24" fmla="*/ 2147483647 w 100"/>
              <a:gd name="T25" fmla="*/ 2147483647 h 100"/>
              <a:gd name="T26" fmla="*/ 2147483647 w 100"/>
              <a:gd name="T27" fmla="*/ 2147483647 h 100"/>
              <a:gd name="T28" fmla="*/ 2147483647 w 100"/>
              <a:gd name="T29" fmla="*/ 2147483647 h 100"/>
              <a:gd name="T30" fmla="*/ 2147483647 w 100"/>
              <a:gd name="T31" fmla="*/ 2147483647 h 100"/>
              <a:gd name="T32" fmla="*/ 2147483647 w 100"/>
              <a:gd name="T33" fmla="*/ 2147483647 h 100"/>
              <a:gd name="T34" fmla="*/ 2147483647 w 100"/>
              <a:gd name="T35" fmla="*/ 2147483647 h 100"/>
              <a:gd name="T36" fmla="*/ 2147483647 w 100"/>
              <a:gd name="T37" fmla="*/ 2147483647 h 100"/>
              <a:gd name="T38" fmla="*/ 2147483647 w 100"/>
              <a:gd name="T39" fmla="*/ 2147483647 h 100"/>
              <a:gd name="T40" fmla="*/ 2147483647 w 100"/>
              <a:gd name="T41" fmla="*/ 2147483647 h 100"/>
              <a:gd name="T42" fmla="*/ 2147483647 w 100"/>
              <a:gd name="T43" fmla="*/ 2147483647 h 100"/>
              <a:gd name="T44" fmla="*/ 2147483647 w 100"/>
              <a:gd name="T45" fmla="*/ 2147483647 h 100"/>
              <a:gd name="T46" fmla="*/ 2147483647 w 100"/>
              <a:gd name="T47" fmla="*/ 2147483647 h 100"/>
              <a:gd name="T48" fmla="*/ 2147483647 w 100"/>
              <a:gd name="T49" fmla="*/ 2147483647 h 100"/>
              <a:gd name="T50" fmla="*/ 2147483647 w 100"/>
              <a:gd name="T51" fmla="*/ 2147483647 h 100"/>
              <a:gd name="T52" fmla="*/ 2147483647 w 100"/>
              <a:gd name="T53" fmla="*/ 2147483647 h 100"/>
              <a:gd name="T54" fmla="*/ 2147483647 w 100"/>
              <a:gd name="T55" fmla="*/ 2147483647 h 100"/>
              <a:gd name="T56" fmla="*/ 2147483647 w 100"/>
              <a:gd name="T57" fmla="*/ 2147483647 h 100"/>
              <a:gd name="T58" fmla="*/ 2147483647 w 100"/>
              <a:gd name="T59" fmla="*/ 2147483647 h 100"/>
              <a:gd name="T60" fmla="*/ 2147483647 w 100"/>
              <a:gd name="T61" fmla="*/ 2147483647 h 100"/>
              <a:gd name="T62" fmla="*/ 2147483647 w 100"/>
              <a:gd name="T63" fmla="*/ 2147483647 h 100"/>
              <a:gd name="T64" fmla="*/ 2147483647 w 100"/>
              <a:gd name="T65" fmla="*/ 2147483647 h 100"/>
              <a:gd name="T66" fmla="*/ 2147483647 w 100"/>
              <a:gd name="T67" fmla="*/ 2147483647 h 100"/>
              <a:gd name="T68" fmla="*/ 2147483647 w 100"/>
              <a:gd name="T69" fmla="*/ 2147483647 h 100"/>
              <a:gd name="T70" fmla="*/ 2147483647 w 100"/>
              <a:gd name="T71" fmla="*/ 2147483647 h 100"/>
              <a:gd name="T72" fmla="*/ 2147483647 w 100"/>
              <a:gd name="T73" fmla="*/ 2147483647 h 100"/>
              <a:gd name="T74" fmla="*/ 2147483647 w 100"/>
              <a:gd name="T75" fmla="*/ 2147483647 h 100"/>
              <a:gd name="T76" fmla="*/ 2147483647 w 100"/>
              <a:gd name="T77" fmla="*/ 2147483647 h 100"/>
              <a:gd name="T78" fmla="*/ 2147483647 w 100"/>
              <a:gd name="T79" fmla="*/ 2147483647 h 100"/>
              <a:gd name="T80" fmla="*/ 2147483647 w 100"/>
              <a:gd name="T81" fmla="*/ 2147483647 h 100"/>
              <a:gd name="T82" fmla="*/ 2147483647 w 100"/>
              <a:gd name="T83" fmla="*/ 2147483647 h 100"/>
              <a:gd name="T84" fmla="*/ 2147483647 w 100"/>
              <a:gd name="T85" fmla="*/ 2147483647 h 100"/>
              <a:gd name="T86" fmla="*/ 2147483647 w 100"/>
              <a:gd name="T87" fmla="*/ 0 h 1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0"/>
              <a:gd name="T133" fmla="*/ 0 h 100"/>
              <a:gd name="T134" fmla="*/ 100 w 100"/>
              <a:gd name="T135" fmla="*/ 100 h 10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0" h="100">
                <a:moveTo>
                  <a:pt x="49" y="0"/>
                </a:moveTo>
                <a:lnTo>
                  <a:pt x="46" y="0"/>
                </a:lnTo>
                <a:lnTo>
                  <a:pt x="45" y="0"/>
                </a:lnTo>
                <a:lnTo>
                  <a:pt x="42" y="2"/>
                </a:lnTo>
                <a:lnTo>
                  <a:pt x="39" y="2"/>
                </a:lnTo>
                <a:lnTo>
                  <a:pt x="37" y="2"/>
                </a:lnTo>
                <a:lnTo>
                  <a:pt x="34" y="3"/>
                </a:lnTo>
                <a:lnTo>
                  <a:pt x="33" y="3"/>
                </a:lnTo>
                <a:lnTo>
                  <a:pt x="30" y="5"/>
                </a:lnTo>
                <a:lnTo>
                  <a:pt x="28" y="5"/>
                </a:lnTo>
                <a:lnTo>
                  <a:pt x="25" y="6"/>
                </a:lnTo>
                <a:lnTo>
                  <a:pt x="24" y="8"/>
                </a:lnTo>
                <a:lnTo>
                  <a:pt x="22" y="9"/>
                </a:lnTo>
                <a:lnTo>
                  <a:pt x="20" y="11"/>
                </a:lnTo>
                <a:lnTo>
                  <a:pt x="18" y="12"/>
                </a:lnTo>
                <a:lnTo>
                  <a:pt x="17" y="14"/>
                </a:lnTo>
                <a:lnTo>
                  <a:pt x="15" y="15"/>
                </a:lnTo>
                <a:lnTo>
                  <a:pt x="12" y="17"/>
                </a:lnTo>
                <a:lnTo>
                  <a:pt x="11" y="18"/>
                </a:lnTo>
                <a:lnTo>
                  <a:pt x="9" y="21"/>
                </a:lnTo>
                <a:lnTo>
                  <a:pt x="8" y="23"/>
                </a:lnTo>
                <a:lnTo>
                  <a:pt x="8" y="24"/>
                </a:lnTo>
                <a:lnTo>
                  <a:pt x="6" y="27"/>
                </a:lnTo>
                <a:lnTo>
                  <a:pt x="5" y="29"/>
                </a:lnTo>
                <a:lnTo>
                  <a:pt x="3" y="31"/>
                </a:lnTo>
                <a:lnTo>
                  <a:pt x="3" y="33"/>
                </a:lnTo>
                <a:lnTo>
                  <a:pt x="2" y="36"/>
                </a:lnTo>
                <a:lnTo>
                  <a:pt x="2" y="37"/>
                </a:lnTo>
                <a:lnTo>
                  <a:pt x="0" y="40"/>
                </a:lnTo>
                <a:lnTo>
                  <a:pt x="0" y="42"/>
                </a:lnTo>
                <a:lnTo>
                  <a:pt x="0" y="45"/>
                </a:lnTo>
                <a:lnTo>
                  <a:pt x="0" y="48"/>
                </a:lnTo>
                <a:lnTo>
                  <a:pt x="0" y="51"/>
                </a:lnTo>
                <a:lnTo>
                  <a:pt x="0" y="52"/>
                </a:lnTo>
                <a:lnTo>
                  <a:pt x="0" y="55"/>
                </a:lnTo>
                <a:lnTo>
                  <a:pt x="0" y="58"/>
                </a:lnTo>
                <a:lnTo>
                  <a:pt x="0" y="60"/>
                </a:lnTo>
                <a:lnTo>
                  <a:pt x="2" y="63"/>
                </a:lnTo>
                <a:lnTo>
                  <a:pt x="2" y="64"/>
                </a:lnTo>
                <a:lnTo>
                  <a:pt x="3" y="67"/>
                </a:lnTo>
                <a:lnTo>
                  <a:pt x="3" y="70"/>
                </a:lnTo>
                <a:lnTo>
                  <a:pt x="5" y="72"/>
                </a:lnTo>
                <a:lnTo>
                  <a:pt x="6" y="73"/>
                </a:lnTo>
                <a:lnTo>
                  <a:pt x="8" y="76"/>
                </a:lnTo>
                <a:lnTo>
                  <a:pt x="8" y="78"/>
                </a:lnTo>
                <a:lnTo>
                  <a:pt x="9" y="81"/>
                </a:lnTo>
                <a:lnTo>
                  <a:pt x="11" y="82"/>
                </a:lnTo>
                <a:lnTo>
                  <a:pt x="12" y="83"/>
                </a:lnTo>
                <a:lnTo>
                  <a:pt x="15" y="85"/>
                </a:lnTo>
                <a:lnTo>
                  <a:pt x="17" y="86"/>
                </a:lnTo>
                <a:lnTo>
                  <a:pt x="18" y="88"/>
                </a:lnTo>
                <a:lnTo>
                  <a:pt x="20" y="89"/>
                </a:lnTo>
                <a:lnTo>
                  <a:pt x="22" y="91"/>
                </a:lnTo>
                <a:lnTo>
                  <a:pt x="24" y="92"/>
                </a:lnTo>
                <a:lnTo>
                  <a:pt x="25" y="94"/>
                </a:lnTo>
                <a:lnTo>
                  <a:pt x="28" y="95"/>
                </a:lnTo>
                <a:lnTo>
                  <a:pt x="30" y="95"/>
                </a:lnTo>
                <a:lnTo>
                  <a:pt x="33" y="97"/>
                </a:lnTo>
                <a:lnTo>
                  <a:pt x="34" y="97"/>
                </a:lnTo>
                <a:lnTo>
                  <a:pt x="37" y="98"/>
                </a:lnTo>
                <a:lnTo>
                  <a:pt x="39" y="98"/>
                </a:lnTo>
                <a:lnTo>
                  <a:pt x="42" y="100"/>
                </a:lnTo>
                <a:lnTo>
                  <a:pt x="45" y="100"/>
                </a:lnTo>
                <a:lnTo>
                  <a:pt x="46" y="100"/>
                </a:lnTo>
                <a:lnTo>
                  <a:pt x="49" y="100"/>
                </a:lnTo>
                <a:lnTo>
                  <a:pt x="52" y="100"/>
                </a:lnTo>
                <a:lnTo>
                  <a:pt x="55" y="100"/>
                </a:lnTo>
                <a:lnTo>
                  <a:pt x="57" y="100"/>
                </a:lnTo>
                <a:lnTo>
                  <a:pt x="60" y="98"/>
                </a:lnTo>
                <a:lnTo>
                  <a:pt x="63" y="98"/>
                </a:lnTo>
                <a:lnTo>
                  <a:pt x="64" y="97"/>
                </a:lnTo>
                <a:lnTo>
                  <a:pt x="67" y="97"/>
                </a:lnTo>
                <a:lnTo>
                  <a:pt x="69" y="95"/>
                </a:lnTo>
                <a:lnTo>
                  <a:pt x="71" y="95"/>
                </a:lnTo>
                <a:lnTo>
                  <a:pt x="73" y="94"/>
                </a:lnTo>
                <a:lnTo>
                  <a:pt x="76" y="92"/>
                </a:lnTo>
                <a:lnTo>
                  <a:pt x="77" y="91"/>
                </a:lnTo>
                <a:lnTo>
                  <a:pt x="79" y="89"/>
                </a:lnTo>
                <a:lnTo>
                  <a:pt x="80" y="88"/>
                </a:lnTo>
                <a:lnTo>
                  <a:pt x="83" y="86"/>
                </a:lnTo>
                <a:lnTo>
                  <a:pt x="85" y="85"/>
                </a:lnTo>
                <a:lnTo>
                  <a:pt x="86" y="83"/>
                </a:lnTo>
                <a:lnTo>
                  <a:pt x="88" y="82"/>
                </a:lnTo>
                <a:lnTo>
                  <a:pt x="89" y="81"/>
                </a:lnTo>
                <a:lnTo>
                  <a:pt x="91" y="78"/>
                </a:lnTo>
                <a:lnTo>
                  <a:pt x="92" y="76"/>
                </a:lnTo>
                <a:lnTo>
                  <a:pt x="94" y="73"/>
                </a:lnTo>
                <a:lnTo>
                  <a:pt x="94" y="72"/>
                </a:lnTo>
                <a:lnTo>
                  <a:pt x="95" y="70"/>
                </a:lnTo>
                <a:lnTo>
                  <a:pt x="97" y="67"/>
                </a:lnTo>
                <a:lnTo>
                  <a:pt x="97" y="64"/>
                </a:lnTo>
                <a:lnTo>
                  <a:pt x="98" y="63"/>
                </a:lnTo>
                <a:lnTo>
                  <a:pt x="98" y="60"/>
                </a:lnTo>
                <a:lnTo>
                  <a:pt x="98" y="58"/>
                </a:lnTo>
                <a:lnTo>
                  <a:pt x="98" y="55"/>
                </a:lnTo>
                <a:lnTo>
                  <a:pt x="100" y="52"/>
                </a:lnTo>
                <a:lnTo>
                  <a:pt x="100" y="51"/>
                </a:lnTo>
                <a:lnTo>
                  <a:pt x="100" y="48"/>
                </a:lnTo>
                <a:lnTo>
                  <a:pt x="98" y="45"/>
                </a:lnTo>
                <a:lnTo>
                  <a:pt x="98" y="42"/>
                </a:lnTo>
                <a:lnTo>
                  <a:pt x="98" y="40"/>
                </a:lnTo>
                <a:lnTo>
                  <a:pt x="98" y="37"/>
                </a:lnTo>
                <a:lnTo>
                  <a:pt x="97" y="36"/>
                </a:lnTo>
                <a:lnTo>
                  <a:pt x="97" y="33"/>
                </a:lnTo>
                <a:lnTo>
                  <a:pt x="95" y="31"/>
                </a:lnTo>
                <a:lnTo>
                  <a:pt x="94" y="29"/>
                </a:lnTo>
                <a:lnTo>
                  <a:pt x="94" y="27"/>
                </a:lnTo>
                <a:lnTo>
                  <a:pt x="92" y="24"/>
                </a:lnTo>
                <a:lnTo>
                  <a:pt x="91" y="23"/>
                </a:lnTo>
                <a:lnTo>
                  <a:pt x="89" y="21"/>
                </a:lnTo>
                <a:lnTo>
                  <a:pt x="88" y="18"/>
                </a:lnTo>
                <a:lnTo>
                  <a:pt x="86" y="17"/>
                </a:lnTo>
                <a:lnTo>
                  <a:pt x="85" y="15"/>
                </a:lnTo>
                <a:lnTo>
                  <a:pt x="83" y="14"/>
                </a:lnTo>
                <a:lnTo>
                  <a:pt x="80" y="12"/>
                </a:lnTo>
                <a:lnTo>
                  <a:pt x="79" y="11"/>
                </a:lnTo>
                <a:lnTo>
                  <a:pt x="77" y="9"/>
                </a:lnTo>
                <a:lnTo>
                  <a:pt x="76" y="8"/>
                </a:lnTo>
                <a:lnTo>
                  <a:pt x="73" y="6"/>
                </a:lnTo>
                <a:lnTo>
                  <a:pt x="71" y="5"/>
                </a:lnTo>
                <a:lnTo>
                  <a:pt x="69" y="5"/>
                </a:lnTo>
                <a:lnTo>
                  <a:pt x="67" y="3"/>
                </a:lnTo>
                <a:lnTo>
                  <a:pt x="64" y="3"/>
                </a:lnTo>
                <a:lnTo>
                  <a:pt x="63" y="2"/>
                </a:lnTo>
                <a:lnTo>
                  <a:pt x="60" y="2"/>
                </a:lnTo>
                <a:lnTo>
                  <a:pt x="57" y="2"/>
                </a:lnTo>
                <a:lnTo>
                  <a:pt x="55" y="0"/>
                </a:lnTo>
                <a:lnTo>
                  <a:pt x="52" y="0"/>
                </a:lnTo>
                <a:lnTo>
                  <a:pt x="49" y="0"/>
                </a:lnTo>
              </a:path>
            </a:pathLst>
          </a:custGeom>
          <a:solidFill>
            <a:schemeClr val="bg1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9845" name="Freeform 38">
            <a:extLst>
              <a:ext uri="{FF2B5EF4-FFF2-40B4-BE49-F238E27FC236}">
                <a16:creationId xmlns:a16="http://schemas.microsoft.com/office/drawing/2014/main" id="{446E47DA-7DBD-4B18-A489-E043A37759CE}"/>
              </a:ext>
            </a:extLst>
          </p:cNvPr>
          <p:cNvSpPr>
            <a:spLocks/>
          </p:cNvSpPr>
          <p:nvPr/>
        </p:nvSpPr>
        <p:spPr bwMode="auto">
          <a:xfrm>
            <a:off x="7053263" y="2832100"/>
            <a:ext cx="77787" cy="79375"/>
          </a:xfrm>
          <a:custGeom>
            <a:avLst/>
            <a:gdLst>
              <a:gd name="T0" fmla="*/ 2147483647 w 100"/>
              <a:gd name="T1" fmla="*/ 0 h 100"/>
              <a:gd name="T2" fmla="*/ 2147483647 w 100"/>
              <a:gd name="T3" fmla="*/ 2147483647 h 100"/>
              <a:gd name="T4" fmla="*/ 2147483647 w 100"/>
              <a:gd name="T5" fmla="*/ 2147483647 h 100"/>
              <a:gd name="T6" fmla="*/ 2147483647 w 100"/>
              <a:gd name="T7" fmla="*/ 2147483647 h 100"/>
              <a:gd name="T8" fmla="*/ 2147483647 w 100"/>
              <a:gd name="T9" fmla="*/ 2147483647 h 100"/>
              <a:gd name="T10" fmla="*/ 2147483647 w 100"/>
              <a:gd name="T11" fmla="*/ 2147483647 h 100"/>
              <a:gd name="T12" fmla="*/ 2147483647 w 100"/>
              <a:gd name="T13" fmla="*/ 2147483647 h 100"/>
              <a:gd name="T14" fmla="*/ 2147483647 w 100"/>
              <a:gd name="T15" fmla="*/ 2147483647 h 100"/>
              <a:gd name="T16" fmla="*/ 2147483647 w 100"/>
              <a:gd name="T17" fmla="*/ 2147483647 h 100"/>
              <a:gd name="T18" fmla="*/ 0 w 100"/>
              <a:gd name="T19" fmla="*/ 2147483647 h 100"/>
              <a:gd name="T20" fmla="*/ 0 w 100"/>
              <a:gd name="T21" fmla="*/ 2147483647 h 100"/>
              <a:gd name="T22" fmla="*/ 0 w 100"/>
              <a:gd name="T23" fmla="*/ 2147483647 h 100"/>
              <a:gd name="T24" fmla="*/ 2147483647 w 100"/>
              <a:gd name="T25" fmla="*/ 2147483647 h 100"/>
              <a:gd name="T26" fmla="*/ 2147483647 w 100"/>
              <a:gd name="T27" fmla="*/ 2147483647 h 100"/>
              <a:gd name="T28" fmla="*/ 2147483647 w 100"/>
              <a:gd name="T29" fmla="*/ 2147483647 h 100"/>
              <a:gd name="T30" fmla="*/ 2147483647 w 100"/>
              <a:gd name="T31" fmla="*/ 2147483647 h 100"/>
              <a:gd name="T32" fmla="*/ 2147483647 w 100"/>
              <a:gd name="T33" fmla="*/ 2147483647 h 100"/>
              <a:gd name="T34" fmla="*/ 2147483647 w 100"/>
              <a:gd name="T35" fmla="*/ 2147483647 h 100"/>
              <a:gd name="T36" fmla="*/ 2147483647 w 100"/>
              <a:gd name="T37" fmla="*/ 2147483647 h 100"/>
              <a:gd name="T38" fmla="*/ 2147483647 w 100"/>
              <a:gd name="T39" fmla="*/ 2147483647 h 100"/>
              <a:gd name="T40" fmla="*/ 2147483647 w 100"/>
              <a:gd name="T41" fmla="*/ 2147483647 h 100"/>
              <a:gd name="T42" fmla="*/ 2147483647 w 100"/>
              <a:gd name="T43" fmla="*/ 2147483647 h 100"/>
              <a:gd name="T44" fmla="*/ 2147483647 w 100"/>
              <a:gd name="T45" fmla="*/ 2147483647 h 100"/>
              <a:gd name="T46" fmla="*/ 2147483647 w 100"/>
              <a:gd name="T47" fmla="*/ 2147483647 h 100"/>
              <a:gd name="T48" fmla="*/ 2147483647 w 100"/>
              <a:gd name="T49" fmla="*/ 2147483647 h 100"/>
              <a:gd name="T50" fmla="*/ 2147483647 w 100"/>
              <a:gd name="T51" fmla="*/ 2147483647 h 100"/>
              <a:gd name="T52" fmla="*/ 2147483647 w 100"/>
              <a:gd name="T53" fmla="*/ 2147483647 h 100"/>
              <a:gd name="T54" fmla="*/ 2147483647 w 100"/>
              <a:gd name="T55" fmla="*/ 2147483647 h 100"/>
              <a:gd name="T56" fmla="*/ 2147483647 w 100"/>
              <a:gd name="T57" fmla="*/ 2147483647 h 100"/>
              <a:gd name="T58" fmla="*/ 2147483647 w 100"/>
              <a:gd name="T59" fmla="*/ 2147483647 h 100"/>
              <a:gd name="T60" fmla="*/ 2147483647 w 100"/>
              <a:gd name="T61" fmla="*/ 2147483647 h 100"/>
              <a:gd name="T62" fmla="*/ 2147483647 w 100"/>
              <a:gd name="T63" fmla="*/ 2147483647 h 100"/>
              <a:gd name="T64" fmla="*/ 2147483647 w 100"/>
              <a:gd name="T65" fmla="*/ 2147483647 h 100"/>
              <a:gd name="T66" fmla="*/ 2147483647 w 100"/>
              <a:gd name="T67" fmla="*/ 2147483647 h 100"/>
              <a:gd name="T68" fmla="*/ 2147483647 w 100"/>
              <a:gd name="T69" fmla="*/ 2147483647 h 100"/>
              <a:gd name="T70" fmla="*/ 2147483647 w 100"/>
              <a:gd name="T71" fmla="*/ 2147483647 h 100"/>
              <a:gd name="T72" fmla="*/ 2147483647 w 100"/>
              <a:gd name="T73" fmla="*/ 2147483647 h 100"/>
              <a:gd name="T74" fmla="*/ 2147483647 w 100"/>
              <a:gd name="T75" fmla="*/ 2147483647 h 100"/>
              <a:gd name="T76" fmla="*/ 2147483647 w 100"/>
              <a:gd name="T77" fmla="*/ 2147483647 h 100"/>
              <a:gd name="T78" fmla="*/ 2147483647 w 100"/>
              <a:gd name="T79" fmla="*/ 2147483647 h 100"/>
              <a:gd name="T80" fmla="*/ 2147483647 w 100"/>
              <a:gd name="T81" fmla="*/ 2147483647 h 100"/>
              <a:gd name="T82" fmla="*/ 2147483647 w 100"/>
              <a:gd name="T83" fmla="*/ 2147483647 h 100"/>
              <a:gd name="T84" fmla="*/ 2147483647 w 100"/>
              <a:gd name="T85" fmla="*/ 2147483647 h 100"/>
              <a:gd name="T86" fmla="*/ 2147483647 w 100"/>
              <a:gd name="T87" fmla="*/ 0 h 1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0"/>
              <a:gd name="T133" fmla="*/ 0 h 100"/>
              <a:gd name="T134" fmla="*/ 100 w 100"/>
              <a:gd name="T135" fmla="*/ 100 h 10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0" h="100">
                <a:moveTo>
                  <a:pt x="49" y="0"/>
                </a:moveTo>
                <a:lnTo>
                  <a:pt x="46" y="0"/>
                </a:lnTo>
                <a:lnTo>
                  <a:pt x="45" y="0"/>
                </a:lnTo>
                <a:lnTo>
                  <a:pt x="42" y="2"/>
                </a:lnTo>
                <a:lnTo>
                  <a:pt x="39" y="2"/>
                </a:lnTo>
                <a:lnTo>
                  <a:pt x="37" y="2"/>
                </a:lnTo>
                <a:lnTo>
                  <a:pt x="34" y="3"/>
                </a:lnTo>
                <a:lnTo>
                  <a:pt x="33" y="3"/>
                </a:lnTo>
                <a:lnTo>
                  <a:pt x="30" y="5"/>
                </a:lnTo>
                <a:lnTo>
                  <a:pt x="28" y="5"/>
                </a:lnTo>
                <a:lnTo>
                  <a:pt x="25" y="6"/>
                </a:lnTo>
                <a:lnTo>
                  <a:pt x="24" y="8"/>
                </a:lnTo>
                <a:lnTo>
                  <a:pt x="22" y="9"/>
                </a:lnTo>
                <a:lnTo>
                  <a:pt x="19" y="11"/>
                </a:lnTo>
                <a:lnTo>
                  <a:pt x="18" y="12"/>
                </a:lnTo>
                <a:lnTo>
                  <a:pt x="16" y="14"/>
                </a:lnTo>
                <a:lnTo>
                  <a:pt x="15" y="15"/>
                </a:lnTo>
                <a:lnTo>
                  <a:pt x="12" y="17"/>
                </a:lnTo>
                <a:lnTo>
                  <a:pt x="10" y="18"/>
                </a:lnTo>
                <a:lnTo>
                  <a:pt x="9" y="21"/>
                </a:lnTo>
                <a:lnTo>
                  <a:pt x="7" y="23"/>
                </a:lnTo>
                <a:lnTo>
                  <a:pt x="7" y="24"/>
                </a:lnTo>
                <a:lnTo>
                  <a:pt x="6" y="27"/>
                </a:lnTo>
                <a:lnTo>
                  <a:pt x="4" y="29"/>
                </a:lnTo>
                <a:lnTo>
                  <a:pt x="3" y="31"/>
                </a:lnTo>
                <a:lnTo>
                  <a:pt x="3" y="33"/>
                </a:lnTo>
                <a:lnTo>
                  <a:pt x="2" y="36"/>
                </a:lnTo>
                <a:lnTo>
                  <a:pt x="2" y="37"/>
                </a:lnTo>
                <a:lnTo>
                  <a:pt x="0" y="40"/>
                </a:lnTo>
                <a:lnTo>
                  <a:pt x="0" y="42"/>
                </a:lnTo>
                <a:lnTo>
                  <a:pt x="0" y="45"/>
                </a:lnTo>
                <a:lnTo>
                  <a:pt x="0" y="48"/>
                </a:lnTo>
                <a:lnTo>
                  <a:pt x="0" y="51"/>
                </a:lnTo>
                <a:lnTo>
                  <a:pt x="0" y="52"/>
                </a:lnTo>
                <a:lnTo>
                  <a:pt x="0" y="55"/>
                </a:lnTo>
                <a:lnTo>
                  <a:pt x="0" y="58"/>
                </a:lnTo>
                <a:lnTo>
                  <a:pt x="0" y="60"/>
                </a:lnTo>
                <a:lnTo>
                  <a:pt x="2" y="63"/>
                </a:lnTo>
                <a:lnTo>
                  <a:pt x="2" y="64"/>
                </a:lnTo>
                <a:lnTo>
                  <a:pt x="3" y="67"/>
                </a:lnTo>
                <a:lnTo>
                  <a:pt x="3" y="70"/>
                </a:lnTo>
                <a:lnTo>
                  <a:pt x="4" y="72"/>
                </a:lnTo>
                <a:lnTo>
                  <a:pt x="6" y="73"/>
                </a:lnTo>
                <a:lnTo>
                  <a:pt x="7" y="76"/>
                </a:lnTo>
                <a:lnTo>
                  <a:pt x="7" y="78"/>
                </a:lnTo>
                <a:lnTo>
                  <a:pt x="9" y="81"/>
                </a:lnTo>
                <a:lnTo>
                  <a:pt x="10" y="82"/>
                </a:lnTo>
                <a:lnTo>
                  <a:pt x="12" y="83"/>
                </a:lnTo>
                <a:lnTo>
                  <a:pt x="15" y="85"/>
                </a:lnTo>
                <a:lnTo>
                  <a:pt x="16" y="86"/>
                </a:lnTo>
                <a:lnTo>
                  <a:pt x="18" y="88"/>
                </a:lnTo>
                <a:lnTo>
                  <a:pt x="19" y="89"/>
                </a:lnTo>
                <a:lnTo>
                  <a:pt x="22" y="91"/>
                </a:lnTo>
                <a:lnTo>
                  <a:pt x="24" y="92"/>
                </a:lnTo>
                <a:lnTo>
                  <a:pt x="25" y="94"/>
                </a:lnTo>
                <a:lnTo>
                  <a:pt x="28" y="95"/>
                </a:lnTo>
                <a:lnTo>
                  <a:pt x="30" y="95"/>
                </a:lnTo>
                <a:lnTo>
                  <a:pt x="33" y="97"/>
                </a:lnTo>
                <a:lnTo>
                  <a:pt x="34" y="97"/>
                </a:lnTo>
                <a:lnTo>
                  <a:pt x="37" y="98"/>
                </a:lnTo>
                <a:lnTo>
                  <a:pt x="39" y="98"/>
                </a:lnTo>
                <a:lnTo>
                  <a:pt x="42" y="100"/>
                </a:lnTo>
                <a:lnTo>
                  <a:pt x="45" y="100"/>
                </a:lnTo>
                <a:lnTo>
                  <a:pt x="46" y="100"/>
                </a:lnTo>
                <a:lnTo>
                  <a:pt x="49" y="100"/>
                </a:lnTo>
                <a:lnTo>
                  <a:pt x="52" y="100"/>
                </a:lnTo>
                <a:lnTo>
                  <a:pt x="55" y="100"/>
                </a:lnTo>
                <a:lnTo>
                  <a:pt x="56" y="100"/>
                </a:lnTo>
                <a:lnTo>
                  <a:pt x="59" y="98"/>
                </a:lnTo>
                <a:lnTo>
                  <a:pt x="62" y="98"/>
                </a:lnTo>
                <a:lnTo>
                  <a:pt x="64" y="97"/>
                </a:lnTo>
                <a:lnTo>
                  <a:pt x="67" y="97"/>
                </a:lnTo>
                <a:lnTo>
                  <a:pt x="68" y="95"/>
                </a:lnTo>
                <a:lnTo>
                  <a:pt x="71" y="95"/>
                </a:lnTo>
                <a:lnTo>
                  <a:pt x="73" y="94"/>
                </a:lnTo>
                <a:lnTo>
                  <a:pt x="76" y="92"/>
                </a:lnTo>
                <a:lnTo>
                  <a:pt x="77" y="91"/>
                </a:lnTo>
                <a:lnTo>
                  <a:pt x="79" y="89"/>
                </a:lnTo>
                <a:lnTo>
                  <a:pt x="80" y="88"/>
                </a:lnTo>
                <a:lnTo>
                  <a:pt x="83" y="86"/>
                </a:lnTo>
                <a:lnTo>
                  <a:pt x="85" y="85"/>
                </a:lnTo>
                <a:lnTo>
                  <a:pt x="86" y="83"/>
                </a:lnTo>
                <a:lnTo>
                  <a:pt x="88" y="82"/>
                </a:lnTo>
                <a:lnTo>
                  <a:pt x="89" y="81"/>
                </a:lnTo>
                <a:lnTo>
                  <a:pt x="91" y="78"/>
                </a:lnTo>
                <a:lnTo>
                  <a:pt x="92" y="76"/>
                </a:lnTo>
                <a:lnTo>
                  <a:pt x="94" y="73"/>
                </a:lnTo>
                <a:lnTo>
                  <a:pt x="94" y="72"/>
                </a:lnTo>
                <a:lnTo>
                  <a:pt x="95" y="70"/>
                </a:lnTo>
                <a:lnTo>
                  <a:pt x="97" y="67"/>
                </a:lnTo>
                <a:lnTo>
                  <a:pt x="97" y="64"/>
                </a:lnTo>
                <a:lnTo>
                  <a:pt x="98" y="63"/>
                </a:lnTo>
                <a:lnTo>
                  <a:pt x="98" y="60"/>
                </a:lnTo>
                <a:lnTo>
                  <a:pt x="98" y="58"/>
                </a:lnTo>
                <a:lnTo>
                  <a:pt x="98" y="55"/>
                </a:lnTo>
                <a:lnTo>
                  <a:pt x="100" y="52"/>
                </a:lnTo>
                <a:lnTo>
                  <a:pt x="100" y="51"/>
                </a:lnTo>
                <a:lnTo>
                  <a:pt x="100" y="48"/>
                </a:lnTo>
                <a:lnTo>
                  <a:pt x="98" y="45"/>
                </a:lnTo>
                <a:lnTo>
                  <a:pt x="98" y="42"/>
                </a:lnTo>
                <a:lnTo>
                  <a:pt x="98" y="40"/>
                </a:lnTo>
                <a:lnTo>
                  <a:pt x="98" y="37"/>
                </a:lnTo>
                <a:lnTo>
                  <a:pt x="97" y="36"/>
                </a:lnTo>
                <a:lnTo>
                  <a:pt x="97" y="33"/>
                </a:lnTo>
                <a:lnTo>
                  <a:pt x="95" y="31"/>
                </a:lnTo>
                <a:lnTo>
                  <a:pt x="94" y="29"/>
                </a:lnTo>
                <a:lnTo>
                  <a:pt x="94" y="27"/>
                </a:lnTo>
                <a:lnTo>
                  <a:pt x="92" y="24"/>
                </a:lnTo>
                <a:lnTo>
                  <a:pt x="91" y="23"/>
                </a:lnTo>
                <a:lnTo>
                  <a:pt x="89" y="21"/>
                </a:lnTo>
                <a:lnTo>
                  <a:pt x="88" y="18"/>
                </a:lnTo>
                <a:lnTo>
                  <a:pt x="86" y="17"/>
                </a:lnTo>
                <a:lnTo>
                  <a:pt x="85" y="15"/>
                </a:lnTo>
                <a:lnTo>
                  <a:pt x="83" y="14"/>
                </a:lnTo>
                <a:lnTo>
                  <a:pt x="80" y="12"/>
                </a:lnTo>
                <a:lnTo>
                  <a:pt x="79" y="11"/>
                </a:lnTo>
                <a:lnTo>
                  <a:pt x="77" y="9"/>
                </a:lnTo>
                <a:lnTo>
                  <a:pt x="76" y="8"/>
                </a:lnTo>
                <a:lnTo>
                  <a:pt x="73" y="6"/>
                </a:lnTo>
                <a:lnTo>
                  <a:pt x="71" y="5"/>
                </a:lnTo>
                <a:lnTo>
                  <a:pt x="68" y="5"/>
                </a:lnTo>
                <a:lnTo>
                  <a:pt x="67" y="3"/>
                </a:lnTo>
                <a:lnTo>
                  <a:pt x="64" y="3"/>
                </a:lnTo>
                <a:lnTo>
                  <a:pt x="62" y="2"/>
                </a:lnTo>
                <a:lnTo>
                  <a:pt x="59" y="2"/>
                </a:lnTo>
                <a:lnTo>
                  <a:pt x="56" y="2"/>
                </a:lnTo>
                <a:lnTo>
                  <a:pt x="55" y="0"/>
                </a:lnTo>
                <a:lnTo>
                  <a:pt x="52" y="0"/>
                </a:lnTo>
                <a:lnTo>
                  <a:pt x="49" y="0"/>
                </a:lnTo>
              </a:path>
            </a:pathLst>
          </a:custGeom>
          <a:solidFill>
            <a:schemeClr val="bg1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9846" name="Rectangle 39">
            <a:extLst>
              <a:ext uri="{FF2B5EF4-FFF2-40B4-BE49-F238E27FC236}">
                <a16:creationId xmlns:a16="http://schemas.microsoft.com/office/drawing/2014/main" id="{301C35EF-E555-4097-9A81-74CA32745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7950" y="2749550"/>
            <a:ext cx="12065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700" i="1">
                <a:solidFill>
                  <a:srgbClr val="000000"/>
                </a:solidFill>
                <a:latin typeface="Times-Roman" charset="0"/>
              </a:rPr>
              <a:t>f </a:t>
            </a:r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19847" name="Rectangle 40">
            <a:extLst>
              <a:ext uri="{FF2B5EF4-FFF2-40B4-BE49-F238E27FC236}">
                <a16:creationId xmlns:a16="http://schemas.microsoft.com/office/drawing/2014/main" id="{B8CF65F3-8804-4240-84C7-BB96E5708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3050" y="2209800"/>
            <a:ext cx="1809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700" i="1">
                <a:solidFill>
                  <a:srgbClr val="000000"/>
                </a:solidFill>
                <a:latin typeface="Times-Roman" charset="0"/>
              </a:rPr>
              <a:t>e </a:t>
            </a:r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19848" name="Freeform 41">
            <a:extLst>
              <a:ext uri="{FF2B5EF4-FFF2-40B4-BE49-F238E27FC236}">
                <a16:creationId xmlns:a16="http://schemas.microsoft.com/office/drawing/2014/main" id="{C21FD3D3-855C-4DD9-8BC8-E0973DF258E5}"/>
              </a:ext>
            </a:extLst>
          </p:cNvPr>
          <p:cNvSpPr>
            <a:spLocks/>
          </p:cNvSpPr>
          <p:nvPr/>
        </p:nvSpPr>
        <p:spPr bwMode="auto">
          <a:xfrm>
            <a:off x="6081713" y="4122738"/>
            <a:ext cx="493712" cy="1587"/>
          </a:xfrm>
          <a:custGeom>
            <a:avLst/>
            <a:gdLst>
              <a:gd name="T0" fmla="*/ 2147483647 w 624"/>
              <a:gd name="T1" fmla="*/ 0 h 1587"/>
              <a:gd name="T2" fmla="*/ 0 w 624"/>
              <a:gd name="T3" fmla="*/ 0 h 1587"/>
              <a:gd name="T4" fmla="*/ 2147483647 w 624"/>
              <a:gd name="T5" fmla="*/ 0 h 1587"/>
              <a:gd name="T6" fmla="*/ 0 60000 65536"/>
              <a:gd name="T7" fmla="*/ 0 60000 65536"/>
              <a:gd name="T8" fmla="*/ 0 60000 65536"/>
              <a:gd name="T9" fmla="*/ 0 w 624"/>
              <a:gd name="T10" fmla="*/ 0 h 1587"/>
              <a:gd name="T11" fmla="*/ 624 w 624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1587">
                <a:moveTo>
                  <a:pt x="624" y="0"/>
                </a:moveTo>
                <a:lnTo>
                  <a:pt x="0" y="0"/>
                </a:lnTo>
                <a:lnTo>
                  <a:pt x="6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9849" name="Line 42">
            <a:extLst>
              <a:ext uri="{FF2B5EF4-FFF2-40B4-BE49-F238E27FC236}">
                <a16:creationId xmlns:a16="http://schemas.microsoft.com/office/drawing/2014/main" id="{679A3938-9CCA-434E-AA50-0CF535722A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81713" y="4122738"/>
            <a:ext cx="493712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50" name="Freeform 43">
            <a:extLst>
              <a:ext uri="{FF2B5EF4-FFF2-40B4-BE49-F238E27FC236}">
                <a16:creationId xmlns:a16="http://schemas.microsoft.com/office/drawing/2014/main" id="{3415E278-5554-4785-8181-9B85B5CEB73C}"/>
              </a:ext>
            </a:extLst>
          </p:cNvPr>
          <p:cNvSpPr>
            <a:spLocks/>
          </p:cNvSpPr>
          <p:nvPr/>
        </p:nvSpPr>
        <p:spPr bwMode="auto">
          <a:xfrm>
            <a:off x="7070725" y="4122738"/>
            <a:ext cx="519113" cy="1587"/>
          </a:xfrm>
          <a:custGeom>
            <a:avLst/>
            <a:gdLst>
              <a:gd name="T0" fmla="*/ 2147483647 w 653"/>
              <a:gd name="T1" fmla="*/ 0 h 1587"/>
              <a:gd name="T2" fmla="*/ 0 w 653"/>
              <a:gd name="T3" fmla="*/ 0 h 1587"/>
              <a:gd name="T4" fmla="*/ 2147483647 w 653"/>
              <a:gd name="T5" fmla="*/ 0 h 1587"/>
              <a:gd name="T6" fmla="*/ 0 60000 65536"/>
              <a:gd name="T7" fmla="*/ 0 60000 65536"/>
              <a:gd name="T8" fmla="*/ 0 60000 65536"/>
              <a:gd name="T9" fmla="*/ 0 w 653"/>
              <a:gd name="T10" fmla="*/ 0 h 1587"/>
              <a:gd name="T11" fmla="*/ 653 w 653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3" h="1587">
                <a:moveTo>
                  <a:pt x="653" y="0"/>
                </a:moveTo>
                <a:lnTo>
                  <a:pt x="0" y="0"/>
                </a:lnTo>
                <a:lnTo>
                  <a:pt x="6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9851" name="Line 44">
            <a:extLst>
              <a:ext uri="{FF2B5EF4-FFF2-40B4-BE49-F238E27FC236}">
                <a16:creationId xmlns:a16="http://schemas.microsoft.com/office/drawing/2014/main" id="{3E099A93-5096-4205-BFAB-5AE393051C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70725" y="4122738"/>
            <a:ext cx="519113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52" name="Rectangle 45">
            <a:extLst>
              <a:ext uri="{FF2B5EF4-FFF2-40B4-BE49-F238E27FC236}">
                <a16:creationId xmlns:a16="http://schemas.microsoft.com/office/drawing/2014/main" id="{32F51216-201A-43CD-BAFB-076835A10B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8300" y="2209800"/>
            <a:ext cx="3667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700">
                <a:solidFill>
                  <a:srgbClr val="000000"/>
                </a:solidFill>
                <a:latin typeface="Times-Roman" charset="0"/>
              </a:rPr>
              <a:t> = 0</a:t>
            </a:r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19853" name="Rectangle 46">
            <a:extLst>
              <a:ext uri="{FF2B5EF4-FFF2-40B4-BE49-F238E27FC236}">
                <a16:creationId xmlns:a16="http://schemas.microsoft.com/office/drawing/2014/main" id="{0B5DAE8F-531C-45FC-9603-CAD869A88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6700" y="3744913"/>
            <a:ext cx="1809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700" i="1">
                <a:solidFill>
                  <a:srgbClr val="000000"/>
                </a:solidFill>
                <a:latin typeface="Times-Roman" charset="0"/>
              </a:rPr>
              <a:t>e </a:t>
            </a:r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19854" name="Freeform 47">
            <a:extLst>
              <a:ext uri="{FF2B5EF4-FFF2-40B4-BE49-F238E27FC236}">
                <a16:creationId xmlns:a16="http://schemas.microsoft.com/office/drawing/2014/main" id="{E9E52440-2D3F-4D17-8498-F7C22D515923}"/>
              </a:ext>
            </a:extLst>
          </p:cNvPr>
          <p:cNvSpPr>
            <a:spLocks/>
          </p:cNvSpPr>
          <p:nvPr/>
        </p:nvSpPr>
        <p:spPr bwMode="auto">
          <a:xfrm>
            <a:off x="6575425" y="4122738"/>
            <a:ext cx="495300" cy="1587"/>
          </a:xfrm>
          <a:custGeom>
            <a:avLst/>
            <a:gdLst>
              <a:gd name="T0" fmla="*/ 2147483647 w 624"/>
              <a:gd name="T1" fmla="*/ 0 h 1587"/>
              <a:gd name="T2" fmla="*/ 0 w 624"/>
              <a:gd name="T3" fmla="*/ 0 h 1587"/>
              <a:gd name="T4" fmla="*/ 2147483647 w 624"/>
              <a:gd name="T5" fmla="*/ 0 h 1587"/>
              <a:gd name="T6" fmla="*/ 0 60000 65536"/>
              <a:gd name="T7" fmla="*/ 0 60000 65536"/>
              <a:gd name="T8" fmla="*/ 0 60000 65536"/>
              <a:gd name="T9" fmla="*/ 0 w 624"/>
              <a:gd name="T10" fmla="*/ 0 h 1587"/>
              <a:gd name="T11" fmla="*/ 624 w 624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1587">
                <a:moveTo>
                  <a:pt x="624" y="0"/>
                </a:moveTo>
                <a:lnTo>
                  <a:pt x="0" y="0"/>
                </a:lnTo>
                <a:lnTo>
                  <a:pt x="6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9855" name="Line 48">
            <a:extLst>
              <a:ext uri="{FF2B5EF4-FFF2-40B4-BE49-F238E27FC236}">
                <a16:creationId xmlns:a16="http://schemas.microsoft.com/office/drawing/2014/main" id="{F85C5FE0-ACCD-48E2-B197-80F532C864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75425" y="4122738"/>
            <a:ext cx="495300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56" name="Freeform 49">
            <a:extLst>
              <a:ext uri="{FF2B5EF4-FFF2-40B4-BE49-F238E27FC236}">
                <a16:creationId xmlns:a16="http://schemas.microsoft.com/office/drawing/2014/main" id="{8B5D49A6-F896-43A1-A2E7-855AD961D310}"/>
              </a:ext>
            </a:extLst>
          </p:cNvPr>
          <p:cNvSpPr>
            <a:spLocks/>
          </p:cNvSpPr>
          <p:nvPr/>
        </p:nvSpPr>
        <p:spPr bwMode="auto">
          <a:xfrm>
            <a:off x="6534150" y="4081463"/>
            <a:ext cx="79375" cy="77787"/>
          </a:xfrm>
          <a:custGeom>
            <a:avLst/>
            <a:gdLst>
              <a:gd name="T0" fmla="*/ 2147483647 w 100"/>
              <a:gd name="T1" fmla="*/ 0 h 100"/>
              <a:gd name="T2" fmla="*/ 2147483647 w 100"/>
              <a:gd name="T3" fmla="*/ 2147483647 h 100"/>
              <a:gd name="T4" fmla="*/ 2147483647 w 100"/>
              <a:gd name="T5" fmla="*/ 2147483647 h 100"/>
              <a:gd name="T6" fmla="*/ 2147483647 w 100"/>
              <a:gd name="T7" fmla="*/ 2147483647 h 100"/>
              <a:gd name="T8" fmla="*/ 2147483647 w 100"/>
              <a:gd name="T9" fmla="*/ 2147483647 h 100"/>
              <a:gd name="T10" fmla="*/ 2147483647 w 100"/>
              <a:gd name="T11" fmla="*/ 2147483647 h 100"/>
              <a:gd name="T12" fmla="*/ 2147483647 w 100"/>
              <a:gd name="T13" fmla="*/ 2147483647 h 100"/>
              <a:gd name="T14" fmla="*/ 2147483647 w 100"/>
              <a:gd name="T15" fmla="*/ 2147483647 h 100"/>
              <a:gd name="T16" fmla="*/ 2147483647 w 100"/>
              <a:gd name="T17" fmla="*/ 2147483647 h 100"/>
              <a:gd name="T18" fmla="*/ 0 w 100"/>
              <a:gd name="T19" fmla="*/ 2147483647 h 100"/>
              <a:gd name="T20" fmla="*/ 0 w 100"/>
              <a:gd name="T21" fmla="*/ 2147483647 h 100"/>
              <a:gd name="T22" fmla="*/ 0 w 100"/>
              <a:gd name="T23" fmla="*/ 2147483647 h 100"/>
              <a:gd name="T24" fmla="*/ 2147483647 w 100"/>
              <a:gd name="T25" fmla="*/ 2147483647 h 100"/>
              <a:gd name="T26" fmla="*/ 2147483647 w 100"/>
              <a:gd name="T27" fmla="*/ 2147483647 h 100"/>
              <a:gd name="T28" fmla="*/ 2147483647 w 100"/>
              <a:gd name="T29" fmla="*/ 2147483647 h 100"/>
              <a:gd name="T30" fmla="*/ 2147483647 w 100"/>
              <a:gd name="T31" fmla="*/ 2147483647 h 100"/>
              <a:gd name="T32" fmla="*/ 2147483647 w 100"/>
              <a:gd name="T33" fmla="*/ 2147483647 h 100"/>
              <a:gd name="T34" fmla="*/ 2147483647 w 100"/>
              <a:gd name="T35" fmla="*/ 2147483647 h 100"/>
              <a:gd name="T36" fmla="*/ 2147483647 w 100"/>
              <a:gd name="T37" fmla="*/ 2147483647 h 100"/>
              <a:gd name="T38" fmla="*/ 2147483647 w 100"/>
              <a:gd name="T39" fmla="*/ 2147483647 h 100"/>
              <a:gd name="T40" fmla="*/ 2147483647 w 100"/>
              <a:gd name="T41" fmla="*/ 2147483647 h 100"/>
              <a:gd name="T42" fmla="*/ 2147483647 w 100"/>
              <a:gd name="T43" fmla="*/ 2147483647 h 100"/>
              <a:gd name="T44" fmla="*/ 2147483647 w 100"/>
              <a:gd name="T45" fmla="*/ 2147483647 h 100"/>
              <a:gd name="T46" fmla="*/ 2147483647 w 100"/>
              <a:gd name="T47" fmla="*/ 2147483647 h 100"/>
              <a:gd name="T48" fmla="*/ 2147483647 w 100"/>
              <a:gd name="T49" fmla="*/ 2147483647 h 100"/>
              <a:gd name="T50" fmla="*/ 2147483647 w 100"/>
              <a:gd name="T51" fmla="*/ 2147483647 h 100"/>
              <a:gd name="T52" fmla="*/ 2147483647 w 100"/>
              <a:gd name="T53" fmla="*/ 2147483647 h 100"/>
              <a:gd name="T54" fmla="*/ 2147483647 w 100"/>
              <a:gd name="T55" fmla="*/ 2147483647 h 100"/>
              <a:gd name="T56" fmla="*/ 2147483647 w 100"/>
              <a:gd name="T57" fmla="*/ 2147483647 h 100"/>
              <a:gd name="T58" fmla="*/ 2147483647 w 100"/>
              <a:gd name="T59" fmla="*/ 2147483647 h 100"/>
              <a:gd name="T60" fmla="*/ 2147483647 w 100"/>
              <a:gd name="T61" fmla="*/ 2147483647 h 100"/>
              <a:gd name="T62" fmla="*/ 2147483647 w 100"/>
              <a:gd name="T63" fmla="*/ 2147483647 h 100"/>
              <a:gd name="T64" fmla="*/ 2147483647 w 100"/>
              <a:gd name="T65" fmla="*/ 2147483647 h 100"/>
              <a:gd name="T66" fmla="*/ 2147483647 w 100"/>
              <a:gd name="T67" fmla="*/ 2147483647 h 100"/>
              <a:gd name="T68" fmla="*/ 2147483647 w 100"/>
              <a:gd name="T69" fmla="*/ 2147483647 h 100"/>
              <a:gd name="T70" fmla="*/ 2147483647 w 100"/>
              <a:gd name="T71" fmla="*/ 2147483647 h 100"/>
              <a:gd name="T72" fmla="*/ 2147483647 w 100"/>
              <a:gd name="T73" fmla="*/ 2147483647 h 100"/>
              <a:gd name="T74" fmla="*/ 2147483647 w 100"/>
              <a:gd name="T75" fmla="*/ 2147483647 h 100"/>
              <a:gd name="T76" fmla="*/ 2147483647 w 100"/>
              <a:gd name="T77" fmla="*/ 2147483647 h 100"/>
              <a:gd name="T78" fmla="*/ 2147483647 w 100"/>
              <a:gd name="T79" fmla="*/ 2147483647 h 100"/>
              <a:gd name="T80" fmla="*/ 2147483647 w 100"/>
              <a:gd name="T81" fmla="*/ 2147483647 h 100"/>
              <a:gd name="T82" fmla="*/ 2147483647 w 100"/>
              <a:gd name="T83" fmla="*/ 2147483647 h 100"/>
              <a:gd name="T84" fmla="*/ 2147483647 w 100"/>
              <a:gd name="T85" fmla="*/ 2147483647 h 100"/>
              <a:gd name="T86" fmla="*/ 2147483647 w 100"/>
              <a:gd name="T87" fmla="*/ 0 h 1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0"/>
              <a:gd name="T133" fmla="*/ 0 h 100"/>
              <a:gd name="T134" fmla="*/ 100 w 100"/>
              <a:gd name="T135" fmla="*/ 100 h 10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0" h="100">
                <a:moveTo>
                  <a:pt x="50" y="0"/>
                </a:moveTo>
                <a:lnTo>
                  <a:pt x="47" y="0"/>
                </a:lnTo>
                <a:lnTo>
                  <a:pt x="45" y="0"/>
                </a:lnTo>
                <a:lnTo>
                  <a:pt x="42" y="2"/>
                </a:lnTo>
                <a:lnTo>
                  <a:pt x="39" y="2"/>
                </a:lnTo>
                <a:lnTo>
                  <a:pt x="38" y="2"/>
                </a:lnTo>
                <a:lnTo>
                  <a:pt x="35" y="3"/>
                </a:lnTo>
                <a:lnTo>
                  <a:pt x="33" y="3"/>
                </a:lnTo>
                <a:lnTo>
                  <a:pt x="30" y="5"/>
                </a:lnTo>
                <a:lnTo>
                  <a:pt x="29" y="5"/>
                </a:lnTo>
                <a:lnTo>
                  <a:pt x="26" y="6"/>
                </a:lnTo>
                <a:lnTo>
                  <a:pt x="24" y="8"/>
                </a:lnTo>
                <a:lnTo>
                  <a:pt x="23" y="9"/>
                </a:lnTo>
                <a:lnTo>
                  <a:pt x="20" y="11"/>
                </a:lnTo>
                <a:lnTo>
                  <a:pt x="18" y="12"/>
                </a:lnTo>
                <a:lnTo>
                  <a:pt x="17" y="14"/>
                </a:lnTo>
                <a:lnTo>
                  <a:pt x="15" y="15"/>
                </a:lnTo>
                <a:lnTo>
                  <a:pt x="12" y="17"/>
                </a:lnTo>
                <a:lnTo>
                  <a:pt x="11" y="18"/>
                </a:lnTo>
                <a:lnTo>
                  <a:pt x="9" y="21"/>
                </a:lnTo>
                <a:lnTo>
                  <a:pt x="8" y="23"/>
                </a:lnTo>
                <a:lnTo>
                  <a:pt x="8" y="24"/>
                </a:lnTo>
                <a:lnTo>
                  <a:pt x="6" y="27"/>
                </a:lnTo>
                <a:lnTo>
                  <a:pt x="5" y="28"/>
                </a:lnTo>
                <a:lnTo>
                  <a:pt x="3" y="31"/>
                </a:lnTo>
                <a:lnTo>
                  <a:pt x="3" y="33"/>
                </a:lnTo>
                <a:lnTo>
                  <a:pt x="2" y="36"/>
                </a:lnTo>
                <a:lnTo>
                  <a:pt x="2" y="37"/>
                </a:lnTo>
                <a:lnTo>
                  <a:pt x="0" y="40"/>
                </a:lnTo>
                <a:lnTo>
                  <a:pt x="0" y="42"/>
                </a:lnTo>
                <a:lnTo>
                  <a:pt x="0" y="45"/>
                </a:lnTo>
                <a:lnTo>
                  <a:pt x="0" y="48"/>
                </a:lnTo>
                <a:lnTo>
                  <a:pt x="0" y="51"/>
                </a:lnTo>
                <a:lnTo>
                  <a:pt x="0" y="52"/>
                </a:lnTo>
                <a:lnTo>
                  <a:pt x="0" y="55"/>
                </a:lnTo>
                <a:lnTo>
                  <a:pt x="0" y="58"/>
                </a:lnTo>
                <a:lnTo>
                  <a:pt x="0" y="60"/>
                </a:lnTo>
                <a:lnTo>
                  <a:pt x="2" y="63"/>
                </a:lnTo>
                <a:lnTo>
                  <a:pt x="2" y="64"/>
                </a:lnTo>
                <a:lnTo>
                  <a:pt x="3" y="67"/>
                </a:lnTo>
                <a:lnTo>
                  <a:pt x="3" y="70"/>
                </a:lnTo>
                <a:lnTo>
                  <a:pt x="5" y="72"/>
                </a:lnTo>
                <a:lnTo>
                  <a:pt x="6" y="73"/>
                </a:lnTo>
                <a:lnTo>
                  <a:pt x="8" y="76"/>
                </a:lnTo>
                <a:lnTo>
                  <a:pt x="8" y="77"/>
                </a:lnTo>
                <a:lnTo>
                  <a:pt x="9" y="80"/>
                </a:lnTo>
                <a:lnTo>
                  <a:pt x="11" y="82"/>
                </a:lnTo>
                <a:lnTo>
                  <a:pt x="12" y="83"/>
                </a:lnTo>
                <a:lnTo>
                  <a:pt x="15" y="85"/>
                </a:lnTo>
                <a:lnTo>
                  <a:pt x="17" y="86"/>
                </a:lnTo>
                <a:lnTo>
                  <a:pt x="18" y="88"/>
                </a:lnTo>
                <a:lnTo>
                  <a:pt x="20" y="89"/>
                </a:lnTo>
                <a:lnTo>
                  <a:pt x="23" y="91"/>
                </a:lnTo>
                <a:lnTo>
                  <a:pt x="24" y="92"/>
                </a:lnTo>
                <a:lnTo>
                  <a:pt x="26" y="94"/>
                </a:lnTo>
                <a:lnTo>
                  <a:pt x="29" y="95"/>
                </a:lnTo>
                <a:lnTo>
                  <a:pt x="30" y="95"/>
                </a:lnTo>
                <a:lnTo>
                  <a:pt x="33" y="97"/>
                </a:lnTo>
                <a:lnTo>
                  <a:pt x="35" y="97"/>
                </a:lnTo>
                <a:lnTo>
                  <a:pt x="38" y="98"/>
                </a:lnTo>
                <a:lnTo>
                  <a:pt x="39" y="98"/>
                </a:lnTo>
                <a:lnTo>
                  <a:pt x="42" y="100"/>
                </a:lnTo>
                <a:lnTo>
                  <a:pt x="45" y="100"/>
                </a:lnTo>
                <a:lnTo>
                  <a:pt x="47" y="100"/>
                </a:lnTo>
                <a:lnTo>
                  <a:pt x="50" y="100"/>
                </a:lnTo>
                <a:lnTo>
                  <a:pt x="52" y="100"/>
                </a:lnTo>
                <a:lnTo>
                  <a:pt x="55" y="100"/>
                </a:lnTo>
                <a:lnTo>
                  <a:pt x="57" y="100"/>
                </a:lnTo>
                <a:lnTo>
                  <a:pt x="60" y="98"/>
                </a:lnTo>
                <a:lnTo>
                  <a:pt x="63" y="98"/>
                </a:lnTo>
                <a:lnTo>
                  <a:pt x="64" y="97"/>
                </a:lnTo>
                <a:lnTo>
                  <a:pt x="67" y="97"/>
                </a:lnTo>
                <a:lnTo>
                  <a:pt x="69" y="95"/>
                </a:lnTo>
                <a:lnTo>
                  <a:pt x="72" y="95"/>
                </a:lnTo>
                <a:lnTo>
                  <a:pt x="73" y="94"/>
                </a:lnTo>
                <a:lnTo>
                  <a:pt x="76" y="92"/>
                </a:lnTo>
                <a:lnTo>
                  <a:pt x="78" y="91"/>
                </a:lnTo>
                <a:lnTo>
                  <a:pt x="79" y="89"/>
                </a:lnTo>
                <a:lnTo>
                  <a:pt x="81" y="88"/>
                </a:lnTo>
                <a:lnTo>
                  <a:pt x="84" y="86"/>
                </a:lnTo>
                <a:lnTo>
                  <a:pt x="85" y="85"/>
                </a:lnTo>
                <a:lnTo>
                  <a:pt x="87" y="83"/>
                </a:lnTo>
                <a:lnTo>
                  <a:pt x="88" y="82"/>
                </a:lnTo>
                <a:lnTo>
                  <a:pt x="90" y="80"/>
                </a:lnTo>
                <a:lnTo>
                  <a:pt x="91" y="77"/>
                </a:lnTo>
                <a:lnTo>
                  <a:pt x="93" y="76"/>
                </a:lnTo>
                <a:lnTo>
                  <a:pt x="94" y="73"/>
                </a:lnTo>
                <a:lnTo>
                  <a:pt x="94" y="72"/>
                </a:lnTo>
                <a:lnTo>
                  <a:pt x="96" y="70"/>
                </a:lnTo>
                <a:lnTo>
                  <a:pt x="97" y="67"/>
                </a:lnTo>
                <a:lnTo>
                  <a:pt x="97" y="64"/>
                </a:lnTo>
                <a:lnTo>
                  <a:pt x="99" y="63"/>
                </a:lnTo>
                <a:lnTo>
                  <a:pt x="99" y="60"/>
                </a:lnTo>
                <a:lnTo>
                  <a:pt x="99" y="58"/>
                </a:lnTo>
                <a:lnTo>
                  <a:pt x="99" y="55"/>
                </a:lnTo>
                <a:lnTo>
                  <a:pt x="100" y="52"/>
                </a:lnTo>
                <a:lnTo>
                  <a:pt x="100" y="51"/>
                </a:lnTo>
                <a:lnTo>
                  <a:pt x="100" y="48"/>
                </a:lnTo>
                <a:lnTo>
                  <a:pt x="99" y="45"/>
                </a:lnTo>
                <a:lnTo>
                  <a:pt x="99" y="42"/>
                </a:lnTo>
                <a:lnTo>
                  <a:pt x="99" y="40"/>
                </a:lnTo>
                <a:lnTo>
                  <a:pt x="99" y="37"/>
                </a:lnTo>
                <a:lnTo>
                  <a:pt x="97" y="36"/>
                </a:lnTo>
                <a:lnTo>
                  <a:pt x="97" y="33"/>
                </a:lnTo>
                <a:lnTo>
                  <a:pt x="96" y="31"/>
                </a:lnTo>
                <a:lnTo>
                  <a:pt x="94" y="28"/>
                </a:lnTo>
                <a:lnTo>
                  <a:pt x="94" y="27"/>
                </a:lnTo>
                <a:lnTo>
                  <a:pt x="93" y="24"/>
                </a:lnTo>
                <a:lnTo>
                  <a:pt x="91" y="23"/>
                </a:lnTo>
                <a:lnTo>
                  <a:pt x="90" y="21"/>
                </a:lnTo>
                <a:lnTo>
                  <a:pt x="88" y="18"/>
                </a:lnTo>
                <a:lnTo>
                  <a:pt x="87" y="17"/>
                </a:lnTo>
                <a:lnTo>
                  <a:pt x="85" y="15"/>
                </a:lnTo>
                <a:lnTo>
                  <a:pt x="84" y="14"/>
                </a:lnTo>
                <a:lnTo>
                  <a:pt x="81" y="12"/>
                </a:lnTo>
                <a:lnTo>
                  <a:pt x="79" y="11"/>
                </a:lnTo>
                <a:lnTo>
                  <a:pt x="78" y="9"/>
                </a:lnTo>
                <a:lnTo>
                  <a:pt x="76" y="8"/>
                </a:lnTo>
                <a:lnTo>
                  <a:pt x="73" y="6"/>
                </a:lnTo>
                <a:lnTo>
                  <a:pt x="72" y="5"/>
                </a:lnTo>
                <a:lnTo>
                  <a:pt x="69" y="5"/>
                </a:lnTo>
                <a:lnTo>
                  <a:pt x="67" y="3"/>
                </a:lnTo>
                <a:lnTo>
                  <a:pt x="64" y="3"/>
                </a:lnTo>
                <a:lnTo>
                  <a:pt x="63" y="2"/>
                </a:lnTo>
                <a:lnTo>
                  <a:pt x="60" y="2"/>
                </a:lnTo>
                <a:lnTo>
                  <a:pt x="57" y="2"/>
                </a:lnTo>
                <a:lnTo>
                  <a:pt x="55" y="0"/>
                </a:lnTo>
                <a:lnTo>
                  <a:pt x="52" y="0"/>
                </a:lnTo>
                <a:lnTo>
                  <a:pt x="50" y="0"/>
                </a:lnTo>
              </a:path>
            </a:pathLst>
          </a:custGeom>
          <a:solidFill>
            <a:schemeClr val="bg1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9857" name="Freeform 50">
            <a:extLst>
              <a:ext uri="{FF2B5EF4-FFF2-40B4-BE49-F238E27FC236}">
                <a16:creationId xmlns:a16="http://schemas.microsoft.com/office/drawing/2014/main" id="{4620D8E4-F871-45E1-959F-328E73B8373F}"/>
              </a:ext>
            </a:extLst>
          </p:cNvPr>
          <p:cNvSpPr>
            <a:spLocks/>
          </p:cNvSpPr>
          <p:nvPr/>
        </p:nvSpPr>
        <p:spPr bwMode="auto">
          <a:xfrm>
            <a:off x="7053263" y="4079875"/>
            <a:ext cx="77787" cy="77788"/>
          </a:xfrm>
          <a:custGeom>
            <a:avLst/>
            <a:gdLst>
              <a:gd name="T0" fmla="*/ 2147483647 w 100"/>
              <a:gd name="T1" fmla="*/ 0 h 100"/>
              <a:gd name="T2" fmla="*/ 2147483647 w 100"/>
              <a:gd name="T3" fmla="*/ 2147483647 h 100"/>
              <a:gd name="T4" fmla="*/ 2147483647 w 100"/>
              <a:gd name="T5" fmla="*/ 2147483647 h 100"/>
              <a:gd name="T6" fmla="*/ 2147483647 w 100"/>
              <a:gd name="T7" fmla="*/ 2147483647 h 100"/>
              <a:gd name="T8" fmla="*/ 2147483647 w 100"/>
              <a:gd name="T9" fmla="*/ 2147483647 h 100"/>
              <a:gd name="T10" fmla="*/ 2147483647 w 100"/>
              <a:gd name="T11" fmla="*/ 2147483647 h 100"/>
              <a:gd name="T12" fmla="*/ 2147483647 w 100"/>
              <a:gd name="T13" fmla="*/ 2147483647 h 100"/>
              <a:gd name="T14" fmla="*/ 2147483647 w 100"/>
              <a:gd name="T15" fmla="*/ 2147483647 h 100"/>
              <a:gd name="T16" fmla="*/ 2147483647 w 100"/>
              <a:gd name="T17" fmla="*/ 2147483647 h 100"/>
              <a:gd name="T18" fmla="*/ 0 w 100"/>
              <a:gd name="T19" fmla="*/ 2147483647 h 100"/>
              <a:gd name="T20" fmla="*/ 0 w 100"/>
              <a:gd name="T21" fmla="*/ 2147483647 h 100"/>
              <a:gd name="T22" fmla="*/ 0 w 100"/>
              <a:gd name="T23" fmla="*/ 2147483647 h 100"/>
              <a:gd name="T24" fmla="*/ 2147483647 w 100"/>
              <a:gd name="T25" fmla="*/ 2147483647 h 100"/>
              <a:gd name="T26" fmla="*/ 2147483647 w 100"/>
              <a:gd name="T27" fmla="*/ 2147483647 h 100"/>
              <a:gd name="T28" fmla="*/ 2147483647 w 100"/>
              <a:gd name="T29" fmla="*/ 2147483647 h 100"/>
              <a:gd name="T30" fmla="*/ 2147483647 w 100"/>
              <a:gd name="T31" fmla="*/ 2147483647 h 100"/>
              <a:gd name="T32" fmla="*/ 2147483647 w 100"/>
              <a:gd name="T33" fmla="*/ 2147483647 h 100"/>
              <a:gd name="T34" fmla="*/ 2147483647 w 100"/>
              <a:gd name="T35" fmla="*/ 2147483647 h 100"/>
              <a:gd name="T36" fmla="*/ 2147483647 w 100"/>
              <a:gd name="T37" fmla="*/ 2147483647 h 100"/>
              <a:gd name="T38" fmla="*/ 2147483647 w 100"/>
              <a:gd name="T39" fmla="*/ 2147483647 h 100"/>
              <a:gd name="T40" fmla="*/ 2147483647 w 100"/>
              <a:gd name="T41" fmla="*/ 2147483647 h 100"/>
              <a:gd name="T42" fmla="*/ 2147483647 w 100"/>
              <a:gd name="T43" fmla="*/ 2147483647 h 100"/>
              <a:gd name="T44" fmla="*/ 2147483647 w 100"/>
              <a:gd name="T45" fmla="*/ 2147483647 h 100"/>
              <a:gd name="T46" fmla="*/ 2147483647 w 100"/>
              <a:gd name="T47" fmla="*/ 2147483647 h 100"/>
              <a:gd name="T48" fmla="*/ 2147483647 w 100"/>
              <a:gd name="T49" fmla="*/ 2147483647 h 100"/>
              <a:gd name="T50" fmla="*/ 2147483647 w 100"/>
              <a:gd name="T51" fmla="*/ 2147483647 h 100"/>
              <a:gd name="T52" fmla="*/ 2147483647 w 100"/>
              <a:gd name="T53" fmla="*/ 2147483647 h 100"/>
              <a:gd name="T54" fmla="*/ 2147483647 w 100"/>
              <a:gd name="T55" fmla="*/ 2147483647 h 100"/>
              <a:gd name="T56" fmla="*/ 2147483647 w 100"/>
              <a:gd name="T57" fmla="*/ 2147483647 h 100"/>
              <a:gd name="T58" fmla="*/ 2147483647 w 100"/>
              <a:gd name="T59" fmla="*/ 2147483647 h 100"/>
              <a:gd name="T60" fmla="*/ 2147483647 w 100"/>
              <a:gd name="T61" fmla="*/ 2147483647 h 100"/>
              <a:gd name="T62" fmla="*/ 2147483647 w 100"/>
              <a:gd name="T63" fmla="*/ 2147483647 h 100"/>
              <a:gd name="T64" fmla="*/ 2147483647 w 100"/>
              <a:gd name="T65" fmla="*/ 2147483647 h 100"/>
              <a:gd name="T66" fmla="*/ 2147483647 w 100"/>
              <a:gd name="T67" fmla="*/ 2147483647 h 100"/>
              <a:gd name="T68" fmla="*/ 2147483647 w 100"/>
              <a:gd name="T69" fmla="*/ 2147483647 h 100"/>
              <a:gd name="T70" fmla="*/ 2147483647 w 100"/>
              <a:gd name="T71" fmla="*/ 2147483647 h 100"/>
              <a:gd name="T72" fmla="*/ 2147483647 w 100"/>
              <a:gd name="T73" fmla="*/ 2147483647 h 100"/>
              <a:gd name="T74" fmla="*/ 2147483647 w 100"/>
              <a:gd name="T75" fmla="*/ 2147483647 h 100"/>
              <a:gd name="T76" fmla="*/ 2147483647 w 100"/>
              <a:gd name="T77" fmla="*/ 2147483647 h 100"/>
              <a:gd name="T78" fmla="*/ 2147483647 w 100"/>
              <a:gd name="T79" fmla="*/ 2147483647 h 100"/>
              <a:gd name="T80" fmla="*/ 2147483647 w 100"/>
              <a:gd name="T81" fmla="*/ 2147483647 h 100"/>
              <a:gd name="T82" fmla="*/ 2147483647 w 100"/>
              <a:gd name="T83" fmla="*/ 2147483647 h 100"/>
              <a:gd name="T84" fmla="*/ 2147483647 w 100"/>
              <a:gd name="T85" fmla="*/ 2147483647 h 100"/>
              <a:gd name="T86" fmla="*/ 2147483647 w 100"/>
              <a:gd name="T87" fmla="*/ 0 h 1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0"/>
              <a:gd name="T133" fmla="*/ 0 h 100"/>
              <a:gd name="T134" fmla="*/ 100 w 100"/>
              <a:gd name="T135" fmla="*/ 100 h 10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0" h="100">
                <a:moveTo>
                  <a:pt x="49" y="0"/>
                </a:moveTo>
                <a:lnTo>
                  <a:pt x="46" y="0"/>
                </a:lnTo>
                <a:lnTo>
                  <a:pt x="45" y="0"/>
                </a:lnTo>
                <a:lnTo>
                  <a:pt x="42" y="2"/>
                </a:lnTo>
                <a:lnTo>
                  <a:pt x="39" y="2"/>
                </a:lnTo>
                <a:lnTo>
                  <a:pt x="37" y="2"/>
                </a:lnTo>
                <a:lnTo>
                  <a:pt x="34" y="3"/>
                </a:lnTo>
                <a:lnTo>
                  <a:pt x="33" y="3"/>
                </a:lnTo>
                <a:lnTo>
                  <a:pt x="30" y="5"/>
                </a:lnTo>
                <a:lnTo>
                  <a:pt x="28" y="5"/>
                </a:lnTo>
                <a:lnTo>
                  <a:pt x="25" y="6"/>
                </a:lnTo>
                <a:lnTo>
                  <a:pt x="24" y="8"/>
                </a:lnTo>
                <a:lnTo>
                  <a:pt x="22" y="9"/>
                </a:lnTo>
                <a:lnTo>
                  <a:pt x="19" y="11"/>
                </a:lnTo>
                <a:lnTo>
                  <a:pt x="18" y="12"/>
                </a:lnTo>
                <a:lnTo>
                  <a:pt x="16" y="14"/>
                </a:lnTo>
                <a:lnTo>
                  <a:pt x="15" y="15"/>
                </a:lnTo>
                <a:lnTo>
                  <a:pt x="12" y="17"/>
                </a:lnTo>
                <a:lnTo>
                  <a:pt x="10" y="18"/>
                </a:lnTo>
                <a:lnTo>
                  <a:pt x="9" y="21"/>
                </a:lnTo>
                <a:lnTo>
                  <a:pt x="7" y="23"/>
                </a:lnTo>
                <a:lnTo>
                  <a:pt x="7" y="24"/>
                </a:lnTo>
                <a:lnTo>
                  <a:pt x="6" y="27"/>
                </a:lnTo>
                <a:lnTo>
                  <a:pt x="4" y="28"/>
                </a:lnTo>
                <a:lnTo>
                  <a:pt x="3" y="31"/>
                </a:lnTo>
                <a:lnTo>
                  <a:pt x="3" y="33"/>
                </a:lnTo>
                <a:lnTo>
                  <a:pt x="2" y="36"/>
                </a:lnTo>
                <a:lnTo>
                  <a:pt x="2" y="37"/>
                </a:lnTo>
                <a:lnTo>
                  <a:pt x="0" y="40"/>
                </a:lnTo>
                <a:lnTo>
                  <a:pt x="0" y="42"/>
                </a:lnTo>
                <a:lnTo>
                  <a:pt x="0" y="45"/>
                </a:lnTo>
                <a:lnTo>
                  <a:pt x="0" y="48"/>
                </a:lnTo>
                <a:lnTo>
                  <a:pt x="0" y="51"/>
                </a:lnTo>
                <a:lnTo>
                  <a:pt x="0" y="52"/>
                </a:lnTo>
                <a:lnTo>
                  <a:pt x="0" y="55"/>
                </a:lnTo>
                <a:lnTo>
                  <a:pt x="0" y="58"/>
                </a:lnTo>
                <a:lnTo>
                  <a:pt x="0" y="60"/>
                </a:lnTo>
                <a:lnTo>
                  <a:pt x="2" y="63"/>
                </a:lnTo>
                <a:lnTo>
                  <a:pt x="2" y="64"/>
                </a:lnTo>
                <a:lnTo>
                  <a:pt x="3" y="67"/>
                </a:lnTo>
                <a:lnTo>
                  <a:pt x="3" y="70"/>
                </a:lnTo>
                <a:lnTo>
                  <a:pt x="4" y="72"/>
                </a:lnTo>
                <a:lnTo>
                  <a:pt x="6" y="73"/>
                </a:lnTo>
                <a:lnTo>
                  <a:pt x="7" y="76"/>
                </a:lnTo>
                <a:lnTo>
                  <a:pt x="7" y="77"/>
                </a:lnTo>
                <a:lnTo>
                  <a:pt x="9" y="80"/>
                </a:lnTo>
                <a:lnTo>
                  <a:pt x="10" y="82"/>
                </a:lnTo>
                <a:lnTo>
                  <a:pt x="12" y="83"/>
                </a:lnTo>
                <a:lnTo>
                  <a:pt x="15" y="85"/>
                </a:lnTo>
                <a:lnTo>
                  <a:pt x="16" y="86"/>
                </a:lnTo>
                <a:lnTo>
                  <a:pt x="18" y="88"/>
                </a:lnTo>
                <a:lnTo>
                  <a:pt x="19" y="89"/>
                </a:lnTo>
                <a:lnTo>
                  <a:pt x="22" y="91"/>
                </a:lnTo>
                <a:lnTo>
                  <a:pt x="24" y="92"/>
                </a:lnTo>
                <a:lnTo>
                  <a:pt x="25" y="94"/>
                </a:lnTo>
                <a:lnTo>
                  <a:pt x="28" y="95"/>
                </a:lnTo>
                <a:lnTo>
                  <a:pt x="30" y="95"/>
                </a:lnTo>
                <a:lnTo>
                  <a:pt x="33" y="97"/>
                </a:lnTo>
                <a:lnTo>
                  <a:pt x="34" y="97"/>
                </a:lnTo>
                <a:lnTo>
                  <a:pt x="37" y="98"/>
                </a:lnTo>
                <a:lnTo>
                  <a:pt x="39" y="98"/>
                </a:lnTo>
                <a:lnTo>
                  <a:pt x="42" y="100"/>
                </a:lnTo>
                <a:lnTo>
                  <a:pt x="45" y="100"/>
                </a:lnTo>
                <a:lnTo>
                  <a:pt x="46" y="100"/>
                </a:lnTo>
                <a:lnTo>
                  <a:pt x="49" y="100"/>
                </a:lnTo>
                <a:lnTo>
                  <a:pt x="52" y="100"/>
                </a:lnTo>
                <a:lnTo>
                  <a:pt x="55" y="100"/>
                </a:lnTo>
                <a:lnTo>
                  <a:pt x="56" y="100"/>
                </a:lnTo>
                <a:lnTo>
                  <a:pt x="59" y="98"/>
                </a:lnTo>
                <a:lnTo>
                  <a:pt x="62" y="98"/>
                </a:lnTo>
                <a:lnTo>
                  <a:pt x="64" y="97"/>
                </a:lnTo>
                <a:lnTo>
                  <a:pt x="67" y="97"/>
                </a:lnTo>
                <a:lnTo>
                  <a:pt x="68" y="95"/>
                </a:lnTo>
                <a:lnTo>
                  <a:pt x="71" y="95"/>
                </a:lnTo>
                <a:lnTo>
                  <a:pt x="73" y="94"/>
                </a:lnTo>
                <a:lnTo>
                  <a:pt x="76" y="92"/>
                </a:lnTo>
                <a:lnTo>
                  <a:pt x="77" y="91"/>
                </a:lnTo>
                <a:lnTo>
                  <a:pt x="79" y="89"/>
                </a:lnTo>
                <a:lnTo>
                  <a:pt x="80" y="88"/>
                </a:lnTo>
                <a:lnTo>
                  <a:pt x="83" y="86"/>
                </a:lnTo>
                <a:lnTo>
                  <a:pt x="85" y="85"/>
                </a:lnTo>
                <a:lnTo>
                  <a:pt x="86" y="83"/>
                </a:lnTo>
                <a:lnTo>
                  <a:pt x="88" y="82"/>
                </a:lnTo>
                <a:lnTo>
                  <a:pt x="89" y="80"/>
                </a:lnTo>
                <a:lnTo>
                  <a:pt x="91" y="77"/>
                </a:lnTo>
                <a:lnTo>
                  <a:pt x="92" y="76"/>
                </a:lnTo>
                <a:lnTo>
                  <a:pt x="94" y="73"/>
                </a:lnTo>
                <a:lnTo>
                  <a:pt x="94" y="72"/>
                </a:lnTo>
                <a:lnTo>
                  <a:pt x="95" y="70"/>
                </a:lnTo>
                <a:lnTo>
                  <a:pt x="97" y="67"/>
                </a:lnTo>
                <a:lnTo>
                  <a:pt x="97" y="64"/>
                </a:lnTo>
                <a:lnTo>
                  <a:pt x="98" y="63"/>
                </a:lnTo>
                <a:lnTo>
                  <a:pt x="98" y="60"/>
                </a:lnTo>
                <a:lnTo>
                  <a:pt x="98" y="58"/>
                </a:lnTo>
                <a:lnTo>
                  <a:pt x="98" y="55"/>
                </a:lnTo>
                <a:lnTo>
                  <a:pt x="100" y="52"/>
                </a:lnTo>
                <a:lnTo>
                  <a:pt x="100" y="51"/>
                </a:lnTo>
                <a:lnTo>
                  <a:pt x="100" y="48"/>
                </a:lnTo>
                <a:lnTo>
                  <a:pt x="98" y="45"/>
                </a:lnTo>
                <a:lnTo>
                  <a:pt x="98" y="42"/>
                </a:lnTo>
                <a:lnTo>
                  <a:pt x="98" y="40"/>
                </a:lnTo>
                <a:lnTo>
                  <a:pt x="98" y="37"/>
                </a:lnTo>
                <a:lnTo>
                  <a:pt x="97" y="36"/>
                </a:lnTo>
                <a:lnTo>
                  <a:pt x="97" y="33"/>
                </a:lnTo>
                <a:lnTo>
                  <a:pt x="95" y="31"/>
                </a:lnTo>
                <a:lnTo>
                  <a:pt x="94" y="28"/>
                </a:lnTo>
                <a:lnTo>
                  <a:pt x="94" y="27"/>
                </a:lnTo>
                <a:lnTo>
                  <a:pt x="92" y="24"/>
                </a:lnTo>
                <a:lnTo>
                  <a:pt x="91" y="23"/>
                </a:lnTo>
                <a:lnTo>
                  <a:pt x="89" y="21"/>
                </a:lnTo>
                <a:lnTo>
                  <a:pt x="88" y="18"/>
                </a:lnTo>
                <a:lnTo>
                  <a:pt x="86" y="17"/>
                </a:lnTo>
                <a:lnTo>
                  <a:pt x="85" y="15"/>
                </a:lnTo>
                <a:lnTo>
                  <a:pt x="83" y="14"/>
                </a:lnTo>
                <a:lnTo>
                  <a:pt x="80" y="12"/>
                </a:lnTo>
                <a:lnTo>
                  <a:pt x="79" y="11"/>
                </a:lnTo>
                <a:lnTo>
                  <a:pt x="77" y="9"/>
                </a:lnTo>
                <a:lnTo>
                  <a:pt x="76" y="8"/>
                </a:lnTo>
                <a:lnTo>
                  <a:pt x="73" y="6"/>
                </a:lnTo>
                <a:lnTo>
                  <a:pt x="71" y="5"/>
                </a:lnTo>
                <a:lnTo>
                  <a:pt x="68" y="5"/>
                </a:lnTo>
                <a:lnTo>
                  <a:pt x="67" y="3"/>
                </a:lnTo>
                <a:lnTo>
                  <a:pt x="64" y="3"/>
                </a:lnTo>
                <a:lnTo>
                  <a:pt x="62" y="2"/>
                </a:lnTo>
                <a:lnTo>
                  <a:pt x="59" y="2"/>
                </a:lnTo>
                <a:lnTo>
                  <a:pt x="56" y="2"/>
                </a:lnTo>
                <a:lnTo>
                  <a:pt x="55" y="0"/>
                </a:lnTo>
                <a:lnTo>
                  <a:pt x="52" y="0"/>
                </a:lnTo>
                <a:lnTo>
                  <a:pt x="49" y="0"/>
                </a:lnTo>
              </a:path>
            </a:pathLst>
          </a:custGeom>
          <a:solidFill>
            <a:schemeClr val="bg1"/>
          </a:solidFill>
          <a:ln w="222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9858" name="Rectangle 51">
            <a:extLst>
              <a:ext uri="{FF2B5EF4-FFF2-40B4-BE49-F238E27FC236}">
                <a16:creationId xmlns:a16="http://schemas.microsoft.com/office/drawing/2014/main" id="{A2AE20D3-8896-4CAC-A3FB-77A94130C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950" y="3744913"/>
            <a:ext cx="36671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700">
                <a:solidFill>
                  <a:srgbClr val="000000"/>
                </a:solidFill>
                <a:latin typeface="Times-Roman" charset="0"/>
              </a:rPr>
              <a:t> = 1</a:t>
            </a:r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19859" name="Freeform 52">
            <a:extLst>
              <a:ext uri="{FF2B5EF4-FFF2-40B4-BE49-F238E27FC236}">
                <a16:creationId xmlns:a16="http://schemas.microsoft.com/office/drawing/2014/main" id="{1452CA5E-E4B3-48BE-9C40-AA53D244D6AC}"/>
              </a:ext>
            </a:extLst>
          </p:cNvPr>
          <p:cNvSpPr>
            <a:spLocks/>
          </p:cNvSpPr>
          <p:nvPr/>
        </p:nvSpPr>
        <p:spPr bwMode="auto">
          <a:xfrm>
            <a:off x="5586413" y="3863975"/>
            <a:ext cx="495300" cy="495300"/>
          </a:xfrm>
          <a:custGeom>
            <a:avLst/>
            <a:gdLst>
              <a:gd name="T0" fmla="*/ 2147483647 w 624"/>
              <a:gd name="T1" fmla="*/ 2147483647 h 624"/>
              <a:gd name="T2" fmla="*/ 0 w 624"/>
              <a:gd name="T3" fmla="*/ 2147483647 h 624"/>
              <a:gd name="T4" fmla="*/ 0 w 624"/>
              <a:gd name="T5" fmla="*/ 0 h 624"/>
              <a:gd name="T6" fmla="*/ 2147483647 w 624"/>
              <a:gd name="T7" fmla="*/ 2147483647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624"/>
              <a:gd name="T13" fmla="*/ 0 h 624"/>
              <a:gd name="T14" fmla="*/ 624 w 624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24" h="624">
                <a:moveTo>
                  <a:pt x="624" y="327"/>
                </a:moveTo>
                <a:lnTo>
                  <a:pt x="0" y="624"/>
                </a:lnTo>
                <a:lnTo>
                  <a:pt x="0" y="0"/>
                </a:lnTo>
                <a:lnTo>
                  <a:pt x="624" y="327"/>
                </a:lnTo>
                <a:close/>
              </a:path>
            </a:pathLst>
          </a:cu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9860" name="Line 53">
            <a:extLst>
              <a:ext uri="{FF2B5EF4-FFF2-40B4-BE49-F238E27FC236}">
                <a16:creationId xmlns:a16="http://schemas.microsoft.com/office/drawing/2014/main" id="{DD9093B4-7F89-4D8F-9A77-39C4EC7FE22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72050" y="4122738"/>
            <a:ext cx="614363" cy="1587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61" name="Rectangle 54">
            <a:extLst>
              <a:ext uri="{FF2B5EF4-FFF2-40B4-BE49-F238E27FC236}">
                <a16:creationId xmlns:a16="http://schemas.microsoft.com/office/drawing/2014/main" id="{A7D29C9D-4ECB-4E04-841E-8B6683D65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5988" y="3983038"/>
            <a:ext cx="1682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700" i="1">
                <a:solidFill>
                  <a:srgbClr val="000000"/>
                </a:solidFill>
                <a:latin typeface="Times-Roman" charset="0"/>
              </a:rPr>
              <a:t>x </a:t>
            </a:r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19862" name="Rectangle 69">
            <a:extLst>
              <a:ext uri="{FF2B5EF4-FFF2-40B4-BE49-F238E27FC236}">
                <a16:creationId xmlns:a16="http://schemas.microsoft.com/office/drawing/2014/main" id="{AD79B031-00CF-4326-8638-15A3F5096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2550" y="4014788"/>
            <a:ext cx="1206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1700" i="1">
                <a:solidFill>
                  <a:srgbClr val="000000"/>
                </a:solidFill>
                <a:latin typeface="Times-Roman" charset="0"/>
              </a:rPr>
              <a:t>f </a:t>
            </a:r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119863" name="Text Box 113">
            <a:extLst>
              <a:ext uri="{FF2B5EF4-FFF2-40B4-BE49-F238E27FC236}">
                <a16:creationId xmlns:a16="http://schemas.microsoft.com/office/drawing/2014/main" id="{CEB9E5FB-F150-4E70-AA2F-FF6261813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01613"/>
            <a:ext cx="3781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000066"/>
                </a:solidFill>
              </a:rPr>
              <a:t>Tri-state Buffer</a:t>
            </a:r>
          </a:p>
        </p:txBody>
      </p:sp>
    </p:spTree>
    <p:extLst>
      <p:ext uri="{BB962C8B-B14F-4D97-AF65-F5344CB8AC3E}">
        <p14:creationId xmlns:p14="http://schemas.microsoft.com/office/powerpoint/2010/main" val="2156078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3" descr="NewFig3">
            <a:extLst>
              <a:ext uri="{FF2B5EF4-FFF2-40B4-BE49-F238E27FC236}">
                <a16:creationId xmlns:a16="http://schemas.microsoft.com/office/drawing/2014/main" id="{7091B2C9-04AF-4CC5-B52F-40F6BF12F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1331913"/>
            <a:ext cx="70231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Text Box 4">
            <a:extLst>
              <a:ext uri="{FF2B5EF4-FFF2-40B4-BE49-F238E27FC236}">
                <a16:creationId xmlns:a16="http://schemas.microsoft.com/office/drawing/2014/main" id="{E29A1A71-4655-4418-B98E-60EE2EDFF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2400"/>
            <a:ext cx="64643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>
                <a:solidFill>
                  <a:srgbClr val="000066"/>
                </a:solidFill>
              </a:rPr>
              <a:t>Four types of Tri-state Buffers</a:t>
            </a:r>
          </a:p>
        </p:txBody>
      </p:sp>
    </p:spTree>
    <p:extLst>
      <p:ext uri="{BB962C8B-B14F-4D97-AF65-F5344CB8AC3E}">
        <p14:creationId xmlns:p14="http://schemas.microsoft.com/office/powerpoint/2010/main" val="3846917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E681748A-05FB-47DE-A4A5-FC711480E8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>
                <a:ea typeface="ＭＳ Ｐゴシック" panose="020B0600070205080204" pitchFamily="34" charset="-128"/>
              </a:rPr>
              <a:t>Tri-state Buffer – example (1)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CBC4A289-6582-4F2D-BDBD-6F9790160A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3886200"/>
          </a:xfrm>
        </p:spPr>
        <p:txBody>
          <a:bodyPr/>
          <a:lstStyle/>
          <a:p>
            <a:pPr>
              <a:buFontTx/>
              <a:buNone/>
            </a:pPr>
            <a:r>
              <a:rPr lang="pl-PL" altLang="en-US" sz="2200">
                <a:ea typeface="ＭＳ Ｐゴシック" panose="020B0600070205080204" pitchFamily="34" charset="-128"/>
              </a:rPr>
              <a:t>LIBRARY ieee;</a:t>
            </a:r>
          </a:p>
          <a:p>
            <a:pPr>
              <a:buFontTx/>
              <a:buNone/>
            </a:pPr>
            <a:r>
              <a:rPr lang="pl-PL" altLang="en-US" sz="2200">
                <a:ea typeface="ＭＳ Ｐゴシック" panose="020B0600070205080204" pitchFamily="34" charset="-128"/>
              </a:rPr>
              <a:t>USE ieee.std_logic_1164.all;</a:t>
            </a:r>
          </a:p>
          <a:p>
            <a:pPr>
              <a:buFontTx/>
              <a:buNone/>
            </a:pPr>
            <a:endParaRPr lang="pl-PL" altLang="en-US" sz="220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pl-PL" altLang="en-US" sz="2200">
                <a:ea typeface="ＭＳ Ｐゴシック" panose="020B0600070205080204" pitchFamily="34" charset="-128"/>
              </a:rPr>
              <a:t>ENTITY tri_state IS</a:t>
            </a:r>
          </a:p>
          <a:p>
            <a:pPr>
              <a:buFontTx/>
              <a:buNone/>
            </a:pPr>
            <a:r>
              <a:rPr lang="pl-PL" altLang="en-US" sz="2200">
                <a:ea typeface="ＭＳ Ｐゴシック" panose="020B0600070205080204" pitchFamily="34" charset="-128"/>
              </a:rPr>
              <a:t>   PORT ( ena:    IN STD_LOGIC;</a:t>
            </a:r>
          </a:p>
          <a:p>
            <a:pPr>
              <a:buFontTx/>
              <a:buNone/>
            </a:pPr>
            <a:r>
              <a:rPr lang="pl-PL" altLang="en-US" sz="2200">
                <a:ea typeface="ＭＳ Ｐゴシック" panose="020B0600070205080204" pitchFamily="34" charset="-128"/>
              </a:rPr>
              <a:t>		     input:  IN STD_LOGIC;</a:t>
            </a:r>
          </a:p>
          <a:p>
            <a:pPr>
              <a:buFontTx/>
              <a:buNone/>
            </a:pPr>
            <a:r>
              <a:rPr lang="pl-PL" altLang="en-US" sz="2200">
                <a:ea typeface="ＭＳ Ｐゴシック" panose="020B0600070205080204" pitchFamily="34" charset="-128"/>
              </a:rPr>
              <a:t>                output: OUT STD_LOGIC</a:t>
            </a:r>
          </a:p>
          <a:p>
            <a:pPr>
              <a:buFontTx/>
              <a:buNone/>
            </a:pPr>
            <a:r>
              <a:rPr lang="pl-PL" altLang="en-US" sz="2200">
                <a:ea typeface="ＭＳ Ｐゴシック" panose="020B0600070205080204" pitchFamily="34" charset="-128"/>
              </a:rPr>
              <a:t>               );</a:t>
            </a:r>
          </a:p>
          <a:p>
            <a:pPr>
              <a:buFontTx/>
              <a:buNone/>
            </a:pPr>
            <a:r>
              <a:rPr lang="pl-PL" altLang="en-US" sz="2200">
                <a:ea typeface="ＭＳ Ｐゴシック" panose="020B0600070205080204" pitchFamily="34" charset="-128"/>
              </a:rPr>
              <a:t>END tri_state;</a:t>
            </a:r>
          </a:p>
          <a:p>
            <a:pPr>
              <a:buFontTx/>
              <a:buNone/>
            </a:pPr>
            <a:endParaRPr lang="pl-PL" altLang="en-US" sz="220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pl-PL" altLang="en-US" sz="20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0794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A61B0512-3D22-4ACF-A016-35856DC611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>
                <a:ea typeface="ＭＳ Ｐゴシック" panose="020B0600070205080204" pitchFamily="34" charset="-128"/>
              </a:rPr>
              <a:t>Tri-state Buffer – example (2)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858EC7B2-A7CE-4F5D-9359-334C85B009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3886200"/>
          </a:xfrm>
        </p:spPr>
        <p:txBody>
          <a:bodyPr/>
          <a:lstStyle/>
          <a:p>
            <a:pPr>
              <a:buFontTx/>
              <a:buNone/>
            </a:pPr>
            <a:endParaRPr lang="pl-PL" altLang="en-US" sz="220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r>
              <a:rPr lang="pl-PL" altLang="en-US" sz="2200">
                <a:ea typeface="ＭＳ Ｐゴシック" panose="020B0600070205080204" pitchFamily="34" charset="-128"/>
              </a:rPr>
              <a:t>ARCHITECTURE dataflow OF tri_state IS</a:t>
            </a:r>
          </a:p>
          <a:p>
            <a:pPr>
              <a:buFontTx/>
              <a:buNone/>
            </a:pPr>
            <a:r>
              <a:rPr lang="pl-PL" altLang="en-US" sz="2200">
                <a:ea typeface="ＭＳ Ｐゴシック" panose="020B0600070205080204" pitchFamily="34" charset="-128"/>
              </a:rPr>
              <a:t>BEGIN</a:t>
            </a:r>
          </a:p>
          <a:p>
            <a:pPr>
              <a:buFontTx/>
              <a:buNone/>
            </a:pPr>
            <a:r>
              <a:rPr lang="pl-PL" altLang="en-US" sz="2200">
                <a:ea typeface="ＭＳ Ｐゴシック" panose="020B0600070205080204" pitchFamily="34" charset="-128"/>
              </a:rPr>
              <a:t>     output &lt;= input WHEN (ena = ‘</a:t>
            </a:r>
            <a:r>
              <a:rPr lang="en-US" altLang="en-US" sz="2200">
                <a:ea typeface="ＭＳ Ｐゴシック" panose="020B0600070205080204" pitchFamily="34" charset="-128"/>
              </a:rPr>
              <a:t>1</a:t>
            </a:r>
            <a:r>
              <a:rPr lang="pl-PL" altLang="en-US" sz="2200">
                <a:ea typeface="ＭＳ Ｐゴシック" panose="020B0600070205080204" pitchFamily="34" charset="-128"/>
              </a:rPr>
              <a:t>’) ELSE   ‘Z’;</a:t>
            </a:r>
          </a:p>
          <a:p>
            <a:pPr>
              <a:buFontTx/>
              <a:buNone/>
            </a:pPr>
            <a:r>
              <a:rPr lang="pl-PL" altLang="en-US" sz="2200">
                <a:ea typeface="ＭＳ Ｐゴシック" panose="020B0600070205080204" pitchFamily="34" charset="-128"/>
              </a:rPr>
              <a:t>END dataflow;</a:t>
            </a:r>
          </a:p>
          <a:p>
            <a:pPr>
              <a:buFontTx/>
              <a:buNone/>
            </a:pPr>
            <a:endParaRPr lang="pl-PL" altLang="en-US" sz="2200">
              <a:ea typeface="ＭＳ Ｐゴシック" panose="020B0600070205080204" pitchFamily="34" charset="-128"/>
            </a:endParaRPr>
          </a:p>
          <a:p>
            <a:pPr>
              <a:buFontTx/>
              <a:buNone/>
            </a:pPr>
            <a:endParaRPr lang="pl-PL" altLang="en-US" sz="20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1884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E05DC17D-02DA-4581-B6FD-9627669AA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144" y="2752530"/>
            <a:ext cx="80616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6000" b="1" dirty="0"/>
              <a:t>Wire and Buses</a:t>
            </a:r>
          </a:p>
        </p:txBody>
      </p:sp>
    </p:spTree>
    <p:extLst>
      <p:ext uri="{BB962C8B-B14F-4D97-AF65-F5344CB8AC3E}">
        <p14:creationId xmlns:p14="http://schemas.microsoft.com/office/powerpoint/2010/main" val="4285030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9FA17230-F276-4BB4-B907-D78192991A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82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Merging wires and buses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14D5A20D-5E75-4E4E-97FF-FD8121358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581400"/>
            <a:ext cx="7315200" cy="21494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tabLst>
                <a:tab pos="457200" algn="l"/>
                <a:tab pos="6858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457200" algn="l"/>
                <a:tab pos="6858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57200" algn="l"/>
                <a:tab pos="6858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57200" algn="l"/>
                <a:tab pos="6858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57200" algn="l"/>
                <a:tab pos="6858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  <a:buClrTx/>
            </a:pPr>
            <a:r>
              <a:rPr kumimoji="0" lang="pl-PL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SIGNAL</a:t>
            </a:r>
            <a:r>
              <a:rPr kumimoji="0"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: STD_LOGIC_VECTOR(3 </a:t>
            </a:r>
            <a:r>
              <a:rPr kumimoji="0" lang="pl-PL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DOWNTO</a:t>
            </a:r>
            <a:r>
              <a:rPr kumimoji="0"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0);</a:t>
            </a:r>
          </a:p>
          <a:p>
            <a:pPr>
              <a:lnSpc>
                <a:spcPct val="95000"/>
              </a:lnSpc>
              <a:buClrTx/>
            </a:pPr>
            <a:r>
              <a:rPr kumimoji="0" lang="pl-PL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SIGNAL</a:t>
            </a:r>
            <a:r>
              <a:rPr kumimoji="0"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kumimoji="0"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: STD_LOGIC_VECTOR(4 </a:t>
            </a:r>
            <a:r>
              <a:rPr kumimoji="0" lang="pl-PL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DOWNTO</a:t>
            </a:r>
            <a:r>
              <a:rPr kumimoji="0"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0);</a:t>
            </a:r>
          </a:p>
          <a:p>
            <a:pPr>
              <a:lnSpc>
                <a:spcPct val="95000"/>
              </a:lnSpc>
              <a:buClrTx/>
            </a:pPr>
            <a:r>
              <a:rPr kumimoji="0" lang="pl-PL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SIGNAL</a:t>
            </a:r>
            <a:r>
              <a:rPr kumimoji="0"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kumimoji="0"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: STD_LOGIC;</a:t>
            </a:r>
          </a:p>
          <a:p>
            <a:pPr>
              <a:lnSpc>
                <a:spcPct val="95000"/>
              </a:lnSpc>
              <a:buClrTx/>
            </a:pPr>
            <a:r>
              <a:rPr kumimoji="0"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SIGNAL </a:t>
            </a:r>
            <a:r>
              <a:rPr kumimoji="0" lang="pl-PL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kumimoji="0"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: STD_LOGIC_VECTOR(9 </a:t>
            </a:r>
            <a:r>
              <a:rPr kumimoji="0" lang="pl-PL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DOWNTO</a:t>
            </a:r>
            <a:r>
              <a:rPr kumimoji="0"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0);</a:t>
            </a:r>
          </a:p>
          <a:p>
            <a:pPr>
              <a:lnSpc>
                <a:spcPct val="95000"/>
              </a:lnSpc>
              <a:buClrTx/>
            </a:pPr>
            <a:endParaRPr kumimoji="0" lang="en-US" altLang="en-US" sz="2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5000"/>
              </a:lnSpc>
              <a:buClrTx/>
            </a:pPr>
            <a:r>
              <a:rPr kumimoji="0" lang="pl-PL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kumimoji="0"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&lt;= a &amp; b &amp; c;</a:t>
            </a:r>
          </a:p>
        </p:txBody>
      </p:sp>
      <p:sp>
        <p:nvSpPr>
          <p:cNvPr id="111620" name="Line 4">
            <a:extLst>
              <a:ext uri="{FF2B5EF4-FFF2-40B4-BE49-F238E27FC236}">
                <a16:creationId xmlns:a16="http://schemas.microsoft.com/office/drawing/2014/main" id="{8B055471-71E5-48CE-989F-AE34E4796408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14478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1" name="Line 5">
            <a:extLst>
              <a:ext uri="{FF2B5EF4-FFF2-40B4-BE49-F238E27FC236}">
                <a16:creationId xmlns:a16="http://schemas.microsoft.com/office/drawing/2014/main" id="{AD631CBD-DA58-4478-843F-5A3FBF92DE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2133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2" name="Line 6">
            <a:extLst>
              <a:ext uri="{FF2B5EF4-FFF2-40B4-BE49-F238E27FC236}">
                <a16:creationId xmlns:a16="http://schemas.microsoft.com/office/drawing/2014/main" id="{F14D3751-092E-4C0B-B0FE-C82193952A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25146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3" name="Oval 7">
            <a:extLst>
              <a:ext uri="{FF2B5EF4-FFF2-40B4-BE49-F238E27FC236}">
                <a16:creationId xmlns:a16="http://schemas.microsoft.com/office/drawing/2014/main" id="{6F55D6B6-9232-425E-B052-1F629465C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20955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1624" name="Line 8">
            <a:extLst>
              <a:ext uri="{FF2B5EF4-FFF2-40B4-BE49-F238E27FC236}">
                <a16:creationId xmlns:a16="http://schemas.microsoft.com/office/drawing/2014/main" id="{6AB33F7B-7072-4988-9FE7-50229581150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1752600"/>
            <a:ext cx="1052513" cy="37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5" name="Line 9">
            <a:extLst>
              <a:ext uri="{FF2B5EF4-FFF2-40B4-BE49-F238E27FC236}">
                <a16:creationId xmlns:a16="http://schemas.microsoft.com/office/drawing/2014/main" id="{3D8DA670-73A7-40B3-B5A1-0754421B63C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7513" y="2133600"/>
            <a:ext cx="1814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6" name="Line 10">
            <a:extLst>
              <a:ext uri="{FF2B5EF4-FFF2-40B4-BE49-F238E27FC236}">
                <a16:creationId xmlns:a16="http://schemas.microsoft.com/office/drawing/2014/main" id="{B85D4779-699C-456D-9FB8-D2120C4E0B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2143125"/>
            <a:ext cx="1052513" cy="37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7" name="Line 11">
            <a:extLst>
              <a:ext uri="{FF2B5EF4-FFF2-40B4-BE49-F238E27FC236}">
                <a16:creationId xmlns:a16="http://schemas.microsoft.com/office/drawing/2014/main" id="{E56A8BB7-0889-4773-9696-C7CDC005E625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7738" y="213360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8" name="Line 12">
            <a:extLst>
              <a:ext uri="{FF2B5EF4-FFF2-40B4-BE49-F238E27FC236}">
                <a16:creationId xmlns:a16="http://schemas.microsoft.com/office/drawing/2014/main" id="{06FDD646-3538-4F0F-A37E-DC01235B5A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18288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9" name="Line 13">
            <a:extLst>
              <a:ext uri="{FF2B5EF4-FFF2-40B4-BE49-F238E27FC236}">
                <a16:creationId xmlns:a16="http://schemas.microsoft.com/office/drawing/2014/main" id="{D5AF3C74-213B-4854-BFAC-C475556928C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057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30" name="Text Box 15">
            <a:extLst>
              <a:ext uri="{FF2B5EF4-FFF2-40B4-BE49-F238E27FC236}">
                <a16:creationId xmlns:a16="http://schemas.microsoft.com/office/drawing/2014/main" id="{0EB093D9-C533-40D0-8A2A-8786F6CEE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524000"/>
            <a:ext cx="1211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4</a:t>
            </a:r>
          </a:p>
        </p:txBody>
      </p:sp>
      <p:sp>
        <p:nvSpPr>
          <p:cNvPr id="111631" name="Text Box 16">
            <a:extLst>
              <a:ext uri="{FF2B5EF4-FFF2-40B4-BE49-F238E27FC236}">
                <a16:creationId xmlns:a16="http://schemas.microsoft.com/office/drawing/2014/main" id="{70085D6F-1F3B-4F08-86B3-E34F04F75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413" y="2071688"/>
            <a:ext cx="1211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5</a:t>
            </a:r>
          </a:p>
        </p:txBody>
      </p:sp>
      <p:sp>
        <p:nvSpPr>
          <p:cNvPr id="111632" name="Line 17">
            <a:extLst>
              <a:ext uri="{FF2B5EF4-FFF2-40B4-BE49-F238E27FC236}">
                <a16:creationId xmlns:a16="http://schemas.microsoft.com/office/drawing/2014/main" id="{F90285D0-325E-476A-A7A4-FDF8F37F05F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2057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33" name="Text Box 18">
            <a:extLst>
              <a:ext uri="{FF2B5EF4-FFF2-40B4-BE49-F238E27FC236}">
                <a16:creationId xmlns:a16="http://schemas.microsoft.com/office/drawing/2014/main" id="{9F5B3750-0391-44C3-9C0D-04D6D953A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714500"/>
            <a:ext cx="1323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10</a:t>
            </a:r>
          </a:p>
        </p:txBody>
      </p:sp>
      <p:sp>
        <p:nvSpPr>
          <p:cNvPr id="111634" name="Text Box 19">
            <a:extLst>
              <a:ext uri="{FF2B5EF4-FFF2-40B4-BE49-F238E27FC236}">
                <a16:creationId xmlns:a16="http://schemas.microsoft.com/office/drawing/2014/main" id="{8C67C00E-37D6-4B39-8841-C62DB5820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171575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a</a:t>
            </a:r>
          </a:p>
        </p:txBody>
      </p:sp>
      <p:sp>
        <p:nvSpPr>
          <p:cNvPr id="111635" name="Text Box 20">
            <a:extLst>
              <a:ext uri="{FF2B5EF4-FFF2-40B4-BE49-F238E27FC236}">
                <a16:creationId xmlns:a16="http://schemas.microsoft.com/office/drawing/2014/main" id="{D152A8CB-EF71-4873-9A80-38ED19F1F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" y="19177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b</a:t>
            </a:r>
          </a:p>
        </p:txBody>
      </p:sp>
      <p:sp>
        <p:nvSpPr>
          <p:cNvPr id="111636" name="Text Box 21">
            <a:extLst>
              <a:ext uri="{FF2B5EF4-FFF2-40B4-BE49-F238E27FC236}">
                <a16:creationId xmlns:a16="http://schemas.microsoft.com/office/drawing/2014/main" id="{6F95DA88-4057-4459-BE97-813D147472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2603500"/>
            <a:ext cx="125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c</a:t>
            </a:r>
          </a:p>
        </p:txBody>
      </p:sp>
      <p:sp>
        <p:nvSpPr>
          <p:cNvPr id="111637" name="Text Box 22">
            <a:extLst>
              <a:ext uri="{FF2B5EF4-FFF2-40B4-BE49-F238E27FC236}">
                <a16:creationId xmlns:a16="http://schemas.microsoft.com/office/drawing/2014/main" id="{73039E9B-22FF-4F1A-A210-E8D0E4673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87325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80C1D243-F22A-45D0-8471-46F01A5872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820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Splitting buses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F75E540D-4ED2-4976-B7B0-B0307DFD3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352800"/>
            <a:ext cx="7315200" cy="28479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tabLst>
                <a:tab pos="457200" algn="l"/>
                <a:tab pos="6858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tabLst>
                <a:tab pos="457200" algn="l"/>
                <a:tab pos="6858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457200" algn="l"/>
                <a:tab pos="6858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457200" algn="l"/>
                <a:tab pos="6858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457200" algn="l"/>
                <a:tab pos="6858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457200" algn="l"/>
                <a:tab pos="685800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  <a:buClrTx/>
            </a:pPr>
            <a:r>
              <a:rPr kumimoji="0" lang="pl-PL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SIGNAL</a:t>
            </a:r>
            <a:r>
              <a:rPr kumimoji="0"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: STD_LOGIC_VECTOR(3 </a:t>
            </a:r>
            <a:r>
              <a:rPr kumimoji="0" lang="pl-PL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DOWNTO</a:t>
            </a:r>
            <a:r>
              <a:rPr kumimoji="0"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0);</a:t>
            </a:r>
          </a:p>
          <a:p>
            <a:pPr>
              <a:lnSpc>
                <a:spcPct val="95000"/>
              </a:lnSpc>
              <a:buClrTx/>
            </a:pPr>
            <a:r>
              <a:rPr kumimoji="0" lang="pl-PL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SIGNAL</a:t>
            </a:r>
            <a:r>
              <a:rPr kumimoji="0"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kumimoji="0"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: STD_LOGIC_VECTOR(4 </a:t>
            </a:r>
            <a:r>
              <a:rPr kumimoji="0" lang="pl-PL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DOWNTO</a:t>
            </a:r>
            <a:r>
              <a:rPr kumimoji="0"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0);</a:t>
            </a:r>
          </a:p>
          <a:p>
            <a:pPr>
              <a:lnSpc>
                <a:spcPct val="95000"/>
              </a:lnSpc>
              <a:buClrTx/>
            </a:pPr>
            <a:r>
              <a:rPr kumimoji="0" lang="pl-PL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SIGNAL</a:t>
            </a:r>
            <a:r>
              <a:rPr kumimoji="0"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pl-PL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kumimoji="0"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: STD_LOGIC;</a:t>
            </a:r>
          </a:p>
          <a:p>
            <a:pPr>
              <a:lnSpc>
                <a:spcPct val="95000"/>
              </a:lnSpc>
              <a:buClrTx/>
            </a:pPr>
            <a:r>
              <a:rPr kumimoji="0"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SIGNAL </a:t>
            </a:r>
            <a:r>
              <a:rPr kumimoji="0" lang="pl-PL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kumimoji="0"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: STD_LOGIC_VECTOR(9 </a:t>
            </a:r>
            <a:r>
              <a:rPr kumimoji="0" lang="pl-PL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DOWNTO</a:t>
            </a:r>
            <a:r>
              <a:rPr kumimoji="0"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 0);</a:t>
            </a:r>
          </a:p>
          <a:p>
            <a:pPr>
              <a:lnSpc>
                <a:spcPct val="95000"/>
              </a:lnSpc>
              <a:buClrTx/>
            </a:pPr>
            <a:endParaRPr kumimoji="0" lang="en-US" altLang="en-US" sz="200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5000"/>
              </a:lnSpc>
              <a:buClrTx/>
            </a:pPr>
            <a:r>
              <a:rPr kumimoji="0"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a &lt;= d(9 downto 6);</a:t>
            </a:r>
          </a:p>
          <a:p>
            <a:pPr>
              <a:lnSpc>
                <a:spcPct val="95000"/>
              </a:lnSpc>
              <a:buClrTx/>
            </a:pPr>
            <a:r>
              <a:rPr kumimoji="0"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b &lt;= d(5 downto 1);</a:t>
            </a:r>
          </a:p>
          <a:p>
            <a:pPr>
              <a:lnSpc>
                <a:spcPct val="95000"/>
              </a:lnSpc>
              <a:buClrTx/>
            </a:pPr>
            <a:r>
              <a:rPr kumimoji="0" lang="en-US" alt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c &lt;= d(0);</a:t>
            </a:r>
          </a:p>
        </p:txBody>
      </p:sp>
      <p:sp>
        <p:nvSpPr>
          <p:cNvPr id="112644" name="Line 4">
            <a:extLst>
              <a:ext uri="{FF2B5EF4-FFF2-40B4-BE49-F238E27FC236}">
                <a16:creationId xmlns:a16="http://schemas.microsoft.com/office/drawing/2014/main" id="{14C22F25-7AA8-46F1-B7AA-D71833C80C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45013" y="1495425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5" name="Line 5">
            <a:extLst>
              <a:ext uri="{FF2B5EF4-FFF2-40B4-BE49-F238E27FC236}">
                <a16:creationId xmlns:a16="http://schemas.microsoft.com/office/drawing/2014/main" id="{BF50B4AF-E153-45BF-BF70-31FF0BB606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21213" y="2181225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6" name="Line 6">
            <a:extLst>
              <a:ext uri="{FF2B5EF4-FFF2-40B4-BE49-F238E27FC236}">
                <a16:creationId xmlns:a16="http://schemas.microsoft.com/office/drawing/2014/main" id="{8E0E10E3-4178-496F-ACA0-10D000B0427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45013" y="2562225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7" name="Oval 7">
            <a:extLst>
              <a:ext uri="{FF2B5EF4-FFF2-40B4-BE49-F238E27FC236}">
                <a16:creationId xmlns:a16="http://schemas.microsoft.com/office/drawing/2014/main" id="{40D7F2A9-5D18-4FC4-8091-BAF310FB5BA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435350" y="214312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2648" name="Line 8">
            <a:extLst>
              <a:ext uri="{FF2B5EF4-FFF2-40B4-BE49-F238E27FC236}">
                <a16:creationId xmlns:a16="http://schemas.microsoft.com/office/drawing/2014/main" id="{D1D74493-EC9E-4E2E-9EC2-57F458EAC2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92500" y="1800225"/>
            <a:ext cx="1052513" cy="37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9" name="Line 9">
            <a:extLst>
              <a:ext uri="{FF2B5EF4-FFF2-40B4-BE49-F238E27FC236}">
                <a16:creationId xmlns:a16="http://schemas.microsoft.com/office/drawing/2014/main" id="{B7ABFBEF-D661-4EB4-920F-07C11BF26B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20988" y="2181225"/>
            <a:ext cx="1814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0" name="Line 10">
            <a:extLst>
              <a:ext uri="{FF2B5EF4-FFF2-40B4-BE49-F238E27FC236}">
                <a16:creationId xmlns:a16="http://schemas.microsoft.com/office/drawing/2014/main" id="{43889C38-2BC0-4CC3-B66F-1FDABEB3A46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92500" y="2190750"/>
            <a:ext cx="1052513" cy="37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1" name="Line 11">
            <a:extLst>
              <a:ext uri="{FF2B5EF4-FFF2-40B4-BE49-F238E27FC236}">
                <a16:creationId xmlns:a16="http://schemas.microsoft.com/office/drawing/2014/main" id="{9B75329F-80AC-444C-BB50-9A1C17A42E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59013" y="218122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2" name="Line 12">
            <a:extLst>
              <a:ext uri="{FF2B5EF4-FFF2-40B4-BE49-F238E27FC236}">
                <a16:creationId xmlns:a16="http://schemas.microsoft.com/office/drawing/2014/main" id="{5C890CA9-A693-4630-AE10-EA5C7314C2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7813" y="1876425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3" name="Line 13">
            <a:extLst>
              <a:ext uri="{FF2B5EF4-FFF2-40B4-BE49-F238E27FC236}">
                <a16:creationId xmlns:a16="http://schemas.microsoft.com/office/drawing/2014/main" id="{DF3F1AB5-CE38-4A0E-BF79-E1394025E2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40213" y="21050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4" name="Text Box 14">
            <a:extLst>
              <a:ext uri="{FF2B5EF4-FFF2-40B4-BE49-F238E27FC236}">
                <a16:creationId xmlns:a16="http://schemas.microsoft.com/office/drawing/2014/main" id="{0E31FD7E-9CA5-4E8E-BBED-1063D47472CF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124200" y="1524000"/>
            <a:ext cx="1211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4</a:t>
            </a:r>
          </a:p>
        </p:txBody>
      </p:sp>
      <p:sp>
        <p:nvSpPr>
          <p:cNvPr id="112655" name="Text Box 15">
            <a:extLst>
              <a:ext uri="{FF2B5EF4-FFF2-40B4-BE49-F238E27FC236}">
                <a16:creationId xmlns:a16="http://schemas.microsoft.com/office/drawing/2014/main" id="{575875FF-E23B-45E2-8B3D-9EE97ACC20D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276600" y="2133600"/>
            <a:ext cx="1211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5</a:t>
            </a:r>
          </a:p>
        </p:txBody>
      </p:sp>
      <p:sp>
        <p:nvSpPr>
          <p:cNvPr id="112656" name="Line 16">
            <a:extLst>
              <a:ext uri="{FF2B5EF4-FFF2-40B4-BE49-F238E27FC236}">
                <a16:creationId xmlns:a16="http://schemas.microsoft.com/office/drawing/2014/main" id="{6406D3F6-0DB5-421A-99CA-6CD3E6C5C1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7613" y="21050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57" name="Text Box 17">
            <a:extLst>
              <a:ext uri="{FF2B5EF4-FFF2-40B4-BE49-F238E27FC236}">
                <a16:creationId xmlns:a16="http://schemas.microsoft.com/office/drawing/2014/main" id="{E80454E6-D995-4911-A0CF-33876A814E4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371600" y="1765300"/>
            <a:ext cx="1323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/>
              <a:t>10</a:t>
            </a:r>
          </a:p>
        </p:txBody>
      </p:sp>
      <p:sp>
        <p:nvSpPr>
          <p:cNvPr id="112658" name="Text Box 18">
            <a:extLst>
              <a:ext uri="{FF2B5EF4-FFF2-40B4-BE49-F238E27FC236}">
                <a16:creationId xmlns:a16="http://schemas.microsoft.com/office/drawing/2014/main" id="{5241AB18-B889-441F-95AE-FF20E876598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745038" y="1219200"/>
            <a:ext cx="1268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a</a:t>
            </a:r>
          </a:p>
        </p:txBody>
      </p:sp>
      <p:sp>
        <p:nvSpPr>
          <p:cNvPr id="112659" name="Text Box 19">
            <a:extLst>
              <a:ext uri="{FF2B5EF4-FFF2-40B4-BE49-F238E27FC236}">
                <a16:creationId xmlns:a16="http://schemas.microsoft.com/office/drawing/2014/main" id="{39D09818-30BF-46F9-A7CC-C36C7F5768F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768850" y="19812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b</a:t>
            </a:r>
          </a:p>
        </p:txBody>
      </p:sp>
      <p:sp>
        <p:nvSpPr>
          <p:cNvPr id="112660" name="Text Box 20">
            <a:extLst>
              <a:ext uri="{FF2B5EF4-FFF2-40B4-BE49-F238E27FC236}">
                <a16:creationId xmlns:a16="http://schemas.microsoft.com/office/drawing/2014/main" id="{9DE889BD-E92B-4DCD-B35F-CEDD099D996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762500" y="2673350"/>
            <a:ext cx="125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c</a:t>
            </a:r>
          </a:p>
        </p:txBody>
      </p:sp>
      <p:sp>
        <p:nvSpPr>
          <p:cNvPr id="112661" name="Text Box 21">
            <a:extLst>
              <a:ext uri="{FF2B5EF4-FFF2-40B4-BE49-F238E27FC236}">
                <a16:creationId xmlns:a16="http://schemas.microsoft.com/office/drawing/2014/main" id="{B7CF12A2-040B-4840-92DF-8BCDEE5BE6D0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901700" y="1905000"/>
            <a:ext cx="126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E05DC17D-02DA-4581-B6FD-9627669AA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144" y="2752530"/>
            <a:ext cx="806164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6000" b="1" dirty="0"/>
              <a:t>Carry Lookahead Adders</a:t>
            </a:r>
          </a:p>
        </p:txBody>
      </p:sp>
    </p:spTree>
    <p:extLst>
      <p:ext uri="{BB962C8B-B14F-4D97-AF65-F5344CB8AC3E}">
        <p14:creationId xmlns:p14="http://schemas.microsoft.com/office/powerpoint/2010/main" val="31254303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Introduction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There are many ways to implement a digital function, but each approach may have different tradeoffs</a:t>
            </a:r>
          </a:p>
          <a:p>
            <a:r>
              <a:rPr lang="en-US" altLang="en-US" dirty="0"/>
              <a:t>As a digital designer, you need to consider these tradeoffs when meeting design requirements</a:t>
            </a:r>
          </a:p>
          <a:p>
            <a:r>
              <a:rPr lang="en-US" altLang="en-US" dirty="0"/>
              <a:t>As an example, we’ll look into different adder architectures and their tradeoffs</a:t>
            </a:r>
          </a:p>
          <a:p>
            <a:pPr lvl="1"/>
            <a:r>
              <a:rPr lang="en-US" altLang="en-US" dirty="0"/>
              <a:t>Read Section 5.4 for more details</a:t>
            </a:r>
          </a:p>
        </p:txBody>
      </p:sp>
    </p:spTree>
    <p:extLst>
      <p:ext uri="{BB962C8B-B14F-4D97-AF65-F5344CB8AC3E}">
        <p14:creationId xmlns:p14="http://schemas.microsoft.com/office/powerpoint/2010/main" val="37222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Ripple Carry Adder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1447800"/>
                <a:ext cx="7772400" cy="4684713"/>
              </a:xfrm>
            </p:spPr>
            <p:txBody>
              <a:bodyPr/>
              <a:lstStyle/>
              <a:p>
                <a:pPr>
                  <a:defRPr/>
                </a:pPr>
                <a:r>
                  <a:rPr lang="en-US" dirty="0"/>
                  <a:t>Full Adder (FA)</a:t>
                </a:r>
              </a:p>
              <a:p>
                <a:pPr lvl="1">
                  <a:defRPr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b>
                    </m:sSub>
                  </m:oMath>
                </a14:m>
                <a:endParaRPr lang="en-US" dirty="0"/>
              </a:p>
              <a:p>
                <a:pPr lvl="1">
                  <a:defRPr/>
                </a:pPr>
                <a:endParaRPr lang="en-US" dirty="0"/>
              </a:p>
              <a:p>
                <a:pPr>
                  <a:defRPr/>
                </a:pPr>
                <a:r>
                  <a:rPr lang="en-US" dirty="0"/>
                  <a:t>Ripple Carry Adder</a:t>
                </a:r>
              </a:p>
              <a:p>
                <a:pPr lvl="1">
                  <a:defRPr/>
                </a:pPr>
                <a:r>
                  <a:rPr lang="en-US" dirty="0"/>
                  <a:t>A ripple carry (RC) adder is a series of full adders connected by the carry bit</a:t>
                </a:r>
              </a:p>
              <a:p>
                <a:pPr lvl="1">
                  <a:defRPr/>
                </a:pPr>
                <a:endParaRPr lang="en-US" dirty="0"/>
              </a:p>
              <a:p>
                <a:pPr marL="0" indent="0">
                  <a:buFont typeface="Wingdings" panose="05000000000000000000" pitchFamily="2" charset="2"/>
                  <a:buNone/>
                  <a:defRPr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1447800"/>
                <a:ext cx="7772400" cy="4684713"/>
              </a:xfrm>
              <a:blipFill>
                <a:blip r:embed="rId2"/>
                <a:stretch>
                  <a:fillRect l="-549" t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5029200"/>
            <a:ext cx="4724400" cy="155060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870775" y="1344346"/>
            <a:ext cx="2696397" cy="2459016"/>
            <a:chOff x="5870775" y="1344346"/>
            <a:chExt cx="2696397" cy="2459016"/>
          </a:xfrm>
        </p:grpSpPr>
        <p:sp>
          <p:nvSpPr>
            <p:cNvPr id="13" name="Trapezoid 12"/>
            <p:cNvSpPr/>
            <p:nvPr/>
          </p:nvSpPr>
          <p:spPr bwMode="auto">
            <a:xfrm rot="16200000">
              <a:off x="6306838" y="2286000"/>
              <a:ext cx="1447800" cy="381000"/>
            </a:xfrm>
            <a:prstGeom prst="trapezoid">
              <a:avLst/>
            </a:prstGeom>
            <a:solidFill>
              <a:schemeClr val="bg1">
                <a:lumMod val="7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52237" y="1447800"/>
              <a:ext cx="1414935" cy="209528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70775" y="1344346"/>
              <a:ext cx="1019467" cy="2459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643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FFC47E75-68E2-4C0D-AC15-9917A5FB2E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-128587"/>
            <a:ext cx="8382000" cy="1143000"/>
          </a:xfrm>
        </p:spPr>
        <p:txBody>
          <a:bodyPr/>
          <a:lstStyle/>
          <a:p>
            <a:r>
              <a:rPr lang="en-US" altLang="en-US" sz="3200" dirty="0">
                <a:ea typeface="ＭＳ Ｐゴシック" panose="020B0600070205080204" pitchFamily="34" charset="-128"/>
              </a:rPr>
              <a:t>VHDL Design Styles</a:t>
            </a:r>
            <a:endParaRPr lang="en-US" altLang="en-US" sz="3200" b="1" dirty="0">
              <a:solidFill>
                <a:srgbClr val="333399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17521139-4873-4F88-BBA4-5A0ED17C6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325" y="23717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endParaRPr kumimoji="0" lang="pl-PL" altLang="en-US" b="1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5DF98E46-D452-4D46-B72B-E68D19D7EE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5975" y="2895600"/>
            <a:ext cx="1978025" cy="858838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6085" name="Text Box 5">
            <a:extLst>
              <a:ext uri="{FF2B5EF4-FFF2-40B4-BE49-F238E27FC236}">
                <a16:creationId xmlns:a16="http://schemas.microsoft.com/office/drawing/2014/main" id="{8FF8D5F0-DA68-4E1F-8F03-219216D4F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3849688"/>
            <a:ext cx="2117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2000" i="1"/>
              <a:t>Components and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2000" i="1"/>
              <a:t>interconnects</a:t>
            </a:r>
          </a:p>
        </p:txBody>
      </p:sp>
      <p:sp>
        <p:nvSpPr>
          <p:cNvPr id="46086" name="Text Box 6">
            <a:extLst>
              <a:ext uri="{FF2B5EF4-FFF2-40B4-BE49-F238E27FC236}">
                <a16:creationId xmlns:a16="http://schemas.microsoft.com/office/drawing/2014/main" id="{8E9DF751-AC25-4E0F-87D9-E39A7562C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4100" y="3090863"/>
            <a:ext cx="1590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b="1"/>
              <a:t>structural</a:t>
            </a:r>
          </a:p>
        </p:txBody>
      </p:sp>
      <p:sp>
        <p:nvSpPr>
          <p:cNvPr id="46087" name="Text Box 7">
            <a:extLst>
              <a:ext uri="{FF2B5EF4-FFF2-40B4-BE49-F238E27FC236}">
                <a16:creationId xmlns:a16="http://schemas.microsoft.com/office/drawing/2014/main" id="{738EB412-184E-4EBD-8954-DF88D572C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825" y="1433513"/>
            <a:ext cx="21986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kumimoji="0" lang="en-US" altLang="en-US" b="1"/>
              <a:t>VHDL Design </a:t>
            </a:r>
          </a:p>
          <a:p>
            <a:pPr algn="ctr">
              <a:spcBef>
                <a:spcPct val="0"/>
              </a:spcBef>
              <a:buClrTx/>
            </a:pPr>
            <a:r>
              <a:rPr kumimoji="0" lang="en-US" altLang="en-US" b="1"/>
              <a:t>Styles</a:t>
            </a:r>
          </a:p>
        </p:txBody>
      </p:sp>
      <p:grpSp>
        <p:nvGrpSpPr>
          <p:cNvPr id="46088" name="Group 9">
            <a:extLst>
              <a:ext uri="{FF2B5EF4-FFF2-40B4-BE49-F238E27FC236}">
                <a16:creationId xmlns:a16="http://schemas.microsoft.com/office/drawing/2014/main" id="{739D2B6B-F9D0-4D99-A92F-868982E09658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2895600"/>
            <a:ext cx="1976438" cy="858838"/>
            <a:chOff x="2139" y="2352"/>
            <a:chExt cx="1245" cy="541"/>
          </a:xfrm>
        </p:grpSpPr>
        <p:sp>
          <p:nvSpPr>
            <p:cNvPr id="46101" name="Rectangle 10">
              <a:extLst>
                <a:ext uri="{FF2B5EF4-FFF2-40B4-BE49-F238E27FC236}">
                  <a16:creationId xmlns:a16="http://schemas.microsoft.com/office/drawing/2014/main" id="{85F18B25-3FDE-4D8F-87D9-F3D88921F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9" y="2352"/>
              <a:ext cx="1245" cy="541"/>
            </a:xfrm>
            <a:prstGeom prst="rect">
              <a:avLst/>
            </a:prstGeom>
            <a:solidFill>
              <a:srgbClr val="FF99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102" name="Text Box 11">
              <a:extLst>
                <a:ext uri="{FF2B5EF4-FFF2-40B4-BE49-F238E27FC236}">
                  <a16:creationId xmlns:a16="http://schemas.microsoft.com/office/drawing/2014/main" id="{E9A2751F-6F4B-4370-80F6-6D643910FA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4" y="2478"/>
              <a:ext cx="894" cy="288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</a:pPr>
              <a:r>
                <a:rPr kumimoji="0" lang="en-US" altLang="en-US" b="1"/>
                <a:t>dataflow</a:t>
              </a:r>
            </a:p>
          </p:txBody>
        </p:sp>
      </p:grpSp>
      <p:sp>
        <p:nvSpPr>
          <p:cNvPr id="46089" name="Text Box 12">
            <a:extLst>
              <a:ext uri="{FF2B5EF4-FFF2-40B4-BE49-F238E27FC236}">
                <a16:creationId xmlns:a16="http://schemas.microsoft.com/office/drawing/2014/main" id="{C4455A8F-BEE5-4D20-B85E-7E79CD212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3886200"/>
            <a:ext cx="1509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2000" i="1"/>
              <a:t>Concurrent </a:t>
            </a:r>
          </a:p>
          <a:p>
            <a:pPr>
              <a:spcBef>
                <a:spcPct val="0"/>
              </a:spcBef>
              <a:buClrTx/>
            </a:pPr>
            <a:r>
              <a:rPr kumimoji="0" lang="en-US" altLang="en-US" sz="2000" i="1"/>
              <a:t>statements</a:t>
            </a:r>
          </a:p>
        </p:txBody>
      </p:sp>
      <p:sp>
        <p:nvSpPr>
          <p:cNvPr id="46090" name="Rectangle 13">
            <a:extLst>
              <a:ext uri="{FF2B5EF4-FFF2-40B4-BE49-F238E27FC236}">
                <a16:creationId xmlns:a16="http://schemas.microsoft.com/office/drawing/2014/main" id="{B283D0ED-B913-4228-8901-E4CF991B9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5013" y="2914650"/>
            <a:ext cx="1976437" cy="857250"/>
          </a:xfrm>
          <a:prstGeom prst="rect">
            <a:avLst/>
          </a:prstGeom>
          <a:solidFill>
            <a:srgbClr val="FFF1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6091" name="Rectangle 14">
            <a:extLst>
              <a:ext uri="{FF2B5EF4-FFF2-40B4-BE49-F238E27FC236}">
                <a16:creationId xmlns:a16="http://schemas.microsoft.com/office/drawing/2014/main" id="{65A68DCF-915C-46AF-86D3-8C9390C41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5013" y="2914650"/>
            <a:ext cx="509587" cy="8636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6092" name="Text Box 15">
            <a:extLst>
              <a:ext uri="{FF2B5EF4-FFF2-40B4-BE49-F238E27FC236}">
                <a16:creationId xmlns:a16="http://schemas.microsoft.com/office/drawing/2014/main" id="{133D978B-E831-4B64-B171-0FC7D0D1E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713" y="2917825"/>
            <a:ext cx="18938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</a:pPr>
            <a:r>
              <a:rPr kumimoji="0" lang="en-US" altLang="en-US" b="1"/>
              <a:t>behavioral</a:t>
            </a:r>
            <a:br>
              <a:rPr kumimoji="0" lang="en-US" altLang="en-US" b="1"/>
            </a:br>
            <a:r>
              <a:rPr kumimoji="0" lang="en-US" altLang="en-US" b="1"/>
              <a:t>(sequential)</a:t>
            </a:r>
          </a:p>
        </p:txBody>
      </p:sp>
      <p:sp>
        <p:nvSpPr>
          <p:cNvPr id="46093" name="Text Box 16">
            <a:extLst>
              <a:ext uri="{FF2B5EF4-FFF2-40B4-BE49-F238E27FC236}">
                <a16:creationId xmlns:a16="http://schemas.microsoft.com/office/drawing/2014/main" id="{70E8C3D4-AA7A-4D99-A927-B8AF6F694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425" y="4267200"/>
            <a:ext cx="2881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en-US" altLang="en-US" sz="2000" b="1"/>
              <a:t> Registers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en-US" altLang="en-US" sz="2000" b="1"/>
              <a:t> State machines</a:t>
            </a:r>
          </a:p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en-US" altLang="en-US" sz="2000" b="1"/>
              <a:t> Instruction decoders</a:t>
            </a:r>
          </a:p>
        </p:txBody>
      </p:sp>
      <p:sp>
        <p:nvSpPr>
          <p:cNvPr id="46094" name="Text Box 17">
            <a:extLst>
              <a:ext uri="{FF2B5EF4-FFF2-40B4-BE49-F238E27FC236}">
                <a16:creationId xmlns:a16="http://schemas.microsoft.com/office/drawing/2014/main" id="{332D3727-6841-411E-8E38-999815D82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6425" y="3886200"/>
            <a:ext cx="2695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kumimoji="0" lang="en-US" altLang="en-US" sz="2000" i="1"/>
              <a:t>Sequential statements</a:t>
            </a:r>
          </a:p>
        </p:txBody>
      </p:sp>
      <p:sp>
        <p:nvSpPr>
          <p:cNvPr id="46095" name="Line 18">
            <a:extLst>
              <a:ext uri="{FF2B5EF4-FFF2-40B4-BE49-F238E27FC236}">
                <a16:creationId xmlns:a16="http://schemas.microsoft.com/office/drawing/2014/main" id="{DDDE00D8-D170-4BFC-843C-D18F3D0EEA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32000" y="1981200"/>
            <a:ext cx="1473200" cy="88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6" name="Line 19">
            <a:extLst>
              <a:ext uri="{FF2B5EF4-FFF2-40B4-BE49-F238E27FC236}">
                <a16:creationId xmlns:a16="http://schemas.microsoft.com/office/drawing/2014/main" id="{450B5DF7-E2B1-4D51-B194-D7C4D5468D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2600" y="2209800"/>
            <a:ext cx="76200" cy="67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7" name="Line 20">
            <a:extLst>
              <a:ext uri="{FF2B5EF4-FFF2-40B4-BE49-F238E27FC236}">
                <a16:creationId xmlns:a16="http://schemas.microsoft.com/office/drawing/2014/main" id="{8BD4A0CB-8B9B-4A9E-BAFA-16563FDF71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2133600"/>
            <a:ext cx="1828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8" name="Text Box 21">
            <a:extLst>
              <a:ext uri="{FF2B5EF4-FFF2-40B4-BE49-F238E27FC236}">
                <a16:creationId xmlns:a16="http://schemas.microsoft.com/office/drawing/2014/main" id="{3B59DAB3-5B8C-4FB8-A3A5-3F6C0119F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5791200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/>
              <a:t>Subset most suitable for synthesis</a:t>
            </a:r>
            <a:r>
              <a:rPr lang="en-US" altLang="en-US" sz="1600"/>
              <a:t> </a:t>
            </a:r>
            <a:endParaRPr lang="pl-PL" altLang="en-US" sz="1600"/>
          </a:p>
        </p:txBody>
      </p:sp>
      <p:sp>
        <p:nvSpPr>
          <p:cNvPr id="46099" name="Text Box 22">
            <a:extLst>
              <a:ext uri="{FF2B5EF4-FFF2-40B4-BE49-F238E27FC236}">
                <a16:creationId xmlns:a16="http://schemas.microsoft.com/office/drawing/2014/main" id="{EFA9C3DA-ED25-48B9-9717-E825CD3B0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438400"/>
            <a:ext cx="1897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•"/>
            </a:pPr>
            <a:r>
              <a:rPr kumimoji="0" lang="en-US" altLang="en-US" sz="2000" b="1"/>
              <a:t> Testbenches</a:t>
            </a:r>
          </a:p>
        </p:txBody>
      </p:sp>
      <p:sp>
        <p:nvSpPr>
          <p:cNvPr id="46100" name="Oval 8">
            <a:extLst>
              <a:ext uri="{FF2B5EF4-FFF2-40B4-BE49-F238E27FC236}">
                <a16:creationId xmlns:a16="http://schemas.microsoft.com/office/drawing/2014/main" id="{501B9266-457A-4159-A78A-E6161AF62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397000"/>
            <a:ext cx="5740400" cy="447675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923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Advantage: Area Impact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182688" y="1447800"/>
            <a:ext cx="7772400" cy="5181600"/>
          </a:xfrm>
        </p:spPr>
        <p:txBody>
          <a:bodyPr/>
          <a:lstStyle/>
          <a:p>
            <a:r>
              <a:rPr lang="en-US" altLang="en-US" dirty="0"/>
              <a:t>The ripple carry adder’s area grows linearly with bit width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Each additional bit adds another full adder and its associated gates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520206C-BA16-49BC-B112-FA8E6B60F29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96843" y="2667000"/>
          <a:ext cx="3340104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912" y="2719420"/>
            <a:ext cx="4170056" cy="21573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252456"/>
            <a:ext cx="685800" cy="9385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904" y="3252456"/>
            <a:ext cx="685800" cy="9385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669" y="3244836"/>
            <a:ext cx="685800" cy="9385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0434" y="3252456"/>
            <a:ext cx="685800" cy="93854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DE56B9C-8F4E-4ADE-8200-FB30E056CDEC}"/>
              </a:ext>
            </a:extLst>
          </p:cNvPr>
          <p:cNvSpPr/>
          <p:nvPr/>
        </p:nvSpPr>
        <p:spPr bwMode="auto">
          <a:xfrm>
            <a:off x="1600200" y="4495800"/>
            <a:ext cx="152400" cy="152400"/>
          </a:xfrm>
          <a:prstGeom prst="ellipse">
            <a:avLst/>
          </a:prstGeom>
          <a:solidFill>
            <a:srgbClr val="507BC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220BA9-E5F4-43DC-889D-C049CC1F4E11}"/>
              </a:ext>
            </a:extLst>
          </p:cNvPr>
          <p:cNvSpPr/>
          <p:nvPr/>
        </p:nvSpPr>
        <p:spPr bwMode="auto">
          <a:xfrm>
            <a:off x="1909340" y="4318000"/>
            <a:ext cx="152400" cy="152400"/>
          </a:xfrm>
          <a:prstGeom prst="ellipse">
            <a:avLst/>
          </a:prstGeom>
          <a:solidFill>
            <a:srgbClr val="507BC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E18EA70-FAEC-40E8-8F70-FC76988CC9F7}"/>
              </a:ext>
            </a:extLst>
          </p:cNvPr>
          <p:cNvSpPr/>
          <p:nvPr/>
        </p:nvSpPr>
        <p:spPr bwMode="auto">
          <a:xfrm>
            <a:off x="2218480" y="4140200"/>
            <a:ext cx="152400" cy="152400"/>
          </a:xfrm>
          <a:prstGeom prst="ellipse">
            <a:avLst/>
          </a:prstGeom>
          <a:solidFill>
            <a:srgbClr val="507BC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D29225E-A5CD-4554-A1C4-95E120E72A77}"/>
              </a:ext>
            </a:extLst>
          </p:cNvPr>
          <p:cNvSpPr/>
          <p:nvPr/>
        </p:nvSpPr>
        <p:spPr bwMode="auto">
          <a:xfrm>
            <a:off x="2527620" y="3962400"/>
            <a:ext cx="152400" cy="152400"/>
          </a:xfrm>
          <a:prstGeom prst="ellipse">
            <a:avLst/>
          </a:prstGeom>
          <a:solidFill>
            <a:srgbClr val="507BC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98DED-7391-43A2-969E-37500A5EEBD1}"/>
              </a:ext>
            </a:extLst>
          </p:cNvPr>
          <p:cNvSpPr txBox="1"/>
          <p:nvPr/>
        </p:nvSpPr>
        <p:spPr>
          <a:xfrm>
            <a:off x="8048457" y="4804201"/>
            <a:ext cx="777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+5 gates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8F176D-2491-4248-8FEE-3ED706C12BD5}"/>
              </a:ext>
            </a:extLst>
          </p:cNvPr>
          <p:cNvSpPr txBox="1"/>
          <p:nvPr/>
        </p:nvSpPr>
        <p:spPr>
          <a:xfrm>
            <a:off x="6984680" y="4804201"/>
            <a:ext cx="777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+5 gates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B3E245-7285-45EE-BCA8-5C72B97230F3}"/>
              </a:ext>
            </a:extLst>
          </p:cNvPr>
          <p:cNvSpPr txBox="1"/>
          <p:nvPr/>
        </p:nvSpPr>
        <p:spPr>
          <a:xfrm>
            <a:off x="5920904" y="4804201"/>
            <a:ext cx="777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+5 gates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09F907-37BC-4974-9CCF-73873C0D4F57}"/>
              </a:ext>
            </a:extLst>
          </p:cNvPr>
          <p:cNvSpPr txBox="1"/>
          <p:nvPr/>
        </p:nvSpPr>
        <p:spPr>
          <a:xfrm>
            <a:off x="4830811" y="4804201"/>
            <a:ext cx="777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+5 gates</a:t>
            </a:r>
          </a:p>
        </p:txBody>
      </p:sp>
    </p:spTree>
    <p:extLst>
      <p:ext uri="{BB962C8B-B14F-4D97-AF65-F5344CB8AC3E}">
        <p14:creationId xmlns:p14="http://schemas.microsoft.com/office/powerpoint/2010/main" val="259841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  <p:bldP spid="3" grpId="0" animBg="1"/>
      <p:bldP spid="11" grpId="0" animBg="1"/>
      <p:bldP spid="15" grpId="0" animBg="1"/>
      <p:bldP spid="16" grpId="0" animBg="1"/>
      <p:bldP spid="4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Disadvantage: Delay Impact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182688" y="1447800"/>
            <a:ext cx="7772400" cy="5029200"/>
          </a:xfrm>
        </p:spPr>
        <p:txBody>
          <a:bodyPr/>
          <a:lstStyle/>
          <a:p>
            <a:r>
              <a:rPr lang="en-US" altLang="en-US" dirty="0"/>
              <a:t>The ripple carry adder’s delay also grows linearly with bit width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r>
              <a:rPr lang="en-US" altLang="en-US" dirty="0"/>
              <a:t>Each full adder must wait for the previous full adder to produce outputs</a:t>
            </a:r>
          </a:p>
          <a:p>
            <a:pPr lvl="1"/>
            <a:r>
              <a:rPr lang="en-US" altLang="en-US" dirty="0"/>
              <a:t>Lower performance with bit width!</a:t>
            </a:r>
          </a:p>
          <a:p>
            <a:pPr lvl="1"/>
            <a:endParaRPr lang="en-US" alt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27F6A45-985D-4503-9BFA-9DD6F01A3F6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50938" y="2590800"/>
          <a:ext cx="334486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728" y="2819400"/>
            <a:ext cx="3976802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0" y="3352800"/>
            <a:ext cx="643718" cy="8176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2408" y="3352800"/>
            <a:ext cx="654018" cy="8176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1473" y="3352800"/>
            <a:ext cx="654018" cy="81761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1947" y="3352800"/>
            <a:ext cx="654018" cy="81761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F9653EA-6676-4B70-A21B-4E0CC5B43D8A}"/>
              </a:ext>
            </a:extLst>
          </p:cNvPr>
          <p:cNvSpPr/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solidFill>
            <a:srgbClr val="507BC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DCD84D7-F9A3-4279-9AB4-0BCF21A49F48}"/>
              </a:ext>
            </a:extLst>
          </p:cNvPr>
          <p:cNvSpPr/>
          <p:nvPr/>
        </p:nvSpPr>
        <p:spPr bwMode="auto">
          <a:xfrm>
            <a:off x="2010940" y="4419600"/>
            <a:ext cx="152400" cy="152400"/>
          </a:xfrm>
          <a:prstGeom prst="ellipse">
            <a:avLst/>
          </a:prstGeom>
          <a:solidFill>
            <a:srgbClr val="507BC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0FBD14A-69B8-4B02-911B-79A602D2EBAD}"/>
              </a:ext>
            </a:extLst>
          </p:cNvPr>
          <p:cNvSpPr/>
          <p:nvPr/>
        </p:nvSpPr>
        <p:spPr bwMode="auto">
          <a:xfrm>
            <a:off x="2345480" y="4191000"/>
            <a:ext cx="152400" cy="152400"/>
          </a:xfrm>
          <a:prstGeom prst="ellipse">
            <a:avLst/>
          </a:prstGeom>
          <a:solidFill>
            <a:srgbClr val="507BC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52EA6E1-DC38-49CA-A3C1-2912383D1426}"/>
              </a:ext>
            </a:extLst>
          </p:cNvPr>
          <p:cNvSpPr/>
          <p:nvPr/>
        </p:nvSpPr>
        <p:spPr bwMode="auto">
          <a:xfrm>
            <a:off x="2680020" y="3962400"/>
            <a:ext cx="152400" cy="152400"/>
          </a:xfrm>
          <a:prstGeom prst="ellipse">
            <a:avLst/>
          </a:prstGeom>
          <a:solidFill>
            <a:srgbClr val="507BC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F4A523-658F-4C3D-BAB4-8BD71C35F2C0}"/>
              </a:ext>
            </a:extLst>
          </p:cNvPr>
          <p:cNvSpPr txBox="1"/>
          <p:nvPr/>
        </p:nvSpPr>
        <p:spPr>
          <a:xfrm>
            <a:off x="7564845" y="4738300"/>
            <a:ext cx="719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</a:t>
            </a:r>
            <a:r>
              <a:rPr lang="en-US" sz="1200" baseline="-25000" dirty="0"/>
              <a:t>1</a:t>
            </a:r>
            <a:r>
              <a:rPr lang="en-US" sz="1200" dirty="0"/>
              <a:t>@3</a:t>
            </a:r>
            <a:r>
              <a:rPr lang="el-GR" sz="1200" dirty="0"/>
              <a:t>Δ</a:t>
            </a:r>
            <a:endParaRPr lang="en-US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109492-EC3D-42D2-848E-153984BEBFC2}"/>
              </a:ext>
            </a:extLst>
          </p:cNvPr>
          <p:cNvSpPr txBox="1"/>
          <p:nvPr/>
        </p:nvSpPr>
        <p:spPr>
          <a:xfrm>
            <a:off x="6543619" y="4738300"/>
            <a:ext cx="713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</a:t>
            </a:r>
            <a:r>
              <a:rPr lang="en-US" sz="1200" baseline="-25000" dirty="0"/>
              <a:t>2</a:t>
            </a:r>
            <a:r>
              <a:rPr lang="en-US" sz="1200" dirty="0"/>
              <a:t>@5Δ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2A20B2C-FA89-47CD-B7DD-6F85663DEF08}"/>
              </a:ext>
            </a:extLst>
          </p:cNvPr>
          <p:cNvSpPr txBox="1"/>
          <p:nvPr/>
        </p:nvSpPr>
        <p:spPr>
          <a:xfrm>
            <a:off x="5494693" y="4738300"/>
            <a:ext cx="719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</a:t>
            </a:r>
            <a:r>
              <a:rPr lang="en-US" sz="1200" baseline="-25000" dirty="0"/>
              <a:t>3</a:t>
            </a:r>
            <a:r>
              <a:rPr lang="en-US" sz="1200" dirty="0"/>
              <a:t>@7</a:t>
            </a:r>
            <a:r>
              <a:rPr lang="el-GR" sz="1200" dirty="0"/>
              <a:t>Δ</a:t>
            </a:r>
            <a:endParaRPr lang="en-US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7D40AF-32FD-4FF4-A490-F1EE3341E6FF}"/>
              </a:ext>
            </a:extLst>
          </p:cNvPr>
          <p:cNvSpPr txBox="1"/>
          <p:nvPr/>
        </p:nvSpPr>
        <p:spPr>
          <a:xfrm>
            <a:off x="4591017" y="4738300"/>
            <a:ext cx="719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</a:t>
            </a:r>
            <a:r>
              <a:rPr lang="en-US" sz="1200" baseline="-25000" dirty="0"/>
              <a:t>4</a:t>
            </a:r>
            <a:r>
              <a:rPr lang="en-US" sz="1200" dirty="0"/>
              <a:t>@9</a:t>
            </a:r>
            <a:r>
              <a:rPr lang="el-GR" sz="1200" dirty="0"/>
              <a:t>Δ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1369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  <p:bldP spid="11" grpId="0" animBg="1"/>
      <p:bldP spid="12" grpId="0" animBg="1"/>
      <p:bldP spid="13" grpId="0" animBg="1"/>
      <p:bldP spid="14" grpId="0" animBg="1"/>
      <p:bldP spid="3" grpId="0"/>
      <p:bldP spid="15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Delay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Delay is dependent on the carry bit “rippling” through each adder</a:t>
                </a:r>
                <a:br>
                  <a:rPr lang="en-US" alt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Can we quickly determine the previous carry’s value and reduce delay?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1126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9" t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Simplifying Carry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1447800"/>
                <a:ext cx="7772400" cy="49530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Let’s first simplify how we look at the carry equation</a:t>
                </a:r>
              </a:p>
              <a:p>
                <a:pPr lvl="1"/>
                <a:r>
                  <a:rPr lang="en-US" dirty="0"/>
                  <a:t>Carry equation: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Simplified: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2"/>
                <a:endParaRPr lang="en-US" b="0" dirty="0"/>
              </a:p>
              <a:p>
                <a:r>
                  <a:rPr lang="en-US" dirty="0"/>
                  <a:t>How is carry determined in a given adder stage?</a:t>
                </a:r>
              </a:p>
              <a:p>
                <a:pPr lvl="1"/>
                <a:r>
                  <a:rPr lang="en-US" dirty="0"/>
                  <a:t>Adder </a:t>
                </a:r>
                <a:r>
                  <a:rPr lang="en-US" b="1" dirty="0"/>
                  <a:t>generates</a:t>
                </a:r>
                <a:r>
                  <a:rPr lang="en-US" dirty="0"/>
                  <a:t> a carry based on </a:t>
                </a:r>
                <a:r>
                  <a:rPr lang="en-US" dirty="0" err="1"/>
                  <a:t>g</a:t>
                </a:r>
                <a:r>
                  <a:rPr lang="en-US" baseline="-25000" dirty="0" err="1"/>
                  <a:t>i</a:t>
                </a:r>
                <a:endParaRPr lang="en-US" dirty="0"/>
              </a:p>
              <a:p>
                <a:pPr lvl="2"/>
                <a:r>
                  <a:rPr lang="en-US" dirty="0"/>
                  <a:t>When </a:t>
                </a:r>
                <a:r>
                  <a:rPr lang="en-US" dirty="0" err="1"/>
                  <a:t>g</a:t>
                </a:r>
                <a:r>
                  <a:rPr lang="en-US" baseline="-25000" dirty="0" err="1"/>
                  <a:t>i</a:t>
                </a:r>
                <a:r>
                  <a:rPr lang="en-US" dirty="0"/>
                  <a:t> = 1, c</a:t>
                </a:r>
                <a:r>
                  <a:rPr lang="en-US" baseline="-25000" dirty="0"/>
                  <a:t>i+1</a:t>
                </a:r>
                <a:r>
                  <a:rPr lang="en-US" dirty="0"/>
                  <a:t> = (1) + </a:t>
                </a:r>
                <a:r>
                  <a:rPr lang="en-US" dirty="0" err="1"/>
                  <a:t>p</a:t>
                </a:r>
                <a:r>
                  <a:rPr lang="en-US" baseline="-25000" dirty="0" err="1"/>
                  <a:t>i</a:t>
                </a:r>
                <a:r>
                  <a:rPr lang="en-US" dirty="0" err="1"/>
                  <a:t>c</a:t>
                </a:r>
                <a:r>
                  <a:rPr lang="en-US" baseline="-25000" dirty="0" err="1"/>
                  <a:t>i</a:t>
                </a:r>
                <a:r>
                  <a:rPr lang="en-US" dirty="0"/>
                  <a:t> = 1 </a:t>
                </a:r>
              </a:p>
              <a:p>
                <a:pPr lvl="2"/>
                <a:endParaRPr lang="en-US" baseline="-25000" dirty="0"/>
              </a:p>
              <a:p>
                <a:pPr lvl="1"/>
                <a:r>
                  <a:rPr lang="en-US" dirty="0"/>
                  <a:t>Adder </a:t>
                </a:r>
                <a:r>
                  <a:rPr lang="en-US" b="1" dirty="0"/>
                  <a:t>propagates</a:t>
                </a:r>
                <a:r>
                  <a:rPr lang="en-US" dirty="0"/>
                  <a:t> previous carry based on p</a:t>
                </a:r>
                <a:r>
                  <a:rPr lang="en-US" baseline="-25000" dirty="0"/>
                  <a:t>i</a:t>
                </a:r>
                <a:endParaRPr lang="en-US" dirty="0"/>
              </a:p>
              <a:p>
                <a:pPr lvl="2"/>
                <a:r>
                  <a:rPr lang="en-US" dirty="0"/>
                  <a:t>When p</a:t>
                </a:r>
                <a:r>
                  <a:rPr lang="en-US" baseline="-25000" dirty="0"/>
                  <a:t>i</a:t>
                </a:r>
                <a:r>
                  <a:rPr lang="en-US" dirty="0"/>
                  <a:t> = 1, c</a:t>
                </a:r>
                <a:r>
                  <a:rPr lang="en-US" baseline="-25000" dirty="0"/>
                  <a:t>i+1</a:t>
                </a:r>
                <a:r>
                  <a:rPr lang="en-US" dirty="0"/>
                  <a:t> = </a:t>
                </a:r>
                <a:r>
                  <a:rPr lang="en-US" dirty="0" err="1"/>
                  <a:t>g</a:t>
                </a:r>
                <a:r>
                  <a:rPr lang="en-US" baseline="-25000" dirty="0" err="1"/>
                  <a:t>i</a:t>
                </a:r>
                <a:r>
                  <a:rPr lang="en-US" dirty="0"/>
                  <a:t> + (1)c</a:t>
                </a:r>
                <a:r>
                  <a:rPr lang="en-US" baseline="-25000" dirty="0"/>
                  <a:t>i</a:t>
                </a:r>
                <a:r>
                  <a:rPr lang="en-US" dirty="0"/>
                  <a:t> = </a:t>
                </a:r>
                <a:r>
                  <a:rPr lang="en-US" dirty="0" err="1"/>
                  <a:t>g</a:t>
                </a:r>
                <a:r>
                  <a:rPr lang="en-US" baseline="-25000" dirty="0" err="1"/>
                  <a:t>i</a:t>
                </a:r>
                <a:r>
                  <a:rPr lang="en-US" dirty="0"/>
                  <a:t> + c</a:t>
                </a:r>
                <a:r>
                  <a:rPr lang="en-US" baseline="-25000" dirty="0"/>
                  <a:t>i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1447800"/>
                <a:ext cx="7772400" cy="4953000"/>
              </a:xfrm>
              <a:blipFill>
                <a:blip r:embed="rId2"/>
                <a:stretch>
                  <a:fillRect l="-235" t="-2586" r="-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762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1AF59BE-8185-4939-8EA0-28885704935B}"/>
              </a:ext>
            </a:extLst>
          </p:cNvPr>
          <p:cNvGrpSpPr/>
          <p:nvPr/>
        </p:nvGrpSpPr>
        <p:grpSpPr>
          <a:xfrm>
            <a:off x="7508161" y="1675795"/>
            <a:ext cx="1097748" cy="1569660"/>
            <a:chOff x="7508161" y="1675795"/>
            <a:chExt cx="1097748" cy="1569660"/>
          </a:xfrm>
        </p:grpSpPr>
        <p:sp>
          <p:nvSpPr>
            <p:cNvPr id="5" name="Rectangle 4"/>
            <p:cNvSpPr/>
            <p:nvPr/>
          </p:nvSpPr>
          <p:spPr bwMode="auto">
            <a:xfrm>
              <a:off x="8284932" y="2093338"/>
              <a:ext cx="173268" cy="72606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  <a:prstDash val="sysDot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508161" y="1675795"/>
              <a:ext cx="109774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   </a:t>
              </a:r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  <a:p>
              <a:r>
                <a:rPr lang="en-US" dirty="0"/>
                <a:t>  0001</a:t>
              </a:r>
            </a:p>
            <a:p>
              <a:r>
                <a:rPr lang="en-US" u="sng" dirty="0"/>
                <a:t>+1011</a:t>
              </a:r>
            </a:p>
            <a:p>
              <a:r>
                <a:rPr lang="en-US" dirty="0"/>
                <a:t>        0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D05275F-6CFF-4E9A-A8B7-3F220630E712}"/>
              </a:ext>
            </a:extLst>
          </p:cNvPr>
          <p:cNvGrpSpPr/>
          <p:nvPr/>
        </p:nvGrpSpPr>
        <p:grpSpPr>
          <a:xfrm>
            <a:off x="7508161" y="4989543"/>
            <a:ext cx="1097748" cy="1569660"/>
            <a:chOff x="7508161" y="4989543"/>
            <a:chExt cx="1097748" cy="1569660"/>
          </a:xfrm>
        </p:grpSpPr>
        <p:sp>
          <p:nvSpPr>
            <p:cNvPr id="6" name="Rectangle 5"/>
            <p:cNvSpPr/>
            <p:nvPr/>
          </p:nvSpPr>
          <p:spPr bwMode="auto">
            <a:xfrm>
              <a:off x="7728263" y="5410199"/>
              <a:ext cx="231061" cy="72988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08161" y="4989543"/>
              <a:ext cx="109774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0</a:t>
              </a:r>
              <a:r>
                <a:rPr lang="en-US" b="1" dirty="0">
                  <a:solidFill>
                    <a:srgbClr val="92D050"/>
                  </a:solidFill>
                </a:rPr>
                <a:t>0</a:t>
              </a:r>
              <a:r>
                <a:rPr lang="en-US" dirty="0"/>
                <a:t>11</a:t>
              </a:r>
            </a:p>
            <a:p>
              <a:r>
                <a:rPr lang="en-US" dirty="0"/>
                <a:t>  0001</a:t>
              </a:r>
            </a:p>
            <a:p>
              <a:r>
                <a:rPr lang="en-US" u="sng" dirty="0"/>
                <a:t>+1011</a:t>
              </a:r>
            </a:p>
            <a:p>
              <a:r>
                <a:rPr lang="en-US" dirty="0"/>
                <a:t>  1100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875C33D-43C9-4468-AF3E-C867E0889ECB}"/>
              </a:ext>
            </a:extLst>
          </p:cNvPr>
          <p:cNvGrpSpPr/>
          <p:nvPr/>
        </p:nvGrpSpPr>
        <p:grpSpPr>
          <a:xfrm>
            <a:off x="7508161" y="3528030"/>
            <a:ext cx="1097748" cy="1569660"/>
            <a:chOff x="7508161" y="3528030"/>
            <a:chExt cx="1097748" cy="156966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8077200" y="3962400"/>
              <a:ext cx="207732" cy="67146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  <a:prstDash val="sysDot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08161" y="3528030"/>
              <a:ext cx="109774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   </a:t>
              </a:r>
              <a:r>
                <a:rPr lang="en-US" b="1" dirty="0">
                  <a:solidFill>
                    <a:srgbClr val="FF0000"/>
                  </a:solidFill>
                </a:rPr>
                <a:t>1</a:t>
              </a:r>
              <a:r>
                <a:rPr lang="en-US" b="1" dirty="0">
                  <a:solidFill>
                    <a:srgbClr val="92D050"/>
                  </a:solidFill>
                </a:rPr>
                <a:t>1</a:t>
              </a:r>
            </a:p>
            <a:p>
              <a:r>
                <a:rPr lang="en-US" dirty="0"/>
                <a:t>  0001</a:t>
              </a:r>
            </a:p>
            <a:p>
              <a:r>
                <a:rPr lang="en-US" u="sng" dirty="0"/>
                <a:t>+1011</a:t>
              </a:r>
            </a:p>
            <a:p>
              <a:r>
                <a:rPr lang="en-US" dirty="0"/>
                <a:t>      00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Generate/Propagate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1447800"/>
                <a:ext cx="6361112" cy="4684713"/>
              </a:xfrm>
            </p:spPr>
            <p:txBody>
              <a:bodyPr/>
              <a:lstStyle/>
              <a:p>
                <a:r>
                  <a:rPr lang="en-US" dirty="0"/>
                  <a:t>Example: 0001 + 1011</a:t>
                </a:r>
              </a:p>
              <a:p>
                <a:pPr lvl="1"/>
                <a:r>
                  <a:rPr lang="en-US" dirty="0"/>
                  <a:t>Generate signals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FA</a:t>
                </a:r>
                <a:r>
                  <a:rPr lang="en-US" baseline="-25000" dirty="0"/>
                  <a:t>0</a:t>
                </a:r>
                <a:r>
                  <a:rPr lang="en-US" dirty="0"/>
                  <a:t> generates a carry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Propagate signals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FA</a:t>
                </a:r>
                <a:r>
                  <a:rPr lang="en-US" baseline="-25000" dirty="0"/>
                  <a:t>1</a:t>
                </a:r>
                <a:r>
                  <a:rPr lang="en-US" dirty="0"/>
                  <a:t> asserts its carry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dirty="0"/>
                  <a:t>) by propagating FA</a:t>
                </a:r>
                <a:r>
                  <a:rPr lang="en-US" baseline="-25000" dirty="0"/>
                  <a:t>0</a:t>
                </a:r>
                <a:r>
                  <a:rPr lang="en-US" dirty="0"/>
                  <a:t>’s carry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2"/>
                <a:endParaRPr lang="en-US" baseline="-25000" dirty="0"/>
              </a:p>
              <a:p>
                <a:pPr lvl="2"/>
                <a:r>
                  <a:rPr lang="en-US" dirty="0"/>
                  <a:t>FA</a:t>
                </a:r>
                <a:r>
                  <a:rPr lang="en-US" baseline="-25000" dirty="0"/>
                  <a:t>3</a:t>
                </a:r>
                <a:r>
                  <a:rPr lang="en-US" dirty="0"/>
                  <a:t> de-asserts its carry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dirty="0"/>
                  <a:t>) by propagating FA</a:t>
                </a:r>
                <a:r>
                  <a:rPr lang="en-US" baseline="-25000" dirty="0"/>
                  <a:t>2</a:t>
                </a:r>
                <a:r>
                  <a:rPr lang="en-US" dirty="0"/>
                  <a:t>’s carry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1447800"/>
                <a:ext cx="6361112" cy="4684713"/>
              </a:xfrm>
              <a:blipFill>
                <a:blip r:embed="rId2"/>
                <a:stretch>
                  <a:fillRect l="-670" t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026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Carry Substitution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1447801"/>
                <a:ext cx="7772400" cy="4800599"/>
              </a:xfrm>
            </p:spPr>
            <p:txBody>
              <a:bodyPr/>
              <a:lstStyle/>
              <a:p>
                <a:r>
                  <a:rPr lang="en-US" sz="2800" dirty="0"/>
                  <a:t>Let’s use substitution to see how the carry bit, c</a:t>
                </a:r>
                <a:r>
                  <a:rPr lang="en-US" sz="2800" baseline="-25000" dirty="0"/>
                  <a:t>i+1</a:t>
                </a:r>
                <a:r>
                  <a:rPr lang="en-US" sz="2800" dirty="0"/>
                  <a:t>, is impacted by an earlier adder stage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Carry equation for adder i+1 and i: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b="0" dirty="0"/>
                  <a:t>,           or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4"/>
                <a:endParaRPr lang="en-US" sz="1800" dirty="0"/>
              </a:p>
              <a:p>
                <a:r>
                  <a:rPr lang="en-US" sz="2800" dirty="0"/>
                  <a:t>With substitution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4"/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1447801"/>
                <a:ext cx="7772400" cy="4800599"/>
              </a:xfrm>
              <a:blipFill>
                <a:blip r:embed="rId2"/>
                <a:stretch>
                  <a:fillRect l="-314" t="-1398" r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52618798-6000-40B6-8D24-4A8C96EFCEA0}"/>
              </a:ext>
            </a:extLst>
          </p:cNvPr>
          <p:cNvGrpSpPr/>
          <p:nvPr/>
        </p:nvGrpSpPr>
        <p:grpSpPr>
          <a:xfrm>
            <a:off x="3887788" y="4648200"/>
            <a:ext cx="2055812" cy="537866"/>
            <a:chOff x="4267200" y="3576938"/>
            <a:chExt cx="2055812" cy="537866"/>
          </a:xfrm>
        </p:grpSpPr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1E7B08ED-70BA-48C3-89EB-8A7B147795EC}"/>
                </a:ext>
              </a:extLst>
            </p:cNvPr>
            <p:cNvSpPr/>
            <p:nvPr/>
          </p:nvSpPr>
          <p:spPr bwMode="auto">
            <a:xfrm rot="5400000">
              <a:off x="5218905" y="3010698"/>
              <a:ext cx="152401" cy="2055812"/>
            </a:xfrm>
            <a:prstGeom prst="leftBrac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672C354-B29F-4EC3-80CB-E75BCC9A66F1}"/>
                </a:ext>
              </a:extLst>
            </p:cNvPr>
            <p:cNvSpPr txBox="1"/>
            <p:nvPr/>
          </p:nvSpPr>
          <p:spPr>
            <a:xfrm>
              <a:off x="5103386" y="3576938"/>
              <a:ext cx="3834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  <a:r>
                <a:rPr lang="en-US" baseline="-25000" dirty="0">
                  <a:solidFill>
                    <a:schemeClr val="bg1">
                      <a:lumMod val="50000"/>
                    </a:schemeClr>
                  </a:solidFill>
                </a:rPr>
                <a:t>i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339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Carry Pattern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1447800"/>
                <a:ext cx="7772400" cy="51816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Carry Equation: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Substitutions: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1447800"/>
                <a:ext cx="7772400" cy="5181600"/>
              </a:xfrm>
              <a:blipFill>
                <a:blip r:embed="rId2"/>
                <a:stretch>
                  <a:fillRect l="-471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25F4F653-D602-4BEB-A2AE-14408C191C8F}"/>
              </a:ext>
            </a:extLst>
          </p:cNvPr>
          <p:cNvGrpSpPr/>
          <p:nvPr/>
        </p:nvGrpSpPr>
        <p:grpSpPr>
          <a:xfrm>
            <a:off x="4038600" y="3957936"/>
            <a:ext cx="1219200" cy="537866"/>
            <a:chOff x="4038600" y="3957936"/>
            <a:chExt cx="1219200" cy="537866"/>
          </a:xfrm>
        </p:grpSpPr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6F3A8D5B-9E92-46BF-805D-C7B3BA8C4F2F}"/>
                </a:ext>
              </a:extLst>
            </p:cNvPr>
            <p:cNvSpPr/>
            <p:nvPr/>
          </p:nvSpPr>
          <p:spPr bwMode="auto">
            <a:xfrm rot="5400000">
              <a:off x="4571999" y="3810002"/>
              <a:ext cx="152401" cy="1219200"/>
            </a:xfrm>
            <a:prstGeom prst="leftBrac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4456567-46C9-4E0C-ACA0-6FC81DC704FF}"/>
                </a:ext>
              </a:extLst>
            </p:cNvPr>
            <p:cNvSpPr txBox="1"/>
            <p:nvPr/>
          </p:nvSpPr>
          <p:spPr>
            <a:xfrm>
              <a:off x="4456480" y="3957936"/>
              <a:ext cx="452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  <a:r>
                <a:rPr lang="en-US" baseline="-250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7EED601-96D4-44E6-8A8D-C7B451E7F209}"/>
              </a:ext>
            </a:extLst>
          </p:cNvPr>
          <p:cNvGrpSpPr/>
          <p:nvPr/>
        </p:nvGrpSpPr>
        <p:grpSpPr>
          <a:xfrm>
            <a:off x="4038598" y="5257800"/>
            <a:ext cx="2438401" cy="537867"/>
            <a:chOff x="3200398" y="3957936"/>
            <a:chExt cx="2438401" cy="537867"/>
          </a:xfrm>
        </p:grpSpPr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7001572A-491B-45D4-B4D5-E8520FD6F590}"/>
                </a:ext>
              </a:extLst>
            </p:cNvPr>
            <p:cNvSpPr/>
            <p:nvPr/>
          </p:nvSpPr>
          <p:spPr bwMode="auto">
            <a:xfrm rot="5400000">
              <a:off x="4343398" y="3200402"/>
              <a:ext cx="152401" cy="2438401"/>
            </a:xfrm>
            <a:prstGeom prst="leftBrac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AB35B4-E2C9-492F-84F3-714D54A2680B}"/>
                </a:ext>
              </a:extLst>
            </p:cNvPr>
            <p:cNvSpPr txBox="1"/>
            <p:nvPr/>
          </p:nvSpPr>
          <p:spPr>
            <a:xfrm>
              <a:off x="4230688" y="3957936"/>
              <a:ext cx="4523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  <a:r>
                <a:rPr lang="en-US" baseline="-250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476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Dependencies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1447800"/>
                <a:ext cx="7427912" cy="50292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The carry signal (c</a:t>
                </a:r>
                <a:r>
                  <a:rPr lang="en-US" baseline="-25000" dirty="0"/>
                  <a:t>i+1</a:t>
                </a:r>
                <a:r>
                  <a:rPr lang="en-US" dirty="0"/>
                  <a:t>) is now determined by an earlier adder stage’s carry (c</a:t>
                </a:r>
                <a:r>
                  <a:rPr lang="en-US" baseline="-25000" dirty="0"/>
                  <a:t>i-1</a:t>
                </a:r>
                <a:r>
                  <a:rPr lang="en-US" dirty="0"/>
                  <a:t>, c</a:t>
                </a:r>
                <a:r>
                  <a:rPr lang="en-US" baseline="-25000" dirty="0"/>
                  <a:t>i-2</a:t>
                </a:r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is dependent on the following:</a:t>
                </a:r>
              </a:p>
              <a:p>
                <a:pPr marL="971550" lvl="1" indent="-457200">
                  <a:buSzPct val="100000"/>
                  <a:buFont typeface="+mj-lt"/>
                  <a:buAutoNum type="arabicPeriod"/>
                </a:pPr>
                <a:r>
                  <a:rPr lang="en-US" dirty="0"/>
                  <a:t>The current stage generating a carry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971550" lvl="1" indent="-457200">
                  <a:buSzPct val="100000"/>
                  <a:buFont typeface="+mj-lt"/>
                  <a:buAutoNum type="arabicPeriod"/>
                </a:pPr>
                <a:r>
                  <a:rPr lang="en-US" dirty="0"/>
                  <a:t>The current stage propagating a generated carry from a previous stage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971550" lvl="1" indent="-457200">
                  <a:buSzPct val="100000"/>
                  <a:buFont typeface="+mj-lt"/>
                  <a:buAutoNum type="arabicPeriod"/>
                </a:pPr>
                <a:r>
                  <a:rPr lang="en-US" dirty="0"/>
                  <a:t>The current and previous stages propagating a carry from an earlier stage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) 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971550" lvl="1" indent="-457200">
                  <a:buSzPct val="100000"/>
                  <a:buFont typeface="+mj-lt"/>
                  <a:buAutoNum type="arabicPeriod"/>
                </a:pPr>
                <a:endParaRPr lang="en-US" dirty="0"/>
              </a:p>
              <a:p>
                <a:r>
                  <a:rPr lang="en-US" dirty="0"/>
                  <a:t>We can perform substitution for each carry bit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1447800"/>
                <a:ext cx="7427912" cy="5029200"/>
              </a:xfrm>
              <a:blipFill>
                <a:blip r:embed="rId2"/>
                <a:stretch>
                  <a:fillRect l="-82" t="-2061" r="-1395" b="-2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E86551BE-2C0E-4411-87A0-3EFEEE667E12}"/>
              </a:ext>
            </a:extLst>
          </p:cNvPr>
          <p:cNvGrpSpPr/>
          <p:nvPr/>
        </p:nvGrpSpPr>
        <p:grpSpPr>
          <a:xfrm>
            <a:off x="3657600" y="2362200"/>
            <a:ext cx="3140869" cy="419875"/>
            <a:chOff x="3544094" y="2743199"/>
            <a:chExt cx="3140869" cy="419875"/>
          </a:xfrm>
        </p:grpSpPr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4A726381-9780-4DA5-9997-D7B06134A9B6}"/>
                </a:ext>
              </a:extLst>
            </p:cNvPr>
            <p:cNvSpPr/>
            <p:nvPr/>
          </p:nvSpPr>
          <p:spPr bwMode="auto">
            <a:xfrm rot="16200000">
              <a:off x="3800872" y="2695178"/>
              <a:ext cx="152401" cy="248445"/>
            </a:xfrm>
            <a:prstGeom prst="leftBrac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A6F66253-5D1E-4E10-9E61-B2A66A59084C}"/>
                </a:ext>
              </a:extLst>
            </p:cNvPr>
            <p:cNvSpPr/>
            <p:nvPr/>
          </p:nvSpPr>
          <p:spPr bwMode="auto">
            <a:xfrm rot="16200000">
              <a:off x="4633910" y="2438400"/>
              <a:ext cx="152401" cy="762000"/>
            </a:xfrm>
            <a:prstGeom prst="leftBrac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89F054D9-E2F3-410E-996D-9AB63E1EE31B}"/>
                </a:ext>
              </a:extLst>
            </p:cNvPr>
            <p:cNvSpPr/>
            <p:nvPr/>
          </p:nvSpPr>
          <p:spPr bwMode="auto">
            <a:xfrm rot="16200000">
              <a:off x="5961062" y="2171699"/>
              <a:ext cx="152401" cy="1295401"/>
            </a:xfrm>
            <a:prstGeom prst="leftBrac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A3DB268-32FF-4C5F-B77F-0A03DC66E258}"/>
                </a:ext>
              </a:extLst>
            </p:cNvPr>
            <p:cNvSpPr txBox="1"/>
            <p:nvPr/>
          </p:nvSpPr>
          <p:spPr>
            <a:xfrm>
              <a:off x="3544094" y="2886075"/>
              <a:ext cx="685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Case 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880D7F-36E9-47C6-B13D-6B1899A0D82F}"/>
                </a:ext>
              </a:extLst>
            </p:cNvPr>
            <p:cNvSpPr txBox="1"/>
            <p:nvPr/>
          </p:nvSpPr>
          <p:spPr>
            <a:xfrm>
              <a:off x="4367213" y="2886075"/>
              <a:ext cx="685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Case 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4B0965-1C10-448A-9035-F4D11969D864}"/>
                </a:ext>
              </a:extLst>
            </p:cNvPr>
            <p:cNvSpPr txBox="1"/>
            <p:nvPr/>
          </p:nvSpPr>
          <p:spPr>
            <a:xfrm>
              <a:off x="5694362" y="2886075"/>
              <a:ext cx="685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Case 3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D21603-5678-44AE-B251-BD6C2D0982F5}"/>
              </a:ext>
            </a:extLst>
          </p:cNvPr>
          <p:cNvGrpSpPr/>
          <p:nvPr/>
        </p:nvGrpSpPr>
        <p:grpSpPr>
          <a:xfrm>
            <a:off x="2575559" y="3361939"/>
            <a:ext cx="5196841" cy="419876"/>
            <a:chOff x="3544094" y="2743198"/>
            <a:chExt cx="5196841" cy="419876"/>
          </a:xfrm>
        </p:grpSpPr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3D7979CE-3DF5-4047-B7EB-5117B4C73558}"/>
                </a:ext>
              </a:extLst>
            </p:cNvPr>
            <p:cNvSpPr/>
            <p:nvPr/>
          </p:nvSpPr>
          <p:spPr bwMode="auto">
            <a:xfrm rot="16200000">
              <a:off x="3800872" y="2695178"/>
              <a:ext cx="152401" cy="248445"/>
            </a:xfrm>
            <a:prstGeom prst="leftBrac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3" name="Left Brace 12">
              <a:extLst>
                <a:ext uri="{FF2B5EF4-FFF2-40B4-BE49-F238E27FC236}">
                  <a16:creationId xmlns:a16="http://schemas.microsoft.com/office/drawing/2014/main" id="{EAB495AB-09F1-4818-9BF7-77C4A9AD268B}"/>
                </a:ext>
              </a:extLst>
            </p:cNvPr>
            <p:cNvSpPr/>
            <p:nvPr/>
          </p:nvSpPr>
          <p:spPr bwMode="auto">
            <a:xfrm rot="16200000">
              <a:off x="5513467" y="1649331"/>
              <a:ext cx="152401" cy="2340137"/>
            </a:xfrm>
            <a:prstGeom prst="leftBrac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8D7147C6-1735-4376-85E2-3E30F2EEB61A}"/>
                </a:ext>
              </a:extLst>
            </p:cNvPr>
            <p:cNvSpPr/>
            <p:nvPr/>
          </p:nvSpPr>
          <p:spPr bwMode="auto">
            <a:xfrm rot="16200000">
              <a:off x="7826534" y="1981199"/>
              <a:ext cx="152401" cy="1676400"/>
            </a:xfrm>
            <a:prstGeom prst="leftBrac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D9F5EB-3A2D-4D64-A084-EDBFCAB3D039}"/>
                </a:ext>
              </a:extLst>
            </p:cNvPr>
            <p:cNvSpPr txBox="1"/>
            <p:nvPr/>
          </p:nvSpPr>
          <p:spPr>
            <a:xfrm>
              <a:off x="3544094" y="2886075"/>
              <a:ext cx="685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Case 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DE3BB0-D989-4047-9842-958D097935FE}"/>
                </a:ext>
              </a:extLst>
            </p:cNvPr>
            <p:cNvSpPr txBox="1"/>
            <p:nvPr/>
          </p:nvSpPr>
          <p:spPr>
            <a:xfrm>
              <a:off x="5279864" y="2886075"/>
              <a:ext cx="685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Case 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A3123C3-5930-44C1-A87C-6579FB51C2F7}"/>
                </a:ext>
              </a:extLst>
            </p:cNvPr>
            <p:cNvSpPr txBox="1"/>
            <p:nvPr/>
          </p:nvSpPr>
          <p:spPr>
            <a:xfrm>
              <a:off x="7592375" y="2886075"/>
              <a:ext cx="685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Case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857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Carry 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1447800"/>
                <a:ext cx="7772400" cy="5334000"/>
              </a:xfrm>
            </p:spPr>
            <p:txBody>
              <a:bodyPr/>
              <a:lstStyle/>
              <a:p>
                <a:r>
                  <a:rPr lang="en-US" sz="2800" dirty="0"/>
                  <a:t>Through substitution, every carry signal can be a function of solely c</a:t>
                </a:r>
                <a:r>
                  <a:rPr lang="en-US" sz="2800" baseline="-25000" dirty="0"/>
                  <a:t>0</a:t>
                </a:r>
                <a:r>
                  <a:rPr lang="en-US" sz="2800" dirty="0"/>
                  <a:t>, x, and y</a:t>
                </a:r>
              </a:p>
              <a:p>
                <a:pPr lvl="1"/>
                <a:r>
                  <a:rPr lang="en-US" sz="2400" dirty="0"/>
                  <a:t>Can determine carry when inputs are ready</a:t>
                </a:r>
              </a:p>
              <a:p>
                <a:pPr lvl="1"/>
                <a:r>
                  <a:rPr lang="en-US" sz="2400" dirty="0"/>
                  <a:t>Avoids waiting for the carry to ripple (c</a:t>
                </a:r>
                <a:r>
                  <a:rPr lang="en-US" sz="2400" baseline="-25000" dirty="0"/>
                  <a:t>i-1</a:t>
                </a:r>
                <a:r>
                  <a:rPr lang="en-US" sz="2400" dirty="0"/>
                  <a:t>)</a:t>
                </a:r>
              </a:p>
              <a:p>
                <a:pPr lvl="1"/>
                <a:endParaRPr lang="en-US" sz="24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:endParaRPr lang="en-US" sz="2400" dirty="0"/>
              </a:p>
              <a:p>
                <a:pPr lvl="1"/>
                <a:r>
                  <a:rPr lang="en-US" sz="2400" dirty="0"/>
                  <a:t>Three logic level delay</a:t>
                </a:r>
              </a:p>
              <a:p>
                <a:pPr lvl="2"/>
                <a:r>
                  <a:rPr lang="en-US" sz="2000" dirty="0"/>
                  <a:t>Produce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terms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2"/>
                <a:r>
                  <a:rPr lang="en-US" sz="2000" dirty="0"/>
                  <a:t>Produce carry minterms </a:t>
                </a:r>
                <a:br>
                  <a:rPr lang="en-US" sz="2000" dirty="0"/>
                </a:br>
                <a:r>
                  <a:rPr lang="en-US" sz="2000" dirty="0"/>
                  <a:t>(e.g.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)</a:t>
                </a:r>
              </a:p>
              <a:p>
                <a:pPr lvl="2"/>
                <a:r>
                  <a:rPr lang="en-US" sz="2000" dirty="0"/>
                  <a:t>Produce final carry terms (c</a:t>
                </a:r>
                <a:r>
                  <a:rPr lang="en-US" sz="2000" baseline="-25000" dirty="0"/>
                  <a:t>i</a:t>
                </a:r>
                <a:r>
                  <a:rPr lang="en-US" sz="2000" dirty="0"/>
                  <a:t>) from </a:t>
                </a:r>
                <a:r>
                  <a:rPr lang="en-US" sz="2000" dirty="0" err="1"/>
                  <a:t>minterms</a:t>
                </a:r>
                <a:br>
                  <a:rPr lang="en-US" sz="2000" dirty="0"/>
                </a:br>
                <a:br>
                  <a:rPr lang="en-US" sz="2000" dirty="0"/>
                </a:b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1447800"/>
                <a:ext cx="7772400" cy="5334000"/>
              </a:xfrm>
              <a:blipFill>
                <a:blip r:embed="rId2"/>
                <a:stretch>
                  <a:fillRect l="-314" t="-1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476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Carry Lookahead Adder (CLA)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389" y="3657600"/>
            <a:ext cx="4555221" cy="32308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770390" y="5273040"/>
            <a:ext cx="7467600" cy="533400"/>
          </a:xfrm>
          <a:prstGeom prst="rect">
            <a:avLst/>
          </a:prstGeom>
          <a:solidFill>
            <a:schemeClr val="tx2">
              <a:lumMod val="20000"/>
              <a:lumOff val="80000"/>
              <a:alpha val="4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rPr>
              <a:t>carry minterms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70389" y="4194048"/>
            <a:ext cx="7467599" cy="533400"/>
          </a:xfrm>
          <a:prstGeom prst="rect">
            <a:avLst/>
          </a:prstGeom>
          <a:solidFill>
            <a:schemeClr val="tx2">
              <a:lumMod val="20000"/>
              <a:lumOff val="80000"/>
              <a:alpha val="4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Arial" charset="0"/>
                <a:ea typeface="ＭＳ Ｐゴシック" pitchFamily="48" charset="-128"/>
              </a:rPr>
              <a:t>propagate/generate terms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70389" y="5932932"/>
            <a:ext cx="7467599" cy="533400"/>
          </a:xfrm>
          <a:prstGeom prst="rect">
            <a:avLst/>
          </a:prstGeom>
          <a:solidFill>
            <a:schemeClr val="tx2">
              <a:lumMod val="20000"/>
              <a:lumOff val="80000"/>
              <a:alpha val="4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rPr>
              <a:t>carry term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86699" y="6755035"/>
            <a:ext cx="3633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[1]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695B43F1-0899-4B7A-9617-1522FB5D9E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82688" y="1447800"/>
                <a:ext cx="7772400" cy="26670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sz="2800" dirty="0"/>
                  <a:t>Steps</a:t>
                </a:r>
              </a:p>
              <a:p>
                <a:pPr lvl="1"/>
                <a:r>
                  <a:rPr lang="en-US" sz="2400" dirty="0"/>
                  <a:t>Produce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terms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Produce carry </a:t>
                </a:r>
                <a:r>
                  <a:rPr lang="en-US" sz="2400" dirty="0" err="1"/>
                  <a:t>minterms</a:t>
                </a:r>
                <a:r>
                  <a:rPr lang="en-US" sz="2400" dirty="0"/>
                  <a:t> (e.g.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pPr lvl="1"/>
                <a:r>
                  <a:rPr lang="en-US" sz="2400" dirty="0"/>
                  <a:t>Produce final carry terms (c</a:t>
                </a:r>
                <a:r>
                  <a:rPr lang="en-US" sz="2400" baseline="-25000" dirty="0"/>
                  <a:t>i</a:t>
                </a:r>
                <a:r>
                  <a:rPr lang="en-US" sz="2400" dirty="0"/>
                  <a:t>) from </a:t>
                </a:r>
                <a:r>
                  <a:rPr lang="en-US" sz="2400" dirty="0" err="1"/>
                  <a:t>minterms</a:t>
                </a:r>
                <a:endParaRPr lang="en-US" sz="2400" dirty="0"/>
              </a:p>
              <a:p>
                <a:pPr lvl="1"/>
                <a:endParaRPr lang="en-US" sz="2400" dirty="0"/>
              </a:p>
              <a:p>
                <a:r>
                  <a:rPr lang="en-US" sz="2800" dirty="0"/>
                  <a:t>All carry terms calculated concurrently and independent of previous carry calculation</a:t>
                </a:r>
                <a:br>
                  <a:rPr lang="en-US" sz="2800" dirty="0"/>
                </a:br>
                <a:br>
                  <a:rPr lang="en-US" sz="2800" dirty="0"/>
                </a:br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695B43F1-0899-4B7A-9617-1522FB5D9E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1447800"/>
                <a:ext cx="7772400" cy="2667000"/>
              </a:xfrm>
              <a:blipFill>
                <a:blip r:embed="rId3"/>
                <a:stretch>
                  <a:fillRect l="-78" t="-3890" r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142B2A22-7F85-4A7E-AC6C-4C05E7B1FC71}"/>
              </a:ext>
            </a:extLst>
          </p:cNvPr>
          <p:cNvSpPr/>
          <p:nvPr/>
        </p:nvSpPr>
        <p:spPr bwMode="auto">
          <a:xfrm>
            <a:off x="7467600" y="3772757"/>
            <a:ext cx="152400" cy="147733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21EC3ED-12D9-4476-99F5-F76830B35F8A}"/>
              </a:ext>
            </a:extLst>
          </p:cNvPr>
          <p:cNvSpPr/>
          <p:nvPr/>
        </p:nvSpPr>
        <p:spPr bwMode="auto">
          <a:xfrm>
            <a:off x="7467600" y="3775472"/>
            <a:ext cx="152400" cy="147733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2759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046 L 0.00208 0.06157 L -0.03194 0.06042 L -0.0441 0.19375 L -0.23299 0.18958 L -0.23299 0.3044 L -0.27708 0.3044 L -0.28698 0.37639 L -0.28507 0.37778 " pathEditMode="relative" ptsTypes="AAAAAAA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162 L 0.00208 0.06158 L -0.03507 0.06158 L -0.04201 0.19213 L -0.04809 0.28287 L -0.07604 0.32269 L -0.08698 0.38287 " pathEditMode="relative" ptsTypes="AAAAA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  <p:bldP spid="13" grpId="0" animBg="1"/>
      <p:bldP spid="13" grpId="1" animBg="1"/>
      <p:bldP spid="14" grpId="0" animBg="1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B91EF79D-A92E-4766-BF56-3F1934C8B1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42888" y="-57150"/>
            <a:ext cx="9629775" cy="990600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Register Transfer L</a:t>
            </a:r>
            <a:r>
              <a:rPr lang="pl-PL" altLang="en-US" sz="2800" dirty="0">
                <a:ea typeface="ＭＳ Ｐゴシック" panose="020B0600070205080204" pitchFamily="34" charset="-128"/>
              </a:rPr>
              <a:t>evel</a:t>
            </a:r>
            <a:r>
              <a:rPr lang="en-US" altLang="en-US" sz="2800" dirty="0">
                <a:ea typeface="ＭＳ Ｐゴシック" panose="020B0600070205080204" pitchFamily="34" charset="-128"/>
              </a:rPr>
              <a:t> (RTL) Design Description</a:t>
            </a:r>
            <a:endParaRPr lang="en-US" altLang="en-US" sz="2800" i="1" dirty="0">
              <a:ea typeface="ＭＳ Ｐゴシック" panose="020B0600070205080204" pitchFamily="34" charset="-128"/>
            </a:endParaRPr>
          </a:p>
        </p:txBody>
      </p:sp>
      <p:sp>
        <p:nvSpPr>
          <p:cNvPr id="48131" name="AutoShape 7">
            <a:extLst>
              <a:ext uri="{FF2B5EF4-FFF2-40B4-BE49-F238E27FC236}">
                <a16:creationId xmlns:a16="http://schemas.microsoft.com/office/drawing/2014/main" id="{E50ACC72-20A9-4CA8-901A-D0830DE4C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050" y="2647950"/>
            <a:ext cx="1447800" cy="762000"/>
          </a:xfrm>
          <a:prstGeom prst="cloud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pl-PL" altLang="en-US" sz="1400">
              <a:solidFill>
                <a:srgbClr val="402000"/>
              </a:solidFill>
            </a:endParaRPr>
          </a:p>
        </p:txBody>
      </p:sp>
      <p:grpSp>
        <p:nvGrpSpPr>
          <p:cNvPr id="48132" name="Group 8">
            <a:extLst>
              <a:ext uri="{FF2B5EF4-FFF2-40B4-BE49-F238E27FC236}">
                <a16:creationId xmlns:a16="http://schemas.microsoft.com/office/drawing/2014/main" id="{71CBD359-CE83-444B-88D1-CDCB278E8433}"/>
              </a:ext>
            </a:extLst>
          </p:cNvPr>
          <p:cNvGrpSpPr>
            <a:grpSpLocks/>
          </p:cNvGrpSpPr>
          <p:nvPr/>
        </p:nvGrpSpPr>
        <p:grpSpPr bwMode="auto">
          <a:xfrm>
            <a:off x="1314450" y="2405063"/>
            <a:ext cx="2971800" cy="1614487"/>
            <a:chOff x="912" y="1815"/>
            <a:chExt cx="1872" cy="1017"/>
          </a:xfrm>
        </p:grpSpPr>
        <p:sp>
          <p:nvSpPr>
            <p:cNvPr id="159753" name="Cloud">
              <a:extLst>
                <a:ext uri="{FF2B5EF4-FFF2-40B4-BE49-F238E27FC236}">
                  <a16:creationId xmlns:a16="http://schemas.microsoft.com/office/drawing/2014/main" id="{ABBBDF63-BCD6-41C1-B703-80757FFDDB0C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392" y="1815"/>
              <a:ext cx="1392" cy="101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pl-PL" sz="1400">
                <a:solidFill>
                  <a:srgbClr val="402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8157" name="Text Box 10">
              <a:extLst>
                <a:ext uri="{FF2B5EF4-FFF2-40B4-BE49-F238E27FC236}">
                  <a16:creationId xmlns:a16="http://schemas.microsoft.com/office/drawing/2014/main" id="{1ED648C3-9C82-458C-9C1F-76E671F260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2160"/>
              <a:ext cx="18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1800" b="1">
                  <a:solidFill>
                    <a:srgbClr val="402000"/>
                  </a:solidFill>
                </a:rPr>
                <a:t>            Combinational </a:t>
              </a:r>
            </a:p>
            <a:p>
              <a:pPr algn="ctr">
                <a:spcBef>
                  <a:spcPct val="0"/>
                </a:spcBef>
              </a:pPr>
              <a:r>
                <a:rPr lang="en-US" altLang="en-US" sz="1800" b="1">
                  <a:solidFill>
                    <a:srgbClr val="402000"/>
                  </a:solidFill>
                </a:rPr>
                <a:t>           Logic</a:t>
              </a:r>
            </a:p>
          </p:txBody>
        </p:sp>
      </p:grpSp>
      <p:sp>
        <p:nvSpPr>
          <p:cNvPr id="48133" name="AutoShape 14">
            <a:extLst>
              <a:ext uri="{FF2B5EF4-FFF2-40B4-BE49-F238E27FC236}">
                <a16:creationId xmlns:a16="http://schemas.microsoft.com/office/drawing/2014/main" id="{BE240CEF-71CE-49F1-8D4D-FE403846B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4650" y="2724150"/>
            <a:ext cx="1447800" cy="762000"/>
          </a:xfrm>
          <a:prstGeom prst="cloudCallout">
            <a:avLst>
              <a:gd name="adj1" fmla="val -43750"/>
              <a:gd name="adj2" fmla="val 7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pl-PL" altLang="en-US" sz="1400">
              <a:solidFill>
                <a:srgbClr val="402000"/>
              </a:solidFill>
            </a:endParaRPr>
          </a:p>
        </p:txBody>
      </p:sp>
      <p:grpSp>
        <p:nvGrpSpPr>
          <p:cNvPr id="48134" name="Group 15">
            <a:extLst>
              <a:ext uri="{FF2B5EF4-FFF2-40B4-BE49-F238E27FC236}">
                <a16:creationId xmlns:a16="http://schemas.microsoft.com/office/drawing/2014/main" id="{1CE3B026-BD6A-4057-94C1-997AB8084D4A}"/>
              </a:ext>
            </a:extLst>
          </p:cNvPr>
          <p:cNvGrpSpPr>
            <a:grpSpLocks/>
          </p:cNvGrpSpPr>
          <p:nvPr/>
        </p:nvGrpSpPr>
        <p:grpSpPr bwMode="auto">
          <a:xfrm>
            <a:off x="5429250" y="2481263"/>
            <a:ext cx="2971800" cy="1614487"/>
            <a:chOff x="912" y="1815"/>
            <a:chExt cx="1872" cy="1017"/>
          </a:xfrm>
        </p:grpSpPr>
        <p:sp>
          <p:nvSpPr>
            <p:cNvPr id="159760" name="Cloud">
              <a:extLst>
                <a:ext uri="{FF2B5EF4-FFF2-40B4-BE49-F238E27FC236}">
                  <a16:creationId xmlns:a16="http://schemas.microsoft.com/office/drawing/2014/main" id="{8463E62B-1BEE-409C-B6C2-3ABFD6D51878}"/>
                </a:ext>
              </a:extLst>
            </p:cNvPr>
            <p:cNvSpPr>
              <a:spLocks noChangeAspect="1" noEditPoints="1" noChangeArrowheads="1"/>
            </p:cNvSpPr>
            <p:nvPr/>
          </p:nvSpPr>
          <p:spPr bwMode="auto">
            <a:xfrm>
              <a:off x="1392" y="1815"/>
              <a:ext cx="1392" cy="1017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pl-PL" sz="1400">
                <a:solidFill>
                  <a:srgbClr val="402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48155" name="Text Box 17">
              <a:extLst>
                <a:ext uri="{FF2B5EF4-FFF2-40B4-BE49-F238E27FC236}">
                  <a16:creationId xmlns:a16="http://schemas.microsoft.com/office/drawing/2014/main" id="{E94E47E9-ABB9-4D9B-9F96-153808CE9F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2" y="2160"/>
              <a:ext cx="18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1800" b="1">
                  <a:solidFill>
                    <a:srgbClr val="402000"/>
                  </a:solidFill>
                </a:rPr>
                <a:t>              Combinational </a:t>
              </a:r>
            </a:p>
            <a:p>
              <a:pPr algn="ctr">
                <a:spcBef>
                  <a:spcPct val="0"/>
                </a:spcBef>
              </a:pPr>
              <a:r>
                <a:rPr lang="en-US" altLang="en-US" sz="1800" b="1">
                  <a:solidFill>
                    <a:srgbClr val="402000"/>
                  </a:solidFill>
                </a:rPr>
                <a:t>           Logic</a:t>
              </a:r>
            </a:p>
          </p:txBody>
        </p:sp>
      </p:grpSp>
      <p:sp>
        <p:nvSpPr>
          <p:cNvPr id="48135" name="Line 18">
            <a:extLst>
              <a:ext uri="{FF2B5EF4-FFF2-40B4-BE49-F238E27FC236}">
                <a16:creationId xmlns:a16="http://schemas.microsoft.com/office/drawing/2014/main" id="{650315E6-61B4-4BA4-B88D-52E77A847C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250" y="3105150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Line 19">
            <a:extLst>
              <a:ext uri="{FF2B5EF4-FFF2-40B4-BE49-F238E27FC236}">
                <a16:creationId xmlns:a16="http://schemas.microsoft.com/office/drawing/2014/main" id="{5FDD501F-2F22-4F54-AC3F-D2C14702B18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6250" y="310515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Text Box 20">
            <a:extLst>
              <a:ext uri="{FF2B5EF4-FFF2-40B4-BE49-F238E27FC236}">
                <a16:creationId xmlns:a16="http://schemas.microsoft.com/office/drawing/2014/main" id="{63C34A49-9554-47CF-A05C-E52DDC4E1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1816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402000"/>
                </a:solidFill>
              </a:rPr>
              <a:t>Registers</a:t>
            </a:r>
          </a:p>
        </p:txBody>
      </p:sp>
      <p:sp>
        <p:nvSpPr>
          <p:cNvPr id="48138" name="Line 21">
            <a:extLst>
              <a:ext uri="{FF2B5EF4-FFF2-40B4-BE49-F238E27FC236}">
                <a16:creationId xmlns:a16="http://schemas.microsoft.com/office/drawing/2014/main" id="{57CCECBE-9230-48D8-921D-E37109A712B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24000" y="4038600"/>
            <a:ext cx="137160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Line 22">
            <a:extLst>
              <a:ext uri="{FF2B5EF4-FFF2-40B4-BE49-F238E27FC236}">
                <a16:creationId xmlns:a16="http://schemas.microsoft.com/office/drawing/2014/main" id="{560CBC43-AB21-4C2D-BCF1-195E95B7B8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0000" y="3962400"/>
            <a:ext cx="91440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Text Box 23">
            <a:extLst>
              <a:ext uri="{FF2B5EF4-FFF2-40B4-BE49-F238E27FC236}">
                <a16:creationId xmlns:a16="http://schemas.microsoft.com/office/drawing/2014/main" id="{2ED03552-E660-4C1D-86DF-B7F26EC7A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2743200"/>
            <a:ext cx="2057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402000"/>
                </a:solidFill>
              </a:rPr>
              <a:t>…</a:t>
            </a:r>
          </a:p>
        </p:txBody>
      </p:sp>
      <p:sp>
        <p:nvSpPr>
          <p:cNvPr id="48141" name="Text Box 25">
            <a:extLst>
              <a:ext uri="{FF2B5EF4-FFF2-40B4-BE49-F238E27FC236}">
                <a16:creationId xmlns:a16="http://schemas.microsoft.com/office/drawing/2014/main" id="{BE8791D5-358A-4489-8D37-D2C0C239D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1143000"/>
            <a:ext cx="272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A50021"/>
                </a:solidFill>
              </a:rPr>
              <a:t>Today’s Topic</a:t>
            </a:r>
          </a:p>
        </p:txBody>
      </p:sp>
      <p:sp>
        <p:nvSpPr>
          <p:cNvPr id="48142" name="Line 26">
            <a:extLst>
              <a:ext uri="{FF2B5EF4-FFF2-40B4-BE49-F238E27FC236}">
                <a16:creationId xmlns:a16="http://schemas.microsoft.com/office/drawing/2014/main" id="{EB4B6340-F358-46DE-8D6A-182DCD97D7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1676400"/>
            <a:ext cx="6096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3" name="Line 27">
            <a:extLst>
              <a:ext uri="{FF2B5EF4-FFF2-40B4-BE49-F238E27FC236}">
                <a16:creationId xmlns:a16="http://schemas.microsoft.com/office/drawing/2014/main" id="{5C57A063-8B2A-439F-A9FF-A3594D64AE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1676400"/>
            <a:ext cx="19050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8144" name="Group 32">
            <a:extLst>
              <a:ext uri="{FF2B5EF4-FFF2-40B4-BE49-F238E27FC236}">
                <a16:creationId xmlns:a16="http://schemas.microsoft.com/office/drawing/2014/main" id="{ED470C61-3E28-464B-B356-E9D815EF6213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2343150"/>
            <a:ext cx="819150" cy="2286000"/>
            <a:chOff x="504" y="1476"/>
            <a:chExt cx="516" cy="1440"/>
          </a:xfrm>
        </p:grpSpPr>
        <p:sp>
          <p:nvSpPr>
            <p:cNvPr id="48151" name="Rectangle 5">
              <a:extLst>
                <a:ext uri="{FF2B5EF4-FFF2-40B4-BE49-F238E27FC236}">
                  <a16:creationId xmlns:a16="http://schemas.microsoft.com/office/drawing/2014/main" id="{41276DF1-2FAE-4AD8-BBB5-0DF94886B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1476"/>
              <a:ext cx="516" cy="10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00">
                <a:solidFill>
                  <a:srgbClr val="402000"/>
                </a:solidFill>
              </a:endParaRPr>
            </a:p>
          </p:txBody>
        </p:sp>
        <p:sp>
          <p:nvSpPr>
            <p:cNvPr id="48152" name="AutoShape 28">
              <a:extLst>
                <a:ext uri="{FF2B5EF4-FFF2-40B4-BE49-F238E27FC236}">
                  <a16:creationId xmlns:a16="http://schemas.microsoft.com/office/drawing/2014/main" id="{62291AA4-A7F8-486C-B24A-0E9BE9438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388"/>
              <a:ext cx="144" cy="9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00">
                <a:solidFill>
                  <a:srgbClr val="402000"/>
                </a:solidFill>
              </a:endParaRPr>
            </a:p>
          </p:txBody>
        </p:sp>
        <p:sp>
          <p:nvSpPr>
            <p:cNvPr id="48153" name="Line 29">
              <a:extLst>
                <a:ext uri="{FF2B5EF4-FFF2-40B4-BE49-F238E27FC236}">
                  <a16:creationId xmlns:a16="http://schemas.microsoft.com/office/drawing/2014/main" id="{CC888A89-9C72-4C48-8791-0D6BD87B5C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8" y="248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45" name="Line 31">
            <a:extLst>
              <a:ext uri="{FF2B5EF4-FFF2-40B4-BE49-F238E27FC236}">
                <a16:creationId xmlns:a16="http://schemas.microsoft.com/office/drawing/2014/main" id="{6F0079D7-01CD-42B5-838C-DBCE686AF1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575" y="3114675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8146" name="Group 33">
            <a:extLst>
              <a:ext uri="{FF2B5EF4-FFF2-40B4-BE49-F238E27FC236}">
                <a16:creationId xmlns:a16="http://schemas.microsoft.com/office/drawing/2014/main" id="{9EF1330B-ACA3-41BD-9E1E-D02932722807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2362200"/>
            <a:ext cx="819150" cy="2286000"/>
            <a:chOff x="504" y="1476"/>
            <a:chExt cx="516" cy="1440"/>
          </a:xfrm>
        </p:grpSpPr>
        <p:sp>
          <p:nvSpPr>
            <p:cNvPr id="48148" name="Rectangle 34">
              <a:extLst>
                <a:ext uri="{FF2B5EF4-FFF2-40B4-BE49-F238E27FC236}">
                  <a16:creationId xmlns:a16="http://schemas.microsoft.com/office/drawing/2014/main" id="{DB5BD2C5-BB99-4479-B6DD-7C8068841B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" y="1476"/>
              <a:ext cx="516" cy="10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00">
                <a:solidFill>
                  <a:srgbClr val="402000"/>
                </a:solidFill>
              </a:endParaRPr>
            </a:p>
          </p:txBody>
        </p:sp>
        <p:sp>
          <p:nvSpPr>
            <p:cNvPr id="48149" name="AutoShape 35">
              <a:extLst>
                <a:ext uri="{FF2B5EF4-FFF2-40B4-BE49-F238E27FC236}">
                  <a16:creationId xmlns:a16="http://schemas.microsoft.com/office/drawing/2014/main" id="{BC0824F6-7F26-451F-BB01-F916091D1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2388"/>
              <a:ext cx="144" cy="9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600">
                <a:solidFill>
                  <a:srgbClr val="402000"/>
                </a:solidFill>
              </a:endParaRPr>
            </a:p>
          </p:txBody>
        </p:sp>
        <p:sp>
          <p:nvSpPr>
            <p:cNvPr id="48150" name="Line 36">
              <a:extLst>
                <a:ext uri="{FF2B5EF4-FFF2-40B4-BE49-F238E27FC236}">
                  <a16:creationId xmlns:a16="http://schemas.microsoft.com/office/drawing/2014/main" id="{8D7A3FEE-40A9-43D9-B0A0-4CCB504D28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8" y="2484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47" name="Line 37">
            <a:extLst>
              <a:ext uri="{FF2B5EF4-FFF2-40B4-BE49-F238E27FC236}">
                <a16:creationId xmlns:a16="http://schemas.microsoft.com/office/drawing/2014/main" id="{18A4DA89-C478-44F8-AC7F-896D60074B9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1242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54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Delay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1447801"/>
            <a:ext cx="7772400" cy="22859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propagation delay is now constant, even as the adder width increases!</a:t>
            </a:r>
          </a:p>
          <a:p>
            <a:pPr lvl="1"/>
            <a:r>
              <a:rPr lang="en-US" dirty="0"/>
              <a:t>Each of the CLA adder stages calculate its outputs concurrently</a:t>
            </a:r>
          </a:p>
          <a:p>
            <a:pPr lvl="1"/>
            <a:r>
              <a:rPr lang="en-US" dirty="0"/>
              <a:t>By contrast, RC ripples carry through each stage and has a variable delay based on width</a:t>
            </a:r>
          </a:p>
          <a:p>
            <a:endParaRPr lang="en-US" dirty="0"/>
          </a:p>
        </p:txBody>
      </p:sp>
      <p:graphicFrame>
        <p:nvGraphicFramePr>
          <p:cNvPr id="4" name="Chart 3">
            <a:extLst/>
          </p:cNvPr>
          <p:cNvGraphicFramePr>
            <a:graphicFrameLocks/>
          </p:cNvGraphicFramePr>
          <p:nvPr>
            <p:extLst/>
          </p:nvPr>
        </p:nvGraphicFramePr>
        <p:xfrm>
          <a:off x="2209800" y="3657600"/>
          <a:ext cx="54864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own Arrow 4"/>
          <p:cNvSpPr/>
          <p:nvPr/>
        </p:nvSpPr>
        <p:spPr bwMode="auto">
          <a:xfrm>
            <a:off x="6096000" y="4546092"/>
            <a:ext cx="457200" cy="1600200"/>
          </a:xfrm>
          <a:prstGeom prst="downArrow">
            <a:avLst/>
          </a:prstGeom>
          <a:solidFill>
            <a:srgbClr val="92D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315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Cost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Area now grows quadratically with width</a:t>
                </a:r>
              </a:p>
              <a:p>
                <a:pPr lvl="1"/>
                <a:r>
                  <a:rPr lang="en-US" altLang="en-US" dirty="0"/>
                  <a:t>Propagate/generate logic grows </a:t>
                </a:r>
                <a:br>
                  <a:rPr lang="en-US" altLang="en-US" dirty="0"/>
                </a:br>
                <a:r>
                  <a:rPr lang="en-US" altLang="en-US" dirty="0"/>
                  <a:t>with each stage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en-US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b="0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pPr lvl="1"/>
                <a:endParaRPr lang="en-US" altLang="en-US" dirty="0"/>
              </a:p>
              <a:p>
                <a:pPr lvl="1"/>
                <a:endParaRPr lang="en-US" altLang="en-US" dirty="0"/>
              </a:p>
              <a:p>
                <a:pPr lvl="1"/>
                <a:endParaRPr lang="en-US" altLang="en-US" dirty="0"/>
              </a:p>
              <a:p>
                <a:pPr lvl="1"/>
                <a:endParaRPr lang="en-US" altLang="en-US" dirty="0"/>
              </a:p>
              <a:p>
                <a:pPr lvl="1"/>
                <a:r>
                  <a:rPr lang="en-US" altLang="en-US" dirty="0"/>
                  <a:t>Not practical for larger adders</a:t>
                </a:r>
              </a:p>
              <a:p>
                <a:pPr lvl="3"/>
                <a:endParaRPr lang="en-US" altLang="en-US" dirty="0"/>
              </a:p>
            </p:txBody>
          </p:sp>
        </mc:Choice>
        <mc:Fallback xmlns="">
          <p:sp>
            <p:nvSpPr>
              <p:cNvPr id="1638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9" t="-1693" r="-1333" b="-1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925408"/>
              </p:ext>
            </p:extLst>
          </p:nvPr>
        </p:nvGraphicFramePr>
        <p:xfrm>
          <a:off x="2371531" y="3674705"/>
          <a:ext cx="4572000" cy="2093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Down Arrow 5"/>
          <p:cNvSpPr/>
          <p:nvPr/>
        </p:nvSpPr>
        <p:spPr bwMode="auto">
          <a:xfrm rot="10800000">
            <a:off x="5896947" y="4848868"/>
            <a:ext cx="304800" cy="457200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Tradeoffs?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know of two adders with different advantages as width increases</a:t>
            </a:r>
          </a:p>
          <a:p>
            <a:pPr lvl="1"/>
            <a:r>
              <a:rPr lang="en-US" dirty="0"/>
              <a:t>The ripple carry’s area grows linearly, but suffers from linear growth in delay</a:t>
            </a:r>
          </a:p>
          <a:p>
            <a:pPr lvl="1"/>
            <a:r>
              <a:rPr lang="en-US" dirty="0"/>
              <a:t>The carry lookahead’s delay is constant, but suffers from quadratic growth in area</a:t>
            </a:r>
          </a:p>
          <a:p>
            <a:pPr lvl="1"/>
            <a:endParaRPr lang="en-US" dirty="0"/>
          </a:p>
          <a:p>
            <a:r>
              <a:rPr lang="en-US" dirty="0"/>
              <a:t>Use hybrid architecture to limit both area and delay growth?</a:t>
            </a:r>
          </a:p>
        </p:txBody>
      </p:sp>
    </p:spTree>
    <p:extLst>
      <p:ext uri="{BB962C8B-B14F-4D97-AF65-F5344CB8AC3E}">
        <p14:creationId xmlns:p14="http://schemas.microsoft.com/office/powerpoint/2010/main" val="14285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Hybrid Approach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182688" y="1447801"/>
            <a:ext cx="7772400" cy="1676399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Make a ripple carry architecture out of multi-bit CLAs adders, or CLA blocks</a:t>
            </a:r>
          </a:p>
          <a:p>
            <a:pPr lvl="1"/>
            <a:r>
              <a:rPr lang="en-US" altLang="en-US" dirty="0"/>
              <a:t>E.g. 4-bit CLA adders connected in a ripple carry fashion</a:t>
            </a:r>
          </a:p>
          <a:p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363469"/>
            <a:ext cx="5932799" cy="3069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182688" y="1447800"/>
            <a:ext cx="7772400" cy="5181600"/>
          </a:xfrm>
        </p:spPr>
        <p:txBody>
          <a:bodyPr/>
          <a:lstStyle/>
          <a:p>
            <a:r>
              <a:rPr lang="en-US" altLang="en-US" dirty="0"/>
              <a:t>The hybrid adder’s area grows linearly</a:t>
            </a:r>
          </a:p>
          <a:p>
            <a:pPr lvl="1"/>
            <a:r>
              <a:rPr lang="en-US" altLang="en-US" dirty="0"/>
              <a:t>Additional bits add another CLA adder and its associated gates</a:t>
            </a:r>
          </a:p>
          <a:p>
            <a:pPr lvl="1"/>
            <a:r>
              <a:rPr lang="en-US" altLang="en-US" dirty="0"/>
              <a:t>Slower area growth than pure CLA, but larger area than pure RC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88730F-BC74-4026-8DBD-36BBD9836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684" y="4099689"/>
            <a:ext cx="3844180" cy="1988788"/>
          </a:xfrm>
          <a:prstGeom prst="rect">
            <a:avLst/>
          </a:prstGeom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Area Impact</a:t>
            </a:r>
          </a:p>
        </p:txBody>
      </p:sp>
      <p:graphicFrame>
        <p:nvGraphicFramePr>
          <p:cNvPr id="10" name="Chart 9">
            <a:extLst/>
          </p:cNvPr>
          <p:cNvGraphicFramePr>
            <a:graphicFrameLocks/>
          </p:cNvGraphicFramePr>
          <p:nvPr>
            <p:extLst/>
          </p:nvPr>
        </p:nvGraphicFramePr>
        <p:xfrm>
          <a:off x="362680" y="3898392"/>
          <a:ext cx="421729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Down Arrow 4"/>
          <p:cNvSpPr/>
          <p:nvPr/>
        </p:nvSpPr>
        <p:spPr bwMode="auto">
          <a:xfrm>
            <a:off x="4017216" y="4355592"/>
            <a:ext cx="274320" cy="617523"/>
          </a:xfrm>
          <a:prstGeom prst="downArrow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5" name="Down Arrow 4"/>
          <p:cNvSpPr/>
          <p:nvPr/>
        </p:nvSpPr>
        <p:spPr bwMode="auto">
          <a:xfrm rot="10800000">
            <a:off x="4017216" y="5094083"/>
            <a:ext cx="274320" cy="177800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619" y="4614349"/>
            <a:ext cx="702982" cy="87205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0356" y="4614349"/>
            <a:ext cx="702982" cy="8720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4614349"/>
            <a:ext cx="702982" cy="8720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259" y="4614349"/>
            <a:ext cx="702982" cy="87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6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0F907C0A-F0A3-46D1-AB46-A7F9E9CAE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928" y="4451524"/>
            <a:ext cx="3844180" cy="1988788"/>
          </a:xfrm>
          <a:prstGeom prst="rect">
            <a:avLst/>
          </a:prstGeom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Delay Impact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182688" y="1447800"/>
            <a:ext cx="7772400" cy="2819400"/>
          </a:xfrm>
        </p:spPr>
        <p:txBody>
          <a:bodyPr/>
          <a:lstStyle/>
          <a:p>
            <a:r>
              <a:rPr lang="en-US" altLang="en-US" dirty="0"/>
              <a:t>The hybrid adder’s delay grows linearly</a:t>
            </a:r>
          </a:p>
          <a:p>
            <a:pPr lvl="1"/>
            <a:r>
              <a:rPr lang="en-US" altLang="en-US" dirty="0"/>
              <a:t>Each CLA adder must wait for the previous CLA adder to produce outputs</a:t>
            </a:r>
          </a:p>
          <a:p>
            <a:pPr lvl="2"/>
            <a:r>
              <a:rPr lang="en-US" altLang="en-US" dirty="0"/>
              <a:t>But no longer on a bit-by-bit basis!</a:t>
            </a:r>
          </a:p>
          <a:p>
            <a:pPr lvl="1"/>
            <a:r>
              <a:rPr lang="en-US" altLang="en-US" dirty="0"/>
              <a:t>Lower delay growth than pure RC</a:t>
            </a:r>
          </a:p>
        </p:txBody>
      </p:sp>
      <p:graphicFrame>
        <p:nvGraphicFramePr>
          <p:cNvPr id="11" name="Chart 10">
            <a:extLst/>
          </p:cNvPr>
          <p:cNvGraphicFramePr>
            <a:graphicFrameLocks/>
          </p:cNvGraphicFramePr>
          <p:nvPr>
            <p:extLst/>
          </p:nvPr>
        </p:nvGraphicFramePr>
        <p:xfrm>
          <a:off x="381000" y="4038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Down Arrow 4"/>
          <p:cNvSpPr/>
          <p:nvPr/>
        </p:nvSpPr>
        <p:spPr bwMode="auto">
          <a:xfrm>
            <a:off x="4346480" y="4862512"/>
            <a:ext cx="274320" cy="762000"/>
          </a:xfrm>
          <a:prstGeom prst="downArrow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3" name="Down Arrow 4"/>
          <p:cNvSpPr/>
          <p:nvPr/>
        </p:nvSpPr>
        <p:spPr bwMode="auto">
          <a:xfrm rot="10800000">
            <a:off x="4346480" y="5776912"/>
            <a:ext cx="274320" cy="177800"/>
          </a:xfrm>
          <a:prstGeom prst="downArrow">
            <a:avLst/>
          </a:prstGeom>
          <a:solidFill>
            <a:srgbClr val="FF000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64B4AA9-26B3-4E7B-A87F-C01BC7EA25C3}"/>
              </a:ext>
            </a:extLst>
          </p:cNvPr>
          <p:cNvGrpSpPr/>
          <p:nvPr/>
        </p:nvGrpSpPr>
        <p:grpSpPr>
          <a:xfrm>
            <a:off x="8259668" y="4895849"/>
            <a:ext cx="503332" cy="71344"/>
            <a:chOff x="8259668" y="4895849"/>
            <a:chExt cx="503332" cy="7134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02C8149-0735-40EA-ADB2-5F62CBA61972}"/>
                </a:ext>
              </a:extLst>
            </p:cNvPr>
            <p:cNvSpPr/>
            <p:nvPr/>
          </p:nvSpPr>
          <p:spPr bwMode="auto">
            <a:xfrm>
              <a:off x="8689402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5DCAA61-87C2-4A98-BDC4-851507DA2E47}"/>
                </a:ext>
              </a:extLst>
            </p:cNvPr>
            <p:cNvSpPr/>
            <p:nvPr/>
          </p:nvSpPr>
          <p:spPr bwMode="auto">
            <a:xfrm>
              <a:off x="8546158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79EDA78-107E-490A-8C02-AC39F78B8A54}"/>
                </a:ext>
              </a:extLst>
            </p:cNvPr>
            <p:cNvSpPr/>
            <p:nvPr/>
          </p:nvSpPr>
          <p:spPr bwMode="auto">
            <a:xfrm>
              <a:off x="8402913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097E87B1-5B46-413B-9EAE-9933469BE472}"/>
                </a:ext>
              </a:extLst>
            </p:cNvPr>
            <p:cNvSpPr/>
            <p:nvPr/>
          </p:nvSpPr>
          <p:spPr bwMode="auto">
            <a:xfrm>
              <a:off x="8259668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7AC5DE1B-523D-41EE-A778-122E59F14900}"/>
              </a:ext>
            </a:extLst>
          </p:cNvPr>
          <p:cNvSpPr/>
          <p:nvPr/>
        </p:nvSpPr>
        <p:spPr bwMode="auto">
          <a:xfrm>
            <a:off x="8259668" y="5830140"/>
            <a:ext cx="73598" cy="7134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0340FD2-049D-4914-951A-04C14005B365}"/>
              </a:ext>
            </a:extLst>
          </p:cNvPr>
          <p:cNvGrpSpPr/>
          <p:nvPr/>
        </p:nvGrpSpPr>
        <p:grpSpPr>
          <a:xfrm>
            <a:off x="7239000" y="4895849"/>
            <a:ext cx="503332" cy="71344"/>
            <a:chOff x="8259668" y="4895849"/>
            <a:chExt cx="503332" cy="71344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F20912B-7B34-4177-B0B4-28E3B8F592BC}"/>
                </a:ext>
              </a:extLst>
            </p:cNvPr>
            <p:cNvSpPr/>
            <p:nvPr/>
          </p:nvSpPr>
          <p:spPr bwMode="auto">
            <a:xfrm>
              <a:off x="8689402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43503FE-37F1-48CA-B0F6-83D03A26B172}"/>
                </a:ext>
              </a:extLst>
            </p:cNvPr>
            <p:cNvSpPr/>
            <p:nvPr/>
          </p:nvSpPr>
          <p:spPr bwMode="auto">
            <a:xfrm>
              <a:off x="8546158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1420C30-2565-4B51-BCF4-DE5E4164F996}"/>
                </a:ext>
              </a:extLst>
            </p:cNvPr>
            <p:cNvSpPr/>
            <p:nvPr/>
          </p:nvSpPr>
          <p:spPr bwMode="auto">
            <a:xfrm>
              <a:off x="8402913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BD85A90-6229-435C-8ACD-4C1C7304A62B}"/>
                </a:ext>
              </a:extLst>
            </p:cNvPr>
            <p:cNvSpPr/>
            <p:nvPr/>
          </p:nvSpPr>
          <p:spPr bwMode="auto">
            <a:xfrm>
              <a:off x="8259668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3C307945-559F-46FC-AAC8-CAE26C86B534}"/>
              </a:ext>
            </a:extLst>
          </p:cNvPr>
          <p:cNvSpPr/>
          <p:nvPr/>
        </p:nvSpPr>
        <p:spPr bwMode="auto">
          <a:xfrm>
            <a:off x="7239000" y="5830140"/>
            <a:ext cx="73598" cy="7134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E366B15-DBD4-446F-BAC7-1922288C31D5}"/>
              </a:ext>
            </a:extLst>
          </p:cNvPr>
          <p:cNvGrpSpPr/>
          <p:nvPr/>
        </p:nvGrpSpPr>
        <p:grpSpPr>
          <a:xfrm>
            <a:off x="6199046" y="4895849"/>
            <a:ext cx="503332" cy="71344"/>
            <a:chOff x="8259668" y="4895849"/>
            <a:chExt cx="503332" cy="71344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293AE69-8C69-4E51-82F7-31DFCFA5B2E2}"/>
                </a:ext>
              </a:extLst>
            </p:cNvPr>
            <p:cNvSpPr/>
            <p:nvPr/>
          </p:nvSpPr>
          <p:spPr bwMode="auto">
            <a:xfrm>
              <a:off x="8689402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116AAF7-1026-45A1-8D40-63F7F42A0663}"/>
                </a:ext>
              </a:extLst>
            </p:cNvPr>
            <p:cNvSpPr/>
            <p:nvPr/>
          </p:nvSpPr>
          <p:spPr bwMode="auto">
            <a:xfrm>
              <a:off x="8546158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52DD707-F3D1-4788-A097-941AABC76C21}"/>
                </a:ext>
              </a:extLst>
            </p:cNvPr>
            <p:cNvSpPr/>
            <p:nvPr/>
          </p:nvSpPr>
          <p:spPr bwMode="auto">
            <a:xfrm>
              <a:off x="8402913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1B6D4E6-E8D7-4D9E-9357-702D6418B090}"/>
                </a:ext>
              </a:extLst>
            </p:cNvPr>
            <p:cNvSpPr/>
            <p:nvPr/>
          </p:nvSpPr>
          <p:spPr bwMode="auto">
            <a:xfrm>
              <a:off x="8259668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01F770B2-AF6F-4004-8B1C-8EF162E1F161}"/>
              </a:ext>
            </a:extLst>
          </p:cNvPr>
          <p:cNvSpPr/>
          <p:nvPr/>
        </p:nvSpPr>
        <p:spPr bwMode="auto">
          <a:xfrm>
            <a:off x="6199046" y="5830140"/>
            <a:ext cx="73598" cy="7134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00CEEE0-4AFD-474F-9FB3-A88B1428FA77}"/>
              </a:ext>
            </a:extLst>
          </p:cNvPr>
          <p:cNvGrpSpPr/>
          <p:nvPr/>
        </p:nvGrpSpPr>
        <p:grpSpPr>
          <a:xfrm>
            <a:off x="5189382" y="4895849"/>
            <a:ext cx="503332" cy="71344"/>
            <a:chOff x="8259668" y="4895849"/>
            <a:chExt cx="503332" cy="71344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365E6EF-5946-4F5B-A47F-87BA915934CA}"/>
                </a:ext>
              </a:extLst>
            </p:cNvPr>
            <p:cNvSpPr/>
            <p:nvPr/>
          </p:nvSpPr>
          <p:spPr bwMode="auto">
            <a:xfrm>
              <a:off x="8689402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417BCD7-11D9-4333-95A9-34F661E538BB}"/>
                </a:ext>
              </a:extLst>
            </p:cNvPr>
            <p:cNvSpPr/>
            <p:nvPr/>
          </p:nvSpPr>
          <p:spPr bwMode="auto">
            <a:xfrm>
              <a:off x="8546158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DAB08F6-6E05-4A58-8BEF-E6C53DAEBB71}"/>
                </a:ext>
              </a:extLst>
            </p:cNvPr>
            <p:cNvSpPr/>
            <p:nvPr/>
          </p:nvSpPr>
          <p:spPr bwMode="auto">
            <a:xfrm>
              <a:off x="8402913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E2C6FB5-E0E7-48DD-AE4F-2B2494D76117}"/>
                </a:ext>
              </a:extLst>
            </p:cNvPr>
            <p:cNvSpPr/>
            <p:nvPr/>
          </p:nvSpPr>
          <p:spPr bwMode="auto">
            <a:xfrm>
              <a:off x="8259668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328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8.33333E-7 0.13658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46 L 0.00052 0.01968 L -0.03594 0.01899 L -0.03385 -0.175 L -0.06666 -0.17546 L -0.06666 -0.14629 " pathEditMode="relative" ptsTypes="AAAAAA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8.33333E-7 0.13658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46 L 0.00052 0.01968 L -0.03594 0.01899 L -0.03385 -0.175 L -0.06666 -0.17546 L -0.06666 -0.14629 " pathEditMode="relative" ptsTypes="AAAAAA">
                                      <p:cBhvr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8.33333E-7 0.13658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46 L 0.00052 0.01968 L -0.03594 0.01899 L -0.03385 -0.175 L -0.06666 -0.17546 L -0.06666 -0.14629 " pathEditMode="relative" ptsTypes="AAAAAA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8.33333E-7 0.13658 " pathEditMode="relative" rAng="0" ptsTypes="AA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0" grpId="0" animBg="1"/>
      <p:bldP spid="20" grpId="1" animBg="1"/>
      <p:bldP spid="20" grpId="2" animBg="1"/>
      <p:bldP spid="39" grpId="0" animBg="1"/>
      <p:bldP spid="39" grpId="1" animBg="1"/>
      <p:bldP spid="39" grpId="2" animBg="1"/>
      <p:bldP spid="45" grpId="0" animBg="1"/>
      <p:bldP spid="45" grpId="1" animBg="1"/>
      <p:bldP spid="45" grpId="2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Alternative Hierarchical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hybrid approach, we use the RC architecture on multi-bit CLA adders</a:t>
            </a:r>
          </a:p>
          <a:p>
            <a:r>
              <a:rPr lang="en-US" dirty="0"/>
              <a:t>Alternatively, we can also use the CLA architecture with multi-bit CLA adders</a:t>
            </a:r>
          </a:p>
          <a:p>
            <a:pPr lvl="1"/>
            <a:r>
              <a:rPr lang="en-US" dirty="0"/>
              <a:t>Use CLA architecture to gain constant delay as width increases</a:t>
            </a:r>
          </a:p>
          <a:p>
            <a:pPr lvl="1"/>
            <a:r>
              <a:rPr lang="en-US" dirty="0"/>
              <a:t>Must determine propagate and generate logic on a CLA block-basis</a:t>
            </a:r>
          </a:p>
        </p:txBody>
      </p:sp>
    </p:spTree>
    <p:extLst>
      <p:ext uri="{BB962C8B-B14F-4D97-AF65-F5344CB8AC3E}">
        <p14:creationId xmlns:p14="http://schemas.microsoft.com/office/powerpoint/2010/main" val="353139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Another Look at Carry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1447800"/>
                <a:ext cx="7772400" cy="52578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Let’s simplify how we look at the carry </a:t>
                </a:r>
                <a:r>
                  <a:rPr lang="en-US" dirty="0" err="1"/>
                  <a:t>eq</a:t>
                </a:r>
                <a:r>
                  <a:rPr lang="en-US" dirty="0"/>
                  <a:t> for CLA blocks</a:t>
                </a:r>
              </a:p>
              <a:p>
                <a:r>
                  <a:rPr lang="en-US" dirty="0"/>
                  <a:t>Carry equation for 4-bit CLA block: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en-US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en-US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Simplified: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/>
                  <a:t>How is each block’s carry determined?</a:t>
                </a:r>
              </a:p>
              <a:p>
                <a:pPr lvl="1"/>
                <a:r>
                  <a:rPr lang="en-US" dirty="0"/>
                  <a:t>CLA block </a:t>
                </a:r>
                <a:r>
                  <a:rPr lang="en-US" b="1" dirty="0"/>
                  <a:t>generates</a:t>
                </a:r>
                <a:r>
                  <a:rPr lang="en-US" dirty="0"/>
                  <a:t> a carry based on </a:t>
                </a:r>
                <a:r>
                  <a:rPr lang="en-US" dirty="0" err="1"/>
                  <a:t>G</a:t>
                </a:r>
                <a:r>
                  <a:rPr lang="en-US" baseline="-25000" dirty="0" err="1"/>
                  <a:t>i</a:t>
                </a:r>
                <a:endParaRPr lang="en-US" baseline="-25000" dirty="0"/>
              </a:p>
              <a:p>
                <a:pPr lvl="2"/>
                <a:r>
                  <a:rPr lang="en-US" dirty="0"/>
                  <a:t>Last stage in CLA block generates a carry (g</a:t>
                </a:r>
                <a:r>
                  <a:rPr lang="en-US" baseline="-25000" dirty="0"/>
                  <a:t>3</a:t>
                </a:r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Other stages generate a carry that is propagated by later stages</a:t>
                </a:r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CLA block </a:t>
                </a:r>
                <a:r>
                  <a:rPr lang="en-US" b="1" dirty="0"/>
                  <a:t>propagates</a:t>
                </a:r>
                <a:r>
                  <a:rPr lang="en-US" dirty="0"/>
                  <a:t> previous carry based on P</a:t>
                </a:r>
                <a:r>
                  <a:rPr lang="en-US" baseline="-25000" dirty="0"/>
                  <a:t>i</a:t>
                </a:r>
                <a:endParaRPr lang="en-US" i="1" baseline="-25000" dirty="0"/>
              </a:p>
              <a:p>
                <a:pPr lvl="2"/>
                <a:r>
                  <a:rPr lang="en-US" dirty="0"/>
                  <a:t>Each stage in CLA block propagates the input carry (p</a:t>
                </a:r>
                <a:r>
                  <a:rPr lang="en-US" baseline="-25000" dirty="0"/>
                  <a:t>3</a:t>
                </a:r>
                <a:r>
                  <a:rPr lang="en-US" dirty="0"/>
                  <a:t>p</a:t>
                </a:r>
                <a:r>
                  <a:rPr lang="en-US" baseline="-25000" dirty="0"/>
                  <a:t>2</a:t>
                </a:r>
                <a:r>
                  <a:rPr lang="en-US" dirty="0"/>
                  <a:t>p</a:t>
                </a:r>
                <a:r>
                  <a:rPr lang="en-US" baseline="-25000" dirty="0"/>
                  <a:t>1</a:t>
                </a:r>
                <a:r>
                  <a:rPr lang="en-US" dirty="0"/>
                  <a:t>p</a:t>
                </a:r>
                <a:r>
                  <a:rPr lang="en-US" baseline="-25000" dirty="0"/>
                  <a:t>0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1447800"/>
                <a:ext cx="7772400" cy="5257800"/>
              </a:xfrm>
              <a:blipFill>
                <a:blip r:embed="rId2"/>
                <a:stretch>
                  <a:fillRect l="-78" t="-1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49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1065B-4A88-49CE-995C-842948A68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Carry Substitution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E440F3-9BB2-42E9-AD52-F05DD4D1FF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Let’s use substitution to see how the carry bit is impacted by earlier CLA blocks</a:t>
                </a:r>
              </a:p>
              <a:p>
                <a:endParaRPr lang="en-US" dirty="0"/>
              </a:p>
              <a:p>
                <a:r>
                  <a:rPr lang="en-US" dirty="0"/>
                  <a:t>Carry equation for CLA block 1 and 2: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endParaRPr lang="en-US" dirty="0"/>
              </a:p>
              <a:p>
                <a:r>
                  <a:rPr lang="en-US" dirty="0"/>
                  <a:t>With substitution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Similar to regular CLA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E440F3-9BB2-42E9-AD52-F05DD4D1FF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3" t="-2204" b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304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Substitutions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With four 4-bit CLA blocks,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b="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0" dirty="0"/>
                  <a:t>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4"/>
                <a:endParaRPr lang="en-US" dirty="0"/>
              </a:p>
              <a:p>
                <a:r>
                  <a:rPr lang="en-US" dirty="0"/>
                  <a:t>Similar to regular CLA substitutions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92" t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68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7">
            <a:extLst>
              <a:ext uri="{FF2B5EF4-FFF2-40B4-BE49-F238E27FC236}">
                <a16:creationId xmlns:a16="http://schemas.microsoft.com/office/drawing/2014/main" id="{A27B145A-F479-46B8-8770-66E00C3B8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02403" name="Text Box 2">
            <a:extLst>
              <a:ext uri="{FF2B5EF4-FFF2-40B4-BE49-F238E27FC236}">
                <a16:creationId xmlns:a16="http://schemas.microsoft.com/office/drawing/2014/main" id="{1C5466A1-9DF5-4404-BF6D-96257AF16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956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600" b="1"/>
              <a:t>MLU Example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Removing Dependencies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1447800"/>
                <a:ext cx="7427912" cy="50292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The carry signal (c</a:t>
                </a:r>
                <a:r>
                  <a:rPr lang="en-US" baseline="-25000" dirty="0"/>
                  <a:t>8</a:t>
                </a:r>
                <a:r>
                  <a:rPr lang="en-US" dirty="0"/>
                  <a:t>) is now determined by an earlier CLA block’s carry (c</a:t>
                </a:r>
                <a:r>
                  <a:rPr lang="en-US" baseline="-25000" dirty="0"/>
                  <a:t>0</a:t>
                </a:r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dependent on the following:</a:t>
                </a:r>
              </a:p>
              <a:p>
                <a:pPr marL="971550" lvl="1" indent="-457200">
                  <a:buSzPct val="100000"/>
                  <a:buFont typeface="+mj-lt"/>
                  <a:buAutoNum type="arabicPeriod"/>
                </a:pPr>
                <a:r>
                  <a:rPr lang="en-US" dirty="0"/>
                  <a:t>The current stage generating a carry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971550" lvl="1" indent="-457200">
                  <a:buSzPct val="100000"/>
                  <a:buFont typeface="+mj-lt"/>
                  <a:buAutoNum type="arabicPeriod"/>
                </a:pPr>
                <a:r>
                  <a:rPr lang="en-US" dirty="0"/>
                  <a:t>The current stage propagating a generated carry from a CLA block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971550" lvl="1" indent="-457200">
                  <a:buSzPct val="100000"/>
                  <a:buFont typeface="+mj-lt"/>
                  <a:buAutoNum type="arabicPeriod"/>
                </a:pPr>
                <a:r>
                  <a:rPr lang="en-US" dirty="0"/>
                  <a:t>The current and previous stages propagating a carry from an earlier CLA block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 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marL="971550" lvl="1" indent="-457200">
                  <a:buSzPct val="100000"/>
                  <a:buFont typeface="+mj-lt"/>
                  <a:buAutoNum type="arabicPeriod"/>
                </a:pPr>
                <a:endParaRPr lang="en-US" dirty="0"/>
              </a:p>
              <a:p>
                <a:r>
                  <a:rPr lang="en-US" dirty="0"/>
                  <a:t>We can perform substitution for each CLA carry bit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1447800"/>
                <a:ext cx="7427912" cy="5029200"/>
              </a:xfrm>
              <a:blipFill>
                <a:blip r:embed="rId2"/>
                <a:stretch>
                  <a:fillRect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E86551BE-2C0E-4411-87A0-3EFEEE667E12}"/>
              </a:ext>
            </a:extLst>
          </p:cNvPr>
          <p:cNvGrpSpPr/>
          <p:nvPr/>
        </p:nvGrpSpPr>
        <p:grpSpPr>
          <a:xfrm>
            <a:off x="3962400" y="2302879"/>
            <a:ext cx="2286001" cy="419876"/>
            <a:chOff x="3544094" y="2743198"/>
            <a:chExt cx="2286001" cy="419876"/>
          </a:xfrm>
        </p:grpSpPr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4A726381-9780-4DA5-9997-D7B06134A9B6}"/>
                </a:ext>
              </a:extLst>
            </p:cNvPr>
            <p:cNvSpPr/>
            <p:nvPr/>
          </p:nvSpPr>
          <p:spPr bwMode="auto">
            <a:xfrm rot="16200000">
              <a:off x="3800872" y="2695178"/>
              <a:ext cx="152401" cy="248445"/>
            </a:xfrm>
            <a:prstGeom prst="leftBrac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A6F66253-5D1E-4E10-9E61-B2A66A59084C}"/>
                </a:ext>
              </a:extLst>
            </p:cNvPr>
            <p:cNvSpPr/>
            <p:nvPr/>
          </p:nvSpPr>
          <p:spPr bwMode="auto">
            <a:xfrm rot="16200000">
              <a:off x="4454128" y="2586432"/>
              <a:ext cx="152401" cy="465935"/>
            </a:xfrm>
            <a:prstGeom prst="leftBrac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89F054D9-E2F3-410E-996D-9AB63E1EE31B}"/>
                </a:ext>
              </a:extLst>
            </p:cNvPr>
            <p:cNvSpPr/>
            <p:nvPr/>
          </p:nvSpPr>
          <p:spPr bwMode="auto">
            <a:xfrm rot="16200000">
              <a:off x="5372895" y="2438399"/>
              <a:ext cx="152401" cy="761999"/>
            </a:xfrm>
            <a:prstGeom prst="leftBrac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A3DB268-32FF-4C5F-B77F-0A03DC66E258}"/>
                </a:ext>
              </a:extLst>
            </p:cNvPr>
            <p:cNvSpPr txBox="1"/>
            <p:nvPr/>
          </p:nvSpPr>
          <p:spPr>
            <a:xfrm>
              <a:off x="3544094" y="2886075"/>
              <a:ext cx="685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Case 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880D7F-36E9-47C6-B13D-6B1899A0D82F}"/>
                </a:ext>
              </a:extLst>
            </p:cNvPr>
            <p:cNvSpPr txBox="1"/>
            <p:nvPr/>
          </p:nvSpPr>
          <p:spPr>
            <a:xfrm>
              <a:off x="4187428" y="2886075"/>
              <a:ext cx="685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Case 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4B0965-1C10-448A-9035-F4D11969D864}"/>
                </a:ext>
              </a:extLst>
            </p:cNvPr>
            <p:cNvSpPr txBox="1"/>
            <p:nvPr/>
          </p:nvSpPr>
          <p:spPr>
            <a:xfrm>
              <a:off x="5106195" y="2886075"/>
              <a:ext cx="685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Case 3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D21603-5678-44AE-B251-BD6C2D0982F5}"/>
              </a:ext>
            </a:extLst>
          </p:cNvPr>
          <p:cNvGrpSpPr/>
          <p:nvPr/>
        </p:nvGrpSpPr>
        <p:grpSpPr>
          <a:xfrm>
            <a:off x="3308748" y="3243298"/>
            <a:ext cx="3625454" cy="419877"/>
            <a:chOff x="4277283" y="2743197"/>
            <a:chExt cx="3625454" cy="419877"/>
          </a:xfrm>
        </p:grpSpPr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3D7979CE-3DF5-4047-B7EB-5117B4C73558}"/>
                </a:ext>
              </a:extLst>
            </p:cNvPr>
            <p:cNvSpPr/>
            <p:nvPr/>
          </p:nvSpPr>
          <p:spPr bwMode="auto">
            <a:xfrm rot="16200000">
              <a:off x="4543983" y="2695178"/>
              <a:ext cx="152401" cy="248445"/>
            </a:xfrm>
            <a:prstGeom prst="leftBrac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3" name="Left Brace 12">
              <a:extLst>
                <a:ext uri="{FF2B5EF4-FFF2-40B4-BE49-F238E27FC236}">
                  <a16:creationId xmlns:a16="http://schemas.microsoft.com/office/drawing/2014/main" id="{EAB495AB-09F1-4818-9BF7-77C4A9AD268B}"/>
                </a:ext>
              </a:extLst>
            </p:cNvPr>
            <p:cNvSpPr/>
            <p:nvPr/>
          </p:nvSpPr>
          <p:spPr bwMode="auto">
            <a:xfrm rot="16200000">
              <a:off x="5769135" y="2057398"/>
              <a:ext cx="152401" cy="1523999"/>
            </a:xfrm>
            <a:prstGeom prst="leftBrac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id="{8D7147C6-1735-4376-85E2-3E30F2EEB61A}"/>
                </a:ext>
              </a:extLst>
            </p:cNvPr>
            <p:cNvSpPr/>
            <p:nvPr/>
          </p:nvSpPr>
          <p:spPr bwMode="auto">
            <a:xfrm rot="16200000">
              <a:off x="7331236" y="2324099"/>
              <a:ext cx="152401" cy="990600"/>
            </a:xfrm>
            <a:prstGeom prst="leftBrace">
              <a:avLst/>
            </a:prstGeom>
            <a:noFill/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0D9F5EB-3A2D-4D64-A084-EDBFCAB3D039}"/>
                </a:ext>
              </a:extLst>
            </p:cNvPr>
            <p:cNvSpPr txBox="1"/>
            <p:nvPr/>
          </p:nvSpPr>
          <p:spPr>
            <a:xfrm>
              <a:off x="4277283" y="2886075"/>
              <a:ext cx="685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Case 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DE3BB0-D989-4047-9842-958D097935FE}"/>
                </a:ext>
              </a:extLst>
            </p:cNvPr>
            <p:cNvSpPr txBox="1"/>
            <p:nvPr/>
          </p:nvSpPr>
          <p:spPr>
            <a:xfrm>
              <a:off x="5522279" y="2886075"/>
              <a:ext cx="685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Case 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A3123C3-5930-44C1-A87C-6579FB51C2F7}"/>
                </a:ext>
              </a:extLst>
            </p:cNvPr>
            <p:cNvSpPr txBox="1"/>
            <p:nvPr/>
          </p:nvSpPr>
          <p:spPr>
            <a:xfrm>
              <a:off x="7064536" y="2886075"/>
              <a:ext cx="6857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</a:rPr>
                <a:t>Case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362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CLA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1447801"/>
                <a:ext cx="7772400" cy="1295399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sz="2800" dirty="0"/>
                  <a:t>Steps</a:t>
                </a:r>
              </a:p>
              <a:p>
                <a:pPr lvl="1"/>
                <a:r>
                  <a:rPr lang="en-US" sz="2400" dirty="0"/>
                  <a:t>Produce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terms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Produce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terms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:r>
                  <a:rPr lang="en-US" sz="2400" dirty="0"/>
                  <a:t>Produce carry </a:t>
                </a:r>
                <a:r>
                  <a:rPr lang="en-US" sz="2400" dirty="0" err="1"/>
                  <a:t>minterms</a:t>
                </a:r>
                <a:r>
                  <a:rPr lang="en-US" sz="2400" dirty="0"/>
                  <a:t> (e.g.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/>
                  <a:t>)</a:t>
                </a:r>
              </a:p>
              <a:p>
                <a:pPr lvl="1"/>
                <a:r>
                  <a:rPr lang="en-US" sz="2400" dirty="0"/>
                  <a:t>Produce final carry terms (c</a:t>
                </a:r>
                <a:r>
                  <a:rPr lang="en-US" sz="2400" baseline="-25000" dirty="0"/>
                  <a:t>i</a:t>
                </a:r>
                <a:r>
                  <a:rPr lang="en-US" sz="2400" dirty="0"/>
                  <a:t>) from </a:t>
                </a:r>
                <a:r>
                  <a:rPr lang="en-US" sz="2400" dirty="0" err="1"/>
                  <a:t>minterms</a:t>
                </a:r>
                <a:endParaRPr lang="en-US" sz="24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1447801"/>
                <a:ext cx="7772400" cy="1295399"/>
              </a:xfrm>
              <a:blipFill>
                <a:blip r:embed="rId2"/>
                <a:stretch>
                  <a:fillRect t="-7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025" y="2743200"/>
            <a:ext cx="6390521" cy="3940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6611779"/>
            <a:ext cx="403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Figure 2. A hierarchical carry-</a:t>
            </a:r>
            <a:r>
              <a:rPr lang="en-US" sz="1000" dirty="0" err="1"/>
              <a:t>lookahead</a:t>
            </a:r>
            <a:r>
              <a:rPr lang="en-US" sz="1000" dirty="0"/>
              <a:t> adder [1]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240D05D-315D-4919-B593-FBB485144C65}"/>
              </a:ext>
            </a:extLst>
          </p:cNvPr>
          <p:cNvSpPr/>
          <p:nvPr/>
        </p:nvSpPr>
        <p:spPr bwMode="auto">
          <a:xfrm>
            <a:off x="0" y="5621403"/>
            <a:ext cx="7467600" cy="533400"/>
          </a:xfrm>
          <a:prstGeom prst="rect">
            <a:avLst/>
          </a:prstGeom>
          <a:solidFill>
            <a:schemeClr val="tx2">
              <a:lumMod val="20000"/>
              <a:lumOff val="80000"/>
              <a:alpha val="4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rPr>
              <a:t>carry terms</a:t>
            </a:r>
            <a:b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rPr>
            </a:b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rPr>
              <a:t>(steps 3 &amp; 4)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4348C10-8119-496C-AA14-066CD8C75511}"/>
              </a:ext>
            </a:extLst>
          </p:cNvPr>
          <p:cNvSpPr/>
          <p:nvPr/>
        </p:nvSpPr>
        <p:spPr bwMode="auto">
          <a:xfrm>
            <a:off x="0" y="3500120"/>
            <a:ext cx="7467599" cy="533400"/>
          </a:xfrm>
          <a:prstGeom prst="rect">
            <a:avLst/>
          </a:prstGeom>
          <a:solidFill>
            <a:schemeClr val="tx2">
              <a:lumMod val="20000"/>
              <a:lumOff val="80000"/>
              <a:alpha val="4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Arial" charset="0"/>
                <a:ea typeface="ＭＳ Ｐゴシック" pitchFamily="48" charset="-128"/>
              </a:rPr>
              <a:t>propagate/generate </a:t>
            </a:r>
            <a:br>
              <a:rPr lang="en-US" sz="1400" dirty="0">
                <a:latin typeface="Arial" charset="0"/>
                <a:ea typeface="ＭＳ Ｐゴシック" pitchFamily="48" charset="-128"/>
              </a:rPr>
            </a:br>
            <a:r>
              <a:rPr lang="en-US" sz="1400" dirty="0">
                <a:latin typeface="Arial" charset="0"/>
                <a:ea typeface="ＭＳ Ｐゴシック" pitchFamily="48" charset="-128"/>
              </a:rPr>
              <a:t>terms (steps 1 &amp; 2)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695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4" grpId="0" animBg="1"/>
      <p:bldP spid="3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CLA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1447801"/>
            <a:ext cx="7772400" cy="1295399"/>
          </a:xfrm>
        </p:spPr>
        <p:txBody>
          <a:bodyPr>
            <a:normAutofit fontScale="62500" lnSpcReduction="20000"/>
          </a:bodyPr>
          <a:lstStyle/>
          <a:p>
            <a:r>
              <a:rPr lang="en-US" sz="2800" dirty="0"/>
              <a:t>Compared to pure CLA</a:t>
            </a:r>
          </a:p>
          <a:p>
            <a:pPr lvl="1"/>
            <a:r>
              <a:rPr lang="en-US" sz="2400" dirty="0"/>
              <a:t>Smaller quadratic area growth</a:t>
            </a:r>
          </a:p>
          <a:p>
            <a:pPr lvl="2"/>
            <a:r>
              <a:rPr lang="en-US" sz="2000" dirty="0"/>
              <a:t>Block propagate/generate logic extracts common propagate/generate terms</a:t>
            </a:r>
          </a:p>
          <a:p>
            <a:pPr lvl="2"/>
            <a:r>
              <a:rPr lang="en-US" sz="2000" dirty="0"/>
              <a:t>Avoids duplicating gates for common propagate/generate terms in each carry equation</a:t>
            </a:r>
          </a:p>
          <a:p>
            <a:pPr lvl="1"/>
            <a:r>
              <a:rPr lang="en-US" sz="2400" dirty="0"/>
              <a:t>Larger constant delay due to block propagate/generate logic.</a:t>
            </a:r>
            <a:endParaRPr lang="en-US" sz="20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025" y="2743200"/>
            <a:ext cx="6390521" cy="3940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6611779"/>
            <a:ext cx="4038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Figure 2. A hierarchical carry-</a:t>
            </a:r>
            <a:r>
              <a:rPr lang="en-US" sz="1000" dirty="0" err="1"/>
              <a:t>lookahead</a:t>
            </a:r>
            <a:r>
              <a:rPr lang="en-US" sz="1000" dirty="0"/>
              <a:t> adder [1]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1F99E64-49C5-432B-8429-153E1B44164E}"/>
              </a:ext>
            </a:extLst>
          </p:cNvPr>
          <p:cNvGrpSpPr/>
          <p:nvPr/>
        </p:nvGrpSpPr>
        <p:grpSpPr>
          <a:xfrm>
            <a:off x="6553200" y="3505200"/>
            <a:ext cx="503332" cy="71344"/>
            <a:chOff x="8259668" y="4895849"/>
            <a:chExt cx="503332" cy="7134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91548CD-836E-4BBD-9D42-DC6F6451F493}"/>
                </a:ext>
              </a:extLst>
            </p:cNvPr>
            <p:cNvSpPr/>
            <p:nvPr/>
          </p:nvSpPr>
          <p:spPr bwMode="auto">
            <a:xfrm>
              <a:off x="8689402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55C5A36-70FB-442A-BCEA-DA64A8D614E6}"/>
                </a:ext>
              </a:extLst>
            </p:cNvPr>
            <p:cNvSpPr/>
            <p:nvPr/>
          </p:nvSpPr>
          <p:spPr bwMode="auto">
            <a:xfrm>
              <a:off x="8546158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0CD77C3-B0BA-4209-99E8-3A840CD086CE}"/>
                </a:ext>
              </a:extLst>
            </p:cNvPr>
            <p:cNvSpPr/>
            <p:nvPr/>
          </p:nvSpPr>
          <p:spPr bwMode="auto">
            <a:xfrm>
              <a:off x="8402913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F930A88-F1D5-4728-8004-72F7C48B9C67}"/>
                </a:ext>
              </a:extLst>
            </p:cNvPr>
            <p:cNvSpPr/>
            <p:nvPr/>
          </p:nvSpPr>
          <p:spPr bwMode="auto">
            <a:xfrm>
              <a:off x="8259668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AAFCB90E-9ABA-4E74-8789-D2ADDD12277D}"/>
              </a:ext>
            </a:extLst>
          </p:cNvPr>
          <p:cNvSpPr/>
          <p:nvPr/>
        </p:nvSpPr>
        <p:spPr bwMode="auto">
          <a:xfrm>
            <a:off x="6693843" y="3886200"/>
            <a:ext cx="73598" cy="7134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7FA0C3D-AC54-44A0-97DC-F929A6C3BC52}"/>
              </a:ext>
            </a:extLst>
          </p:cNvPr>
          <p:cNvSpPr/>
          <p:nvPr/>
        </p:nvSpPr>
        <p:spPr bwMode="auto">
          <a:xfrm>
            <a:off x="5334000" y="3886200"/>
            <a:ext cx="73598" cy="7134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3AA6C01-59D0-4BE9-B6AB-51A4D82D6299}"/>
              </a:ext>
            </a:extLst>
          </p:cNvPr>
          <p:cNvSpPr/>
          <p:nvPr/>
        </p:nvSpPr>
        <p:spPr bwMode="auto">
          <a:xfrm>
            <a:off x="2743200" y="3886200"/>
            <a:ext cx="73598" cy="7134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8FBDF1-0961-4A3D-9816-527E678988FB}"/>
              </a:ext>
            </a:extLst>
          </p:cNvPr>
          <p:cNvSpPr/>
          <p:nvPr/>
        </p:nvSpPr>
        <p:spPr bwMode="auto">
          <a:xfrm>
            <a:off x="2743200" y="3886200"/>
            <a:ext cx="73598" cy="7134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01197AE-822E-42AA-86B8-215891E93BBA}"/>
              </a:ext>
            </a:extLst>
          </p:cNvPr>
          <p:cNvSpPr/>
          <p:nvPr/>
        </p:nvSpPr>
        <p:spPr bwMode="auto">
          <a:xfrm>
            <a:off x="2736122" y="3886200"/>
            <a:ext cx="73598" cy="7134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82667EB-4306-45ED-BCD7-CD1701D62FA9}"/>
              </a:ext>
            </a:extLst>
          </p:cNvPr>
          <p:cNvSpPr/>
          <p:nvPr/>
        </p:nvSpPr>
        <p:spPr bwMode="auto">
          <a:xfrm>
            <a:off x="5334000" y="3886200"/>
            <a:ext cx="73598" cy="7134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0B79A91-2600-4B27-879E-76414A072273}"/>
              </a:ext>
            </a:extLst>
          </p:cNvPr>
          <p:cNvSpPr/>
          <p:nvPr/>
        </p:nvSpPr>
        <p:spPr bwMode="auto">
          <a:xfrm>
            <a:off x="5339622" y="3886200"/>
            <a:ext cx="73598" cy="7134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3716167-AEA4-4C6D-8A40-CED90D3A93D2}"/>
              </a:ext>
            </a:extLst>
          </p:cNvPr>
          <p:cNvSpPr/>
          <p:nvPr/>
        </p:nvSpPr>
        <p:spPr bwMode="auto">
          <a:xfrm>
            <a:off x="6731537" y="3886200"/>
            <a:ext cx="73598" cy="7134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0A17A97-9C37-4AAE-8921-4F95618C6F00}"/>
              </a:ext>
            </a:extLst>
          </p:cNvPr>
          <p:cNvSpPr/>
          <p:nvPr/>
        </p:nvSpPr>
        <p:spPr bwMode="auto">
          <a:xfrm>
            <a:off x="6768336" y="3886200"/>
            <a:ext cx="73598" cy="7134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6C7CBC-C934-4D8F-BFFB-65EA2976835F}"/>
              </a:ext>
            </a:extLst>
          </p:cNvPr>
          <p:cNvGrpSpPr/>
          <p:nvPr/>
        </p:nvGrpSpPr>
        <p:grpSpPr>
          <a:xfrm>
            <a:off x="5082334" y="3505200"/>
            <a:ext cx="503332" cy="71344"/>
            <a:chOff x="8259668" y="4895849"/>
            <a:chExt cx="503332" cy="71344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60D2BA6-209B-4B58-9175-9FEDCEB5191D}"/>
                </a:ext>
              </a:extLst>
            </p:cNvPr>
            <p:cNvSpPr/>
            <p:nvPr/>
          </p:nvSpPr>
          <p:spPr bwMode="auto">
            <a:xfrm>
              <a:off x="8689402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4E75B5D-876E-4ECA-9E4A-622842AF8232}"/>
                </a:ext>
              </a:extLst>
            </p:cNvPr>
            <p:cNvSpPr/>
            <p:nvPr/>
          </p:nvSpPr>
          <p:spPr bwMode="auto">
            <a:xfrm>
              <a:off x="8546158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DD830CD-2CC1-4E50-A0F1-30E017FA3BAC}"/>
                </a:ext>
              </a:extLst>
            </p:cNvPr>
            <p:cNvSpPr/>
            <p:nvPr/>
          </p:nvSpPr>
          <p:spPr bwMode="auto">
            <a:xfrm>
              <a:off x="8402913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6D04773-795A-4B2D-9962-39F749F397B0}"/>
                </a:ext>
              </a:extLst>
            </p:cNvPr>
            <p:cNvSpPr/>
            <p:nvPr/>
          </p:nvSpPr>
          <p:spPr bwMode="auto">
            <a:xfrm>
              <a:off x="8259668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35A2A23-8F17-4C9B-8EE9-78CC9BB7E19F}"/>
              </a:ext>
            </a:extLst>
          </p:cNvPr>
          <p:cNvGrpSpPr/>
          <p:nvPr/>
        </p:nvGrpSpPr>
        <p:grpSpPr>
          <a:xfrm>
            <a:off x="2521255" y="3505200"/>
            <a:ext cx="503332" cy="71344"/>
            <a:chOff x="8259668" y="4895849"/>
            <a:chExt cx="503332" cy="7134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34CE935-47F8-4A4E-91F6-E91A6D29F514}"/>
                </a:ext>
              </a:extLst>
            </p:cNvPr>
            <p:cNvSpPr/>
            <p:nvPr/>
          </p:nvSpPr>
          <p:spPr bwMode="auto">
            <a:xfrm>
              <a:off x="8689402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9D402BD-6DDE-473C-A357-AAE1579A18E6}"/>
                </a:ext>
              </a:extLst>
            </p:cNvPr>
            <p:cNvSpPr/>
            <p:nvPr/>
          </p:nvSpPr>
          <p:spPr bwMode="auto">
            <a:xfrm>
              <a:off x="8546158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611BCF6-9F73-4AF4-A4F5-DE3C20021949}"/>
                </a:ext>
              </a:extLst>
            </p:cNvPr>
            <p:cNvSpPr/>
            <p:nvPr/>
          </p:nvSpPr>
          <p:spPr bwMode="auto">
            <a:xfrm>
              <a:off x="8402913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6058539-4C92-440F-9792-48E64639DB0F}"/>
                </a:ext>
              </a:extLst>
            </p:cNvPr>
            <p:cNvSpPr/>
            <p:nvPr/>
          </p:nvSpPr>
          <p:spPr bwMode="auto">
            <a:xfrm>
              <a:off x="8259668" y="4895849"/>
              <a:ext cx="73598" cy="713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285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0.00017 0.0393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8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-3.33333E-6 0.0393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00087 0.05555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05434 0.2504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" y="1252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28733 0.2504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58" y="12523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0.4368 0.2504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40" y="12523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-0.23125 0.2504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12523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15208 0.2504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1252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0.14878 0.2504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12523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38733 0.2504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Practical Limitations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82688" y="1447800"/>
                <a:ext cx="7885112" cy="54102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altLang="en-US" dirty="0"/>
                  <a:t>At larger bit-widths, the carry equations requires gates with many inputs</a:t>
                </a:r>
              </a:p>
              <a:p>
                <a:pPr lvl="1"/>
                <a:r>
                  <a:rPr lang="en-US" altLang="en-US" dirty="0"/>
                  <a:t>Fan-in limits the number of inputs on a gate</a:t>
                </a:r>
              </a:p>
              <a:p>
                <a:pPr lvl="1"/>
                <a:r>
                  <a:rPr lang="en-US" altLang="en-US" dirty="0"/>
                  <a:t>A network of smaller gates can be used to avoid fan-in at the cost of additional delay</a:t>
                </a:r>
              </a:p>
              <a:p>
                <a:r>
                  <a:rPr lang="en-US" altLang="en-US" dirty="0"/>
                  <a:t>E.g.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r>
                  <a:rPr lang="en-US" altLang="en-US" dirty="0"/>
                  <a:t>Signals may have large fan-out as well</a:t>
                </a:r>
              </a:p>
              <a:p>
                <a:pPr lvl="1"/>
                <a:r>
                  <a:rPr lang="en-US" altLang="en-US" dirty="0"/>
                  <a:t>May need to duplicate gates to limit fan-out which increases area cost</a:t>
                </a:r>
              </a:p>
            </p:txBody>
          </p:sp>
        </mc:Choice>
        <mc:Fallback xmlns="">
          <p:sp>
            <p:nvSpPr>
              <p:cNvPr id="19459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1447800"/>
                <a:ext cx="7885112" cy="5410200"/>
              </a:xfrm>
              <a:blipFill>
                <a:blip r:embed="rId2"/>
                <a:stretch>
                  <a:fillRect l="-309" t="-2593" r="-1546" b="-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DB904A62-8B6A-42B8-8CBC-112E49617DBF}"/>
              </a:ext>
            </a:extLst>
          </p:cNvPr>
          <p:cNvGrpSpPr/>
          <p:nvPr/>
        </p:nvGrpSpPr>
        <p:grpSpPr>
          <a:xfrm>
            <a:off x="3048000" y="3861478"/>
            <a:ext cx="3593369" cy="1530434"/>
            <a:chOff x="2667000" y="4927389"/>
            <a:chExt cx="4583969" cy="19114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9400" y="5234158"/>
              <a:ext cx="1137734" cy="762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15744" y="4927389"/>
              <a:ext cx="1935225" cy="148831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667000" y="6377158"/>
              <a:ext cx="10759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Ideally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6377157"/>
              <a:ext cx="15888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Practically</a:t>
              </a:r>
            </a:p>
          </p:txBody>
        </p:sp>
        <p:sp>
          <p:nvSpPr>
            <p:cNvPr id="5" name="Arrow: Right 4"/>
            <p:cNvSpPr/>
            <p:nvPr/>
          </p:nvSpPr>
          <p:spPr bwMode="auto">
            <a:xfrm>
              <a:off x="4369739" y="5386558"/>
              <a:ext cx="533400" cy="609600"/>
            </a:xfrm>
            <a:prstGeom prst="right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Multi-level Hierarchical Approaches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1447800"/>
            <a:ext cx="7772400" cy="5410200"/>
          </a:xfrm>
        </p:spPr>
        <p:txBody>
          <a:bodyPr>
            <a:normAutofit/>
          </a:bodyPr>
          <a:lstStyle/>
          <a:p>
            <a:r>
              <a:rPr lang="en-US" dirty="0"/>
              <a:t>Similar to the past two architectures, we can add additional hierarchical levels for different area/delay tradeoffs</a:t>
            </a:r>
          </a:p>
          <a:p>
            <a:pPr lvl="1"/>
            <a:r>
              <a:rPr lang="en-US" dirty="0"/>
              <a:t>May help with fan-in/fan-out as </a:t>
            </a:r>
            <a:br>
              <a:rPr lang="en-US" dirty="0"/>
            </a:br>
            <a:r>
              <a:rPr lang="en-US" dirty="0"/>
              <a:t>width increases</a:t>
            </a:r>
          </a:p>
          <a:p>
            <a:pPr lvl="1"/>
            <a:r>
              <a:rPr lang="en-US" dirty="0"/>
              <a:t>Ideal number of levels dependent on width</a:t>
            </a:r>
          </a:p>
        </p:txBody>
      </p:sp>
    </p:spTree>
    <p:extLst>
      <p:ext uri="{BB962C8B-B14F-4D97-AF65-F5344CB8AC3E}">
        <p14:creationId xmlns:p14="http://schemas.microsoft.com/office/powerpoint/2010/main" val="196703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20CF5-E499-42D9-9F5A-08298A3D5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BE51F-4203-4370-81EE-C4C26C724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adder architectures with different area/delay tradeoffs</a:t>
            </a:r>
          </a:p>
          <a:p>
            <a:pPr lvl="1"/>
            <a:r>
              <a:rPr lang="en-US" dirty="0"/>
              <a:t>Ripple carry adder </a:t>
            </a:r>
          </a:p>
          <a:p>
            <a:pPr lvl="1"/>
            <a:r>
              <a:rPr lang="en-US" dirty="0"/>
              <a:t>Carry lookahead adder</a:t>
            </a:r>
          </a:p>
          <a:p>
            <a:pPr lvl="2"/>
            <a:endParaRPr lang="en-US" dirty="0"/>
          </a:p>
          <a:p>
            <a:r>
              <a:rPr lang="en-US" dirty="0"/>
              <a:t>Two hierarchical architectures with different area/delay tradeoffs</a:t>
            </a:r>
          </a:p>
          <a:p>
            <a:pPr lvl="1"/>
            <a:r>
              <a:rPr lang="en-US" dirty="0"/>
              <a:t>Hybrid architecture</a:t>
            </a:r>
          </a:p>
          <a:p>
            <a:pPr lvl="1"/>
            <a:r>
              <a:rPr lang="en-US" dirty="0"/>
              <a:t>Hierarchical CLA</a:t>
            </a:r>
          </a:p>
          <a:p>
            <a:pPr lvl="1"/>
            <a:endParaRPr lang="en-US" dirty="0"/>
          </a:p>
          <a:p>
            <a:r>
              <a:rPr lang="en-US" dirty="0"/>
              <a:t>Questions?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0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+mj-lt"/>
              <a:buAutoNum type="arabicPeriod"/>
            </a:pPr>
            <a:r>
              <a:rPr lang="en-US" sz="1600" dirty="0"/>
              <a:t>Stephen Brown and </a:t>
            </a:r>
            <a:r>
              <a:rPr lang="en-US" sz="1600" dirty="0" err="1"/>
              <a:t>Zvonko</a:t>
            </a:r>
            <a:r>
              <a:rPr lang="en-US" sz="1600" dirty="0"/>
              <a:t> </a:t>
            </a:r>
            <a:r>
              <a:rPr lang="en-US" sz="1600" dirty="0" err="1"/>
              <a:t>Vranesic</a:t>
            </a:r>
            <a:r>
              <a:rPr lang="en-US" sz="1600" dirty="0"/>
              <a:t>. 2004. </a:t>
            </a:r>
            <a:r>
              <a:rPr lang="en-US" sz="1600" i="1" dirty="0"/>
              <a:t>Fundamentals of Digital Logic with VHDL Design with CD-ROM</a:t>
            </a:r>
            <a:r>
              <a:rPr lang="en-US" sz="1600" dirty="0"/>
              <a:t> (2 ed.). McGraw-Hill, Inc., New York, NY, USA.</a:t>
            </a:r>
          </a:p>
          <a:p>
            <a:pPr>
              <a:buSzPct val="100000"/>
              <a:buFont typeface="+mj-lt"/>
              <a:buAutoNum type="arabicPeriod"/>
            </a:pPr>
            <a:r>
              <a:rPr lang="en-US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http://www.gstitt.ece.ufl.edu/courses/spring19/eel4712/index.html</a:t>
            </a:r>
            <a:endParaRPr lang="en-US" sz="1600" dirty="0"/>
          </a:p>
          <a:p>
            <a:pPr>
              <a:buSzPct val="100000"/>
              <a:buFont typeface="+mj-lt"/>
              <a:buAutoNum type="arabicPeriod"/>
            </a:pPr>
            <a:r>
              <a:rPr lang="en-US" sz="1600" dirty="0"/>
              <a:t>https://ece.gmu.edu/coursewebpages/ECE/ECE545/F10/viewgraphs/ECE545_lecture5_dataflow.pdf</a:t>
            </a:r>
          </a:p>
        </p:txBody>
      </p:sp>
    </p:spTree>
    <p:extLst>
      <p:ext uri="{BB962C8B-B14F-4D97-AF65-F5344CB8AC3E}">
        <p14:creationId xmlns:p14="http://schemas.microsoft.com/office/powerpoint/2010/main" val="32481072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8">
            <a:extLst>
              <a:ext uri="{FF2B5EF4-FFF2-40B4-BE49-F238E27FC236}">
                <a16:creationId xmlns:a16="http://schemas.microsoft.com/office/drawing/2014/main" id="{2A8AA5BC-4F7A-4226-8F99-6D824B226A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3E5445C6-DD42-4979-86FF-03730E8C6D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300" y="321733"/>
            <a:ext cx="8680116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34" name="Straight Connector 12">
            <a:extLst>
              <a:ext uri="{FF2B5EF4-FFF2-40B4-BE49-F238E27FC236}">
                <a16:creationId xmlns:a16="http://schemas.microsoft.com/office/drawing/2014/main" id="{45000665-DFC7-417E-8FD7-516A0F15C97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3300" y="4109417"/>
            <a:ext cx="20574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C0FCE3A-2535-4396-A223-BDAEC81D6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22362"/>
            <a:ext cx="6858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022958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5">
            <a:extLst>
              <a:ext uri="{FF2B5EF4-FFF2-40B4-BE49-F238E27FC236}">
                <a16:creationId xmlns:a16="http://schemas.microsoft.com/office/drawing/2014/main" id="{3FFAB65F-813D-4E0A-B663-5CEBCE6FA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90913"/>
            <a:ext cx="2476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7" name="Picture 2">
            <a:extLst>
              <a:ext uri="{FF2B5EF4-FFF2-40B4-BE49-F238E27FC236}">
                <a16:creationId xmlns:a16="http://schemas.microsoft.com/office/drawing/2014/main" id="{E042CC3F-D500-4A42-8DB1-A9C76ED71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43313"/>
            <a:ext cx="3714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Rectangle 2">
            <a:extLst>
              <a:ext uri="{FF2B5EF4-FFF2-40B4-BE49-F238E27FC236}">
                <a16:creationId xmlns:a16="http://schemas.microsoft.com/office/drawing/2014/main" id="{3C2FE705-1170-496F-9533-24583CB0FD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MLU Block Diagram</a:t>
            </a:r>
          </a:p>
        </p:txBody>
      </p:sp>
      <p:sp>
        <p:nvSpPr>
          <p:cNvPr id="103429" name="AutoShape 5">
            <a:extLst>
              <a:ext uri="{FF2B5EF4-FFF2-40B4-BE49-F238E27FC236}">
                <a16:creationId xmlns:a16="http://schemas.microsoft.com/office/drawing/2014/main" id="{FB69D177-E225-4624-869E-143BE7F3506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81000" y="1676400"/>
            <a:ext cx="96012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0" name="Line 8">
            <a:extLst>
              <a:ext uri="{FF2B5EF4-FFF2-40B4-BE49-F238E27FC236}">
                <a16:creationId xmlns:a16="http://schemas.microsoft.com/office/drawing/2014/main" id="{F596AAC4-69A2-4584-9E7E-F4735BB95D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4475" y="2033588"/>
            <a:ext cx="207963" cy="1587"/>
          </a:xfrm>
          <a:prstGeom prst="line">
            <a:avLst/>
          </a:prstGeom>
          <a:noFill/>
          <a:ln w="7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1" name="Freeform 9">
            <a:extLst>
              <a:ext uri="{FF2B5EF4-FFF2-40B4-BE49-F238E27FC236}">
                <a16:creationId xmlns:a16="http://schemas.microsoft.com/office/drawing/2014/main" id="{3E2B454B-F466-4213-8306-A6AE4C3990A9}"/>
              </a:ext>
            </a:extLst>
          </p:cNvPr>
          <p:cNvSpPr>
            <a:spLocks/>
          </p:cNvSpPr>
          <p:nvPr/>
        </p:nvSpPr>
        <p:spPr bwMode="auto">
          <a:xfrm>
            <a:off x="1597025" y="2009775"/>
            <a:ext cx="20638" cy="60325"/>
          </a:xfrm>
          <a:custGeom>
            <a:avLst/>
            <a:gdLst>
              <a:gd name="T0" fmla="*/ 2147483647 w 13"/>
              <a:gd name="T1" fmla="*/ 2147483647 h 38"/>
              <a:gd name="T2" fmla="*/ 0 w 13"/>
              <a:gd name="T3" fmla="*/ 2147483647 h 38"/>
              <a:gd name="T4" fmla="*/ 0 w 13"/>
              <a:gd name="T5" fmla="*/ 0 h 38"/>
              <a:gd name="T6" fmla="*/ 2147483647 w 13"/>
              <a:gd name="T7" fmla="*/ 2147483647 h 38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38"/>
              <a:gd name="T14" fmla="*/ 13 w 13"/>
              <a:gd name="T15" fmla="*/ 38 h 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38">
                <a:moveTo>
                  <a:pt x="13" y="15"/>
                </a:moveTo>
                <a:lnTo>
                  <a:pt x="0" y="38"/>
                </a:lnTo>
                <a:lnTo>
                  <a:pt x="0" y="0"/>
                </a:lnTo>
                <a:lnTo>
                  <a:pt x="13" y="1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432" name="Line 10">
            <a:extLst>
              <a:ext uri="{FF2B5EF4-FFF2-40B4-BE49-F238E27FC236}">
                <a16:creationId xmlns:a16="http://schemas.microsoft.com/office/drawing/2014/main" id="{70CF53FB-35D8-4B09-B8F5-5781D6E396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9950" y="2152650"/>
            <a:ext cx="207963" cy="1588"/>
          </a:xfrm>
          <a:prstGeom prst="line">
            <a:avLst/>
          </a:prstGeom>
          <a:noFill/>
          <a:ln w="7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3" name="Freeform 11">
            <a:extLst>
              <a:ext uri="{FF2B5EF4-FFF2-40B4-BE49-F238E27FC236}">
                <a16:creationId xmlns:a16="http://schemas.microsoft.com/office/drawing/2014/main" id="{9705E688-0DE4-455F-8713-A5C4747BB1EA}"/>
              </a:ext>
            </a:extLst>
          </p:cNvPr>
          <p:cNvSpPr>
            <a:spLocks/>
          </p:cNvSpPr>
          <p:nvPr/>
        </p:nvSpPr>
        <p:spPr bwMode="auto">
          <a:xfrm>
            <a:off x="2243138" y="2128838"/>
            <a:ext cx="31750" cy="60325"/>
          </a:xfrm>
          <a:custGeom>
            <a:avLst/>
            <a:gdLst>
              <a:gd name="T0" fmla="*/ 0 w 20"/>
              <a:gd name="T1" fmla="*/ 2147483647 h 38"/>
              <a:gd name="T2" fmla="*/ 2147483647 w 20"/>
              <a:gd name="T3" fmla="*/ 2147483647 h 38"/>
              <a:gd name="T4" fmla="*/ 0 w 20"/>
              <a:gd name="T5" fmla="*/ 0 h 38"/>
              <a:gd name="T6" fmla="*/ 0 w 20"/>
              <a:gd name="T7" fmla="*/ 2147483647 h 38"/>
              <a:gd name="T8" fmla="*/ 0 60000 65536"/>
              <a:gd name="T9" fmla="*/ 0 60000 65536"/>
              <a:gd name="T10" fmla="*/ 0 60000 65536"/>
              <a:gd name="T11" fmla="*/ 0 60000 65536"/>
              <a:gd name="T12" fmla="*/ 0 w 20"/>
              <a:gd name="T13" fmla="*/ 0 h 38"/>
              <a:gd name="T14" fmla="*/ 20 w 20"/>
              <a:gd name="T15" fmla="*/ 38 h 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" h="38">
                <a:moveTo>
                  <a:pt x="0" y="38"/>
                </a:moveTo>
                <a:lnTo>
                  <a:pt x="20" y="15"/>
                </a:lnTo>
                <a:lnTo>
                  <a:pt x="0" y="0"/>
                </a:lnTo>
                <a:lnTo>
                  <a:pt x="0" y="38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434" name="Line 12">
            <a:extLst>
              <a:ext uri="{FF2B5EF4-FFF2-40B4-BE49-F238E27FC236}">
                <a16:creationId xmlns:a16="http://schemas.microsoft.com/office/drawing/2014/main" id="{298FF736-7B34-442C-971B-83BCB0C42F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4475" y="2271713"/>
            <a:ext cx="207963" cy="1587"/>
          </a:xfrm>
          <a:prstGeom prst="line">
            <a:avLst/>
          </a:prstGeom>
          <a:noFill/>
          <a:ln w="7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5" name="Freeform 13">
            <a:extLst>
              <a:ext uri="{FF2B5EF4-FFF2-40B4-BE49-F238E27FC236}">
                <a16:creationId xmlns:a16="http://schemas.microsoft.com/office/drawing/2014/main" id="{ABB05D35-A71D-494C-8D65-664AB0497624}"/>
              </a:ext>
            </a:extLst>
          </p:cNvPr>
          <p:cNvSpPr>
            <a:spLocks/>
          </p:cNvSpPr>
          <p:nvPr/>
        </p:nvSpPr>
        <p:spPr bwMode="auto">
          <a:xfrm>
            <a:off x="1597025" y="2247900"/>
            <a:ext cx="20638" cy="60325"/>
          </a:xfrm>
          <a:custGeom>
            <a:avLst/>
            <a:gdLst>
              <a:gd name="T0" fmla="*/ 2147483647 w 13"/>
              <a:gd name="T1" fmla="*/ 2147483647 h 38"/>
              <a:gd name="T2" fmla="*/ 0 w 13"/>
              <a:gd name="T3" fmla="*/ 2147483647 h 38"/>
              <a:gd name="T4" fmla="*/ 0 w 13"/>
              <a:gd name="T5" fmla="*/ 0 h 38"/>
              <a:gd name="T6" fmla="*/ 2147483647 w 13"/>
              <a:gd name="T7" fmla="*/ 2147483647 h 38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38"/>
              <a:gd name="T14" fmla="*/ 13 w 13"/>
              <a:gd name="T15" fmla="*/ 38 h 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38">
                <a:moveTo>
                  <a:pt x="13" y="15"/>
                </a:moveTo>
                <a:lnTo>
                  <a:pt x="0" y="38"/>
                </a:lnTo>
                <a:lnTo>
                  <a:pt x="0" y="0"/>
                </a:lnTo>
                <a:lnTo>
                  <a:pt x="13" y="1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436" name="Line 16">
            <a:extLst>
              <a:ext uri="{FF2B5EF4-FFF2-40B4-BE49-F238E27FC236}">
                <a16:creationId xmlns:a16="http://schemas.microsoft.com/office/drawing/2014/main" id="{C80BA5D8-0C0E-4EC3-9946-2A30829434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30400" y="2392363"/>
            <a:ext cx="1588" cy="119062"/>
          </a:xfrm>
          <a:prstGeom prst="line">
            <a:avLst/>
          </a:prstGeom>
          <a:noFill/>
          <a:ln w="7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7" name="Freeform 17">
            <a:extLst>
              <a:ext uri="{FF2B5EF4-FFF2-40B4-BE49-F238E27FC236}">
                <a16:creationId xmlns:a16="http://schemas.microsoft.com/office/drawing/2014/main" id="{75C16EB9-8CF3-4BF8-9CF4-695132CC7EB4}"/>
              </a:ext>
            </a:extLst>
          </p:cNvPr>
          <p:cNvSpPr>
            <a:spLocks/>
          </p:cNvSpPr>
          <p:nvPr/>
        </p:nvSpPr>
        <p:spPr bwMode="auto">
          <a:xfrm>
            <a:off x="1909763" y="2451100"/>
            <a:ext cx="52387" cy="36513"/>
          </a:xfrm>
          <a:custGeom>
            <a:avLst/>
            <a:gdLst>
              <a:gd name="T0" fmla="*/ 2147483647 w 33"/>
              <a:gd name="T1" fmla="*/ 0 h 23"/>
              <a:gd name="T2" fmla="*/ 2147483647 w 33"/>
              <a:gd name="T3" fmla="*/ 2147483647 h 23"/>
              <a:gd name="T4" fmla="*/ 0 w 33"/>
              <a:gd name="T5" fmla="*/ 2147483647 h 23"/>
              <a:gd name="T6" fmla="*/ 2147483647 w 33"/>
              <a:gd name="T7" fmla="*/ 0 h 23"/>
              <a:gd name="T8" fmla="*/ 0 60000 65536"/>
              <a:gd name="T9" fmla="*/ 0 60000 65536"/>
              <a:gd name="T10" fmla="*/ 0 60000 65536"/>
              <a:gd name="T11" fmla="*/ 0 60000 65536"/>
              <a:gd name="T12" fmla="*/ 0 w 33"/>
              <a:gd name="T13" fmla="*/ 0 h 23"/>
              <a:gd name="T14" fmla="*/ 33 w 33"/>
              <a:gd name="T15" fmla="*/ 23 h 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" h="23">
                <a:moveTo>
                  <a:pt x="13" y="0"/>
                </a:moveTo>
                <a:lnTo>
                  <a:pt x="33" y="23"/>
                </a:lnTo>
                <a:lnTo>
                  <a:pt x="0" y="23"/>
                </a:lnTo>
                <a:lnTo>
                  <a:pt x="13" y="0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438" name="Line 19">
            <a:extLst>
              <a:ext uri="{FF2B5EF4-FFF2-40B4-BE49-F238E27FC236}">
                <a16:creationId xmlns:a16="http://schemas.microsoft.com/office/drawing/2014/main" id="{C8E8B99A-C409-4BE1-AAD5-4FA0E5EEE0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4475" y="4298950"/>
            <a:ext cx="207963" cy="1588"/>
          </a:xfrm>
          <a:prstGeom prst="line">
            <a:avLst/>
          </a:prstGeom>
          <a:noFill/>
          <a:ln w="7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9" name="Freeform 20">
            <a:extLst>
              <a:ext uri="{FF2B5EF4-FFF2-40B4-BE49-F238E27FC236}">
                <a16:creationId xmlns:a16="http://schemas.microsoft.com/office/drawing/2014/main" id="{172B447F-F38E-467D-B57A-FFF6FB8FA840}"/>
              </a:ext>
            </a:extLst>
          </p:cNvPr>
          <p:cNvSpPr>
            <a:spLocks/>
          </p:cNvSpPr>
          <p:nvPr/>
        </p:nvSpPr>
        <p:spPr bwMode="auto">
          <a:xfrm>
            <a:off x="1597025" y="4275138"/>
            <a:ext cx="20638" cy="58737"/>
          </a:xfrm>
          <a:custGeom>
            <a:avLst/>
            <a:gdLst>
              <a:gd name="T0" fmla="*/ 2147483647 w 13"/>
              <a:gd name="T1" fmla="*/ 2147483647 h 37"/>
              <a:gd name="T2" fmla="*/ 0 w 13"/>
              <a:gd name="T3" fmla="*/ 2147483647 h 37"/>
              <a:gd name="T4" fmla="*/ 0 w 13"/>
              <a:gd name="T5" fmla="*/ 0 h 37"/>
              <a:gd name="T6" fmla="*/ 2147483647 w 13"/>
              <a:gd name="T7" fmla="*/ 2147483647 h 37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37"/>
              <a:gd name="T14" fmla="*/ 13 w 13"/>
              <a:gd name="T15" fmla="*/ 37 h 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37">
                <a:moveTo>
                  <a:pt x="13" y="15"/>
                </a:moveTo>
                <a:lnTo>
                  <a:pt x="0" y="37"/>
                </a:lnTo>
                <a:lnTo>
                  <a:pt x="0" y="0"/>
                </a:lnTo>
                <a:lnTo>
                  <a:pt x="13" y="1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440" name="Line 21">
            <a:extLst>
              <a:ext uri="{FF2B5EF4-FFF2-40B4-BE49-F238E27FC236}">
                <a16:creationId xmlns:a16="http://schemas.microsoft.com/office/drawing/2014/main" id="{3D8125BC-18E3-4047-AC2F-6EAC50C5C25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9950" y="4418013"/>
            <a:ext cx="207963" cy="1587"/>
          </a:xfrm>
          <a:prstGeom prst="line">
            <a:avLst/>
          </a:prstGeom>
          <a:noFill/>
          <a:ln w="7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41" name="Freeform 22">
            <a:extLst>
              <a:ext uri="{FF2B5EF4-FFF2-40B4-BE49-F238E27FC236}">
                <a16:creationId xmlns:a16="http://schemas.microsoft.com/office/drawing/2014/main" id="{6CF2BDDE-1373-4AFD-8631-618E86D7A863}"/>
              </a:ext>
            </a:extLst>
          </p:cNvPr>
          <p:cNvSpPr>
            <a:spLocks/>
          </p:cNvSpPr>
          <p:nvPr/>
        </p:nvSpPr>
        <p:spPr bwMode="auto">
          <a:xfrm>
            <a:off x="2243138" y="4394200"/>
            <a:ext cx="31750" cy="60325"/>
          </a:xfrm>
          <a:custGeom>
            <a:avLst/>
            <a:gdLst>
              <a:gd name="T0" fmla="*/ 0 w 20"/>
              <a:gd name="T1" fmla="*/ 2147483647 h 38"/>
              <a:gd name="T2" fmla="*/ 2147483647 w 20"/>
              <a:gd name="T3" fmla="*/ 2147483647 h 38"/>
              <a:gd name="T4" fmla="*/ 0 w 20"/>
              <a:gd name="T5" fmla="*/ 0 h 38"/>
              <a:gd name="T6" fmla="*/ 0 w 20"/>
              <a:gd name="T7" fmla="*/ 2147483647 h 38"/>
              <a:gd name="T8" fmla="*/ 0 60000 65536"/>
              <a:gd name="T9" fmla="*/ 0 60000 65536"/>
              <a:gd name="T10" fmla="*/ 0 60000 65536"/>
              <a:gd name="T11" fmla="*/ 0 60000 65536"/>
              <a:gd name="T12" fmla="*/ 0 w 20"/>
              <a:gd name="T13" fmla="*/ 0 h 38"/>
              <a:gd name="T14" fmla="*/ 20 w 20"/>
              <a:gd name="T15" fmla="*/ 38 h 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" h="38">
                <a:moveTo>
                  <a:pt x="0" y="38"/>
                </a:moveTo>
                <a:lnTo>
                  <a:pt x="20" y="15"/>
                </a:lnTo>
                <a:lnTo>
                  <a:pt x="0" y="0"/>
                </a:lnTo>
                <a:lnTo>
                  <a:pt x="0" y="38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442" name="Line 23">
            <a:extLst>
              <a:ext uri="{FF2B5EF4-FFF2-40B4-BE49-F238E27FC236}">
                <a16:creationId xmlns:a16="http://schemas.microsoft.com/office/drawing/2014/main" id="{00FA10F8-B5E0-446F-B51F-0AE6890A43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4475" y="4537075"/>
            <a:ext cx="207963" cy="1588"/>
          </a:xfrm>
          <a:prstGeom prst="line">
            <a:avLst/>
          </a:prstGeom>
          <a:noFill/>
          <a:ln w="7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43" name="Freeform 24">
            <a:extLst>
              <a:ext uri="{FF2B5EF4-FFF2-40B4-BE49-F238E27FC236}">
                <a16:creationId xmlns:a16="http://schemas.microsoft.com/office/drawing/2014/main" id="{ED58E81D-2A40-4936-BB2B-05EE852A9623}"/>
              </a:ext>
            </a:extLst>
          </p:cNvPr>
          <p:cNvSpPr>
            <a:spLocks/>
          </p:cNvSpPr>
          <p:nvPr/>
        </p:nvSpPr>
        <p:spPr bwMode="auto">
          <a:xfrm>
            <a:off x="1597025" y="4513263"/>
            <a:ext cx="20638" cy="60325"/>
          </a:xfrm>
          <a:custGeom>
            <a:avLst/>
            <a:gdLst>
              <a:gd name="T0" fmla="*/ 2147483647 w 13"/>
              <a:gd name="T1" fmla="*/ 2147483647 h 38"/>
              <a:gd name="T2" fmla="*/ 0 w 13"/>
              <a:gd name="T3" fmla="*/ 2147483647 h 38"/>
              <a:gd name="T4" fmla="*/ 0 w 13"/>
              <a:gd name="T5" fmla="*/ 0 h 38"/>
              <a:gd name="T6" fmla="*/ 2147483647 w 13"/>
              <a:gd name="T7" fmla="*/ 2147483647 h 38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38"/>
              <a:gd name="T14" fmla="*/ 13 w 13"/>
              <a:gd name="T15" fmla="*/ 38 h 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38">
                <a:moveTo>
                  <a:pt x="13" y="15"/>
                </a:moveTo>
                <a:lnTo>
                  <a:pt x="0" y="38"/>
                </a:lnTo>
                <a:lnTo>
                  <a:pt x="0" y="0"/>
                </a:lnTo>
                <a:lnTo>
                  <a:pt x="13" y="1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444" name="Line 27">
            <a:extLst>
              <a:ext uri="{FF2B5EF4-FFF2-40B4-BE49-F238E27FC236}">
                <a16:creationId xmlns:a16="http://schemas.microsoft.com/office/drawing/2014/main" id="{D37A0651-AE9A-442B-9FBC-28212331AA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30400" y="4656138"/>
            <a:ext cx="1588" cy="119062"/>
          </a:xfrm>
          <a:prstGeom prst="line">
            <a:avLst/>
          </a:prstGeom>
          <a:noFill/>
          <a:ln w="7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45" name="Freeform 28">
            <a:extLst>
              <a:ext uri="{FF2B5EF4-FFF2-40B4-BE49-F238E27FC236}">
                <a16:creationId xmlns:a16="http://schemas.microsoft.com/office/drawing/2014/main" id="{83B5F130-0131-47CC-9554-DD30932F52CA}"/>
              </a:ext>
            </a:extLst>
          </p:cNvPr>
          <p:cNvSpPr>
            <a:spLocks/>
          </p:cNvSpPr>
          <p:nvPr/>
        </p:nvSpPr>
        <p:spPr bwMode="auto">
          <a:xfrm>
            <a:off x="1909763" y="4716463"/>
            <a:ext cx="52387" cy="34925"/>
          </a:xfrm>
          <a:custGeom>
            <a:avLst/>
            <a:gdLst>
              <a:gd name="T0" fmla="*/ 2147483647 w 33"/>
              <a:gd name="T1" fmla="*/ 0 h 22"/>
              <a:gd name="T2" fmla="*/ 2147483647 w 33"/>
              <a:gd name="T3" fmla="*/ 2147483647 h 22"/>
              <a:gd name="T4" fmla="*/ 0 w 33"/>
              <a:gd name="T5" fmla="*/ 2147483647 h 22"/>
              <a:gd name="T6" fmla="*/ 2147483647 w 33"/>
              <a:gd name="T7" fmla="*/ 0 h 22"/>
              <a:gd name="T8" fmla="*/ 0 60000 65536"/>
              <a:gd name="T9" fmla="*/ 0 60000 65536"/>
              <a:gd name="T10" fmla="*/ 0 60000 65536"/>
              <a:gd name="T11" fmla="*/ 0 60000 65536"/>
              <a:gd name="T12" fmla="*/ 0 w 33"/>
              <a:gd name="T13" fmla="*/ 0 h 22"/>
              <a:gd name="T14" fmla="*/ 33 w 33"/>
              <a:gd name="T15" fmla="*/ 22 h 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" h="22">
                <a:moveTo>
                  <a:pt x="13" y="0"/>
                </a:moveTo>
                <a:lnTo>
                  <a:pt x="33" y="22"/>
                </a:lnTo>
                <a:lnTo>
                  <a:pt x="0" y="22"/>
                </a:lnTo>
                <a:lnTo>
                  <a:pt x="13" y="0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446" name="Freeform 29">
            <a:extLst>
              <a:ext uri="{FF2B5EF4-FFF2-40B4-BE49-F238E27FC236}">
                <a16:creationId xmlns:a16="http://schemas.microsoft.com/office/drawing/2014/main" id="{31FB8C53-5928-4BDD-8485-F8C6F9F87855}"/>
              </a:ext>
            </a:extLst>
          </p:cNvPr>
          <p:cNvSpPr>
            <a:spLocks/>
          </p:cNvSpPr>
          <p:nvPr/>
        </p:nvSpPr>
        <p:spPr bwMode="auto">
          <a:xfrm>
            <a:off x="419100" y="4359275"/>
            <a:ext cx="157163" cy="119063"/>
          </a:xfrm>
          <a:custGeom>
            <a:avLst/>
            <a:gdLst>
              <a:gd name="T0" fmla="*/ 0 w 99"/>
              <a:gd name="T1" fmla="*/ 0 h 75"/>
              <a:gd name="T2" fmla="*/ 0 w 99"/>
              <a:gd name="T3" fmla="*/ 2147483647 h 75"/>
              <a:gd name="T4" fmla="*/ 2147483647 w 99"/>
              <a:gd name="T5" fmla="*/ 2147483647 h 75"/>
              <a:gd name="T6" fmla="*/ 2147483647 w 99"/>
              <a:gd name="T7" fmla="*/ 2147483647 h 75"/>
              <a:gd name="T8" fmla="*/ 2147483647 w 99"/>
              <a:gd name="T9" fmla="*/ 0 h 75"/>
              <a:gd name="T10" fmla="*/ 0 w 99"/>
              <a:gd name="T11" fmla="*/ 0 h 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"/>
              <a:gd name="T19" fmla="*/ 0 h 75"/>
              <a:gd name="T20" fmla="*/ 99 w 99"/>
              <a:gd name="T21" fmla="*/ 75 h 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" h="75">
                <a:moveTo>
                  <a:pt x="0" y="0"/>
                </a:moveTo>
                <a:lnTo>
                  <a:pt x="0" y="75"/>
                </a:lnTo>
                <a:lnTo>
                  <a:pt x="66" y="75"/>
                </a:lnTo>
                <a:lnTo>
                  <a:pt x="99" y="37"/>
                </a:lnTo>
                <a:lnTo>
                  <a:pt x="66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405C5C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447" name="Line 30">
            <a:extLst>
              <a:ext uri="{FF2B5EF4-FFF2-40B4-BE49-F238E27FC236}">
                <a16:creationId xmlns:a16="http://schemas.microsoft.com/office/drawing/2014/main" id="{99537E49-071B-4616-8A39-2A55F64D87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263" y="4418013"/>
            <a:ext cx="103187" cy="1587"/>
          </a:xfrm>
          <a:prstGeom prst="line">
            <a:avLst/>
          </a:prstGeom>
          <a:noFill/>
          <a:ln w="0">
            <a:solidFill>
              <a:srgbClr val="405C5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48" name="Rectangle 31">
            <a:extLst>
              <a:ext uri="{FF2B5EF4-FFF2-40B4-BE49-F238E27FC236}">
                <a16:creationId xmlns:a16="http://schemas.microsoft.com/office/drawing/2014/main" id="{EF6654D6-3809-4A07-92CE-682BEBAEB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322763"/>
            <a:ext cx="1143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449" name="Rectangle 32">
            <a:extLst>
              <a:ext uri="{FF2B5EF4-FFF2-40B4-BE49-F238E27FC236}">
                <a16:creationId xmlns:a16="http://schemas.microsoft.com/office/drawing/2014/main" id="{9E2259B6-4A9A-4844-B359-451796DB84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297363"/>
            <a:ext cx="198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>
                <a:solidFill>
                  <a:srgbClr val="0000C0"/>
                </a:solidFill>
                <a:cs typeface="Arial" panose="020B0604020202020204" pitchFamily="34" charset="0"/>
              </a:rPr>
              <a:t>B</a:t>
            </a: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450" name="Freeform 33">
            <a:extLst>
              <a:ext uri="{FF2B5EF4-FFF2-40B4-BE49-F238E27FC236}">
                <a16:creationId xmlns:a16="http://schemas.microsoft.com/office/drawing/2014/main" id="{2DC3CEEE-27D2-492D-9F68-CAD953D0CDA0}"/>
              </a:ext>
            </a:extLst>
          </p:cNvPr>
          <p:cNvSpPr>
            <a:spLocks/>
          </p:cNvSpPr>
          <p:nvPr/>
        </p:nvSpPr>
        <p:spPr bwMode="auto">
          <a:xfrm>
            <a:off x="419100" y="2093913"/>
            <a:ext cx="157163" cy="119062"/>
          </a:xfrm>
          <a:custGeom>
            <a:avLst/>
            <a:gdLst>
              <a:gd name="T0" fmla="*/ 0 w 99"/>
              <a:gd name="T1" fmla="*/ 0 h 75"/>
              <a:gd name="T2" fmla="*/ 0 w 99"/>
              <a:gd name="T3" fmla="*/ 2147483647 h 75"/>
              <a:gd name="T4" fmla="*/ 2147483647 w 99"/>
              <a:gd name="T5" fmla="*/ 2147483647 h 75"/>
              <a:gd name="T6" fmla="*/ 2147483647 w 99"/>
              <a:gd name="T7" fmla="*/ 2147483647 h 75"/>
              <a:gd name="T8" fmla="*/ 2147483647 w 99"/>
              <a:gd name="T9" fmla="*/ 0 h 75"/>
              <a:gd name="T10" fmla="*/ 0 w 99"/>
              <a:gd name="T11" fmla="*/ 0 h 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"/>
              <a:gd name="T19" fmla="*/ 0 h 75"/>
              <a:gd name="T20" fmla="*/ 99 w 99"/>
              <a:gd name="T21" fmla="*/ 75 h 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" h="75">
                <a:moveTo>
                  <a:pt x="0" y="0"/>
                </a:moveTo>
                <a:lnTo>
                  <a:pt x="0" y="75"/>
                </a:lnTo>
                <a:lnTo>
                  <a:pt x="66" y="75"/>
                </a:lnTo>
                <a:lnTo>
                  <a:pt x="99" y="37"/>
                </a:lnTo>
                <a:lnTo>
                  <a:pt x="66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405C5C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451" name="Line 34">
            <a:extLst>
              <a:ext uri="{FF2B5EF4-FFF2-40B4-BE49-F238E27FC236}">
                <a16:creationId xmlns:a16="http://schemas.microsoft.com/office/drawing/2014/main" id="{7D63CB3F-C4E5-4B93-B1AA-B6A638986F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263" y="2152650"/>
            <a:ext cx="103187" cy="1588"/>
          </a:xfrm>
          <a:prstGeom prst="line">
            <a:avLst/>
          </a:prstGeom>
          <a:noFill/>
          <a:ln w="0">
            <a:solidFill>
              <a:srgbClr val="405C5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52" name="Rectangle 35">
            <a:extLst>
              <a:ext uri="{FF2B5EF4-FFF2-40B4-BE49-F238E27FC236}">
                <a16:creationId xmlns:a16="http://schemas.microsoft.com/office/drawing/2014/main" id="{C8D7CC56-69F0-4AB7-9B92-A2A56E231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057400"/>
            <a:ext cx="1143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453" name="Rectangle 36">
            <a:extLst>
              <a:ext uri="{FF2B5EF4-FFF2-40B4-BE49-F238E27FC236}">
                <a16:creationId xmlns:a16="http://schemas.microsoft.com/office/drawing/2014/main" id="{4D6901FC-0DAD-49EF-84B6-3495A3E4D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2011363"/>
            <a:ext cx="1984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>
                <a:solidFill>
                  <a:srgbClr val="0000C0"/>
                </a:solidFill>
                <a:cs typeface="Arial" panose="020B0604020202020204" pitchFamily="34" charset="0"/>
              </a:rPr>
              <a:t>A</a:t>
            </a: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454" name="Line 37">
            <a:extLst>
              <a:ext uri="{FF2B5EF4-FFF2-40B4-BE49-F238E27FC236}">
                <a16:creationId xmlns:a16="http://schemas.microsoft.com/office/drawing/2014/main" id="{2AB6C0F3-BEFF-4397-9513-768D3F584720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000" y="2271713"/>
            <a:ext cx="207963" cy="1587"/>
          </a:xfrm>
          <a:prstGeom prst="line">
            <a:avLst/>
          </a:prstGeom>
          <a:noFill/>
          <a:ln w="7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55" name="Freeform 38">
            <a:extLst>
              <a:ext uri="{FF2B5EF4-FFF2-40B4-BE49-F238E27FC236}">
                <a16:creationId xmlns:a16="http://schemas.microsoft.com/office/drawing/2014/main" id="{1B918FA1-A667-4A13-8C5E-AC5C938EB83B}"/>
              </a:ext>
            </a:extLst>
          </p:cNvPr>
          <p:cNvSpPr>
            <a:spLocks/>
          </p:cNvSpPr>
          <p:nvPr/>
        </p:nvSpPr>
        <p:spPr bwMode="auto">
          <a:xfrm>
            <a:off x="971550" y="2247900"/>
            <a:ext cx="20638" cy="60325"/>
          </a:xfrm>
          <a:custGeom>
            <a:avLst/>
            <a:gdLst>
              <a:gd name="T0" fmla="*/ 2147483647 w 13"/>
              <a:gd name="T1" fmla="*/ 2147483647 h 38"/>
              <a:gd name="T2" fmla="*/ 0 w 13"/>
              <a:gd name="T3" fmla="*/ 2147483647 h 38"/>
              <a:gd name="T4" fmla="*/ 0 w 13"/>
              <a:gd name="T5" fmla="*/ 0 h 38"/>
              <a:gd name="T6" fmla="*/ 2147483647 w 13"/>
              <a:gd name="T7" fmla="*/ 2147483647 h 38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38"/>
              <a:gd name="T14" fmla="*/ 13 w 13"/>
              <a:gd name="T15" fmla="*/ 38 h 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38">
                <a:moveTo>
                  <a:pt x="13" y="15"/>
                </a:moveTo>
                <a:lnTo>
                  <a:pt x="0" y="38"/>
                </a:lnTo>
                <a:lnTo>
                  <a:pt x="0" y="0"/>
                </a:lnTo>
                <a:lnTo>
                  <a:pt x="13" y="1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456" name="Line 39">
            <a:extLst>
              <a:ext uri="{FF2B5EF4-FFF2-40B4-BE49-F238E27FC236}">
                <a16:creationId xmlns:a16="http://schemas.microsoft.com/office/drawing/2014/main" id="{471F8060-A288-4A18-98A7-AD4F9814C3DC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4925" y="2271713"/>
            <a:ext cx="209550" cy="1587"/>
          </a:xfrm>
          <a:prstGeom prst="line">
            <a:avLst/>
          </a:prstGeom>
          <a:noFill/>
          <a:ln w="7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57" name="Freeform 40">
            <a:extLst>
              <a:ext uri="{FF2B5EF4-FFF2-40B4-BE49-F238E27FC236}">
                <a16:creationId xmlns:a16="http://schemas.microsoft.com/office/drawing/2014/main" id="{B0E38B3C-36E4-4138-8E55-A325B0C6A747}"/>
              </a:ext>
            </a:extLst>
          </p:cNvPr>
          <p:cNvSpPr>
            <a:spLocks/>
          </p:cNvSpPr>
          <p:nvPr/>
        </p:nvSpPr>
        <p:spPr bwMode="auto">
          <a:xfrm>
            <a:off x="1409700" y="2247900"/>
            <a:ext cx="31750" cy="60325"/>
          </a:xfrm>
          <a:custGeom>
            <a:avLst/>
            <a:gdLst>
              <a:gd name="T0" fmla="*/ 0 w 20"/>
              <a:gd name="T1" fmla="*/ 2147483647 h 38"/>
              <a:gd name="T2" fmla="*/ 2147483647 w 20"/>
              <a:gd name="T3" fmla="*/ 2147483647 h 38"/>
              <a:gd name="T4" fmla="*/ 0 w 20"/>
              <a:gd name="T5" fmla="*/ 0 h 38"/>
              <a:gd name="T6" fmla="*/ 0 w 20"/>
              <a:gd name="T7" fmla="*/ 2147483647 h 38"/>
              <a:gd name="T8" fmla="*/ 0 60000 65536"/>
              <a:gd name="T9" fmla="*/ 0 60000 65536"/>
              <a:gd name="T10" fmla="*/ 0 60000 65536"/>
              <a:gd name="T11" fmla="*/ 0 60000 65536"/>
              <a:gd name="T12" fmla="*/ 0 w 20"/>
              <a:gd name="T13" fmla="*/ 0 h 38"/>
              <a:gd name="T14" fmla="*/ 20 w 20"/>
              <a:gd name="T15" fmla="*/ 38 h 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" h="38">
                <a:moveTo>
                  <a:pt x="0" y="38"/>
                </a:moveTo>
                <a:lnTo>
                  <a:pt x="20" y="15"/>
                </a:lnTo>
                <a:lnTo>
                  <a:pt x="0" y="0"/>
                </a:lnTo>
                <a:lnTo>
                  <a:pt x="0" y="38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458" name="Freeform 41">
            <a:extLst>
              <a:ext uri="{FF2B5EF4-FFF2-40B4-BE49-F238E27FC236}">
                <a16:creationId xmlns:a16="http://schemas.microsoft.com/office/drawing/2014/main" id="{54294409-1CA2-4A8B-8181-874D8983CAE9}"/>
              </a:ext>
            </a:extLst>
          </p:cNvPr>
          <p:cNvSpPr>
            <a:spLocks/>
          </p:cNvSpPr>
          <p:nvPr/>
        </p:nvSpPr>
        <p:spPr bwMode="auto">
          <a:xfrm>
            <a:off x="1096963" y="2152650"/>
            <a:ext cx="207962" cy="239713"/>
          </a:xfrm>
          <a:custGeom>
            <a:avLst/>
            <a:gdLst>
              <a:gd name="T0" fmla="*/ 0 w 131"/>
              <a:gd name="T1" fmla="*/ 0 h 151"/>
              <a:gd name="T2" fmla="*/ 2147483647 w 131"/>
              <a:gd name="T3" fmla="*/ 2147483647 h 151"/>
              <a:gd name="T4" fmla="*/ 0 w 131"/>
              <a:gd name="T5" fmla="*/ 2147483647 h 151"/>
              <a:gd name="T6" fmla="*/ 0 w 131"/>
              <a:gd name="T7" fmla="*/ 0 h 151"/>
              <a:gd name="T8" fmla="*/ 0 60000 65536"/>
              <a:gd name="T9" fmla="*/ 0 60000 65536"/>
              <a:gd name="T10" fmla="*/ 0 60000 65536"/>
              <a:gd name="T11" fmla="*/ 0 60000 65536"/>
              <a:gd name="T12" fmla="*/ 0 w 131"/>
              <a:gd name="T13" fmla="*/ 0 h 151"/>
              <a:gd name="T14" fmla="*/ 131 w 131"/>
              <a:gd name="T15" fmla="*/ 151 h 1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" h="151">
                <a:moveTo>
                  <a:pt x="0" y="0"/>
                </a:moveTo>
                <a:lnTo>
                  <a:pt x="131" y="75"/>
                </a:lnTo>
                <a:lnTo>
                  <a:pt x="0" y="151"/>
                </a:lnTo>
                <a:lnTo>
                  <a:pt x="0" y="0"/>
                </a:lnTo>
                <a:close/>
              </a:path>
            </a:pathLst>
          </a:custGeom>
          <a:solidFill>
            <a:srgbClr val="FFFFB4"/>
          </a:solidFill>
          <a:ln w="13">
            <a:solidFill>
              <a:srgbClr val="84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459" name="Oval 42">
            <a:extLst>
              <a:ext uri="{FF2B5EF4-FFF2-40B4-BE49-F238E27FC236}">
                <a16:creationId xmlns:a16="http://schemas.microsoft.com/office/drawing/2014/main" id="{4C5DB142-8FE6-451E-AFEF-DA135E1D4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2236788"/>
            <a:ext cx="73025" cy="82550"/>
          </a:xfrm>
          <a:prstGeom prst="ellipse">
            <a:avLst/>
          </a:prstGeom>
          <a:solidFill>
            <a:srgbClr val="FFFFB4"/>
          </a:solidFill>
          <a:ln w="13">
            <a:solidFill>
              <a:srgbClr val="84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460" name="Line 43">
            <a:extLst>
              <a:ext uri="{FF2B5EF4-FFF2-40B4-BE49-F238E27FC236}">
                <a16:creationId xmlns:a16="http://schemas.microsoft.com/office/drawing/2014/main" id="{10B6C7C8-F57D-44C3-A442-24A8E023D22E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000" y="4537075"/>
            <a:ext cx="207963" cy="1588"/>
          </a:xfrm>
          <a:prstGeom prst="line">
            <a:avLst/>
          </a:prstGeom>
          <a:noFill/>
          <a:ln w="7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61" name="Freeform 44">
            <a:extLst>
              <a:ext uri="{FF2B5EF4-FFF2-40B4-BE49-F238E27FC236}">
                <a16:creationId xmlns:a16="http://schemas.microsoft.com/office/drawing/2014/main" id="{4F713C25-6B08-430E-8081-F2F65853A48D}"/>
              </a:ext>
            </a:extLst>
          </p:cNvPr>
          <p:cNvSpPr>
            <a:spLocks/>
          </p:cNvSpPr>
          <p:nvPr/>
        </p:nvSpPr>
        <p:spPr bwMode="auto">
          <a:xfrm>
            <a:off x="971550" y="4513263"/>
            <a:ext cx="20638" cy="60325"/>
          </a:xfrm>
          <a:custGeom>
            <a:avLst/>
            <a:gdLst>
              <a:gd name="T0" fmla="*/ 2147483647 w 13"/>
              <a:gd name="T1" fmla="*/ 2147483647 h 38"/>
              <a:gd name="T2" fmla="*/ 0 w 13"/>
              <a:gd name="T3" fmla="*/ 2147483647 h 38"/>
              <a:gd name="T4" fmla="*/ 0 w 13"/>
              <a:gd name="T5" fmla="*/ 0 h 38"/>
              <a:gd name="T6" fmla="*/ 2147483647 w 13"/>
              <a:gd name="T7" fmla="*/ 2147483647 h 38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38"/>
              <a:gd name="T14" fmla="*/ 13 w 13"/>
              <a:gd name="T15" fmla="*/ 38 h 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38">
                <a:moveTo>
                  <a:pt x="13" y="15"/>
                </a:moveTo>
                <a:lnTo>
                  <a:pt x="0" y="38"/>
                </a:lnTo>
                <a:lnTo>
                  <a:pt x="0" y="0"/>
                </a:lnTo>
                <a:lnTo>
                  <a:pt x="13" y="1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462" name="Line 45">
            <a:extLst>
              <a:ext uri="{FF2B5EF4-FFF2-40B4-BE49-F238E27FC236}">
                <a16:creationId xmlns:a16="http://schemas.microsoft.com/office/drawing/2014/main" id="{6ED6EE16-5F5D-4207-AB83-F2B2576498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4925" y="4537075"/>
            <a:ext cx="209550" cy="1588"/>
          </a:xfrm>
          <a:prstGeom prst="line">
            <a:avLst/>
          </a:prstGeom>
          <a:noFill/>
          <a:ln w="7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63" name="Freeform 46">
            <a:extLst>
              <a:ext uri="{FF2B5EF4-FFF2-40B4-BE49-F238E27FC236}">
                <a16:creationId xmlns:a16="http://schemas.microsoft.com/office/drawing/2014/main" id="{EF24EFED-6655-46A7-8F43-4045C03CF84F}"/>
              </a:ext>
            </a:extLst>
          </p:cNvPr>
          <p:cNvSpPr>
            <a:spLocks/>
          </p:cNvSpPr>
          <p:nvPr/>
        </p:nvSpPr>
        <p:spPr bwMode="auto">
          <a:xfrm>
            <a:off x="1409700" y="4513263"/>
            <a:ext cx="31750" cy="60325"/>
          </a:xfrm>
          <a:custGeom>
            <a:avLst/>
            <a:gdLst>
              <a:gd name="T0" fmla="*/ 0 w 20"/>
              <a:gd name="T1" fmla="*/ 2147483647 h 38"/>
              <a:gd name="T2" fmla="*/ 2147483647 w 20"/>
              <a:gd name="T3" fmla="*/ 2147483647 h 38"/>
              <a:gd name="T4" fmla="*/ 0 w 20"/>
              <a:gd name="T5" fmla="*/ 0 h 38"/>
              <a:gd name="T6" fmla="*/ 0 w 20"/>
              <a:gd name="T7" fmla="*/ 2147483647 h 38"/>
              <a:gd name="T8" fmla="*/ 0 60000 65536"/>
              <a:gd name="T9" fmla="*/ 0 60000 65536"/>
              <a:gd name="T10" fmla="*/ 0 60000 65536"/>
              <a:gd name="T11" fmla="*/ 0 60000 65536"/>
              <a:gd name="T12" fmla="*/ 0 w 20"/>
              <a:gd name="T13" fmla="*/ 0 h 38"/>
              <a:gd name="T14" fmla="*/ 20 w 20"/>
              <a:gd name="T15" fmla="*/ 38 h 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" h="38">
                <a:moveTo>
                  <a:pt x="0" y="38"/>
                </a:moveTo>
                <a:lnTo>
                  <a:pt x="20" y="15"/>
                </a:lnTo>
                <a:lnTo>
                  <a:pt x="0" y="0"/>
                </a:lnTo>
                <a:lnTo>
                  <a:pt x="0" y="38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464" name="Freeform 47">
            <a:extLst>
              <a:ext uri="{FF2B5EF4-FFF2-40B4-BE49-F238E27FC236}">
                <a16:creationId xmlns:a16="http://schemas.microsoft.com/office/drawing/2014/main" id="{ADF3D68A-D1BB-4D5B-BA46-8E154CB19110}"/>
              </a:ext>
            </a:extLst>
          </p:cNvPr>
          <p:cNvSpPr>
            <a:spLocks/>
          </p:cNvSpPr>
          <p:nvPr/>
        </p:nvSpPr>
        <p:spPr bwMode="auto">
          <a:xfrm>
            <a:off x="1096963" y="4418013"/>
            <a:ext cx="207962" cy="238125"/>
          </a:xfrm>
          <a:custGeom>
            <a:avLst/>
            <a:gdLst>
              <a:gd name="T0" fmla="*/ 0 w 131"/>
              <a:gd name="T1" fmla="*/ 0 h 150"/>
              <a:gd name="T2" fmla="*/ 2147483647 w 131"/>
              <a:gd name="T3" fmla="*/ 2147483647 h 150"/>
              <a:gd name="T4" fmla="*/ 0 w 131"/>
              <a:gd name="T5" fmla="*/ 2147483647 h 150"/>
              <a:gd name="T6" fmla="*/ 0 w 131"/>
              <a:gd name="T7" fmla="*/ 0 h 150"/>
              <a:gd name="T8" fmla="*/ 0 60000 65536"/>
              <a:gd name="T9" fmla="*/ 0 60000 65536"/>
              <a:gd name="T10" fmla="*/ 0 60000 65536"/>
              <a:gd name="T11" fmla="*/ 0 60000 65536"/>
              <a:gd name="T12" fmla="*/ 0 w 131"/>
              <a:gd name="T13" fmla="*/ 0 h 150"/>
              <a:gd name="T14" fmla="*/ 131 w 131"/>
              <a:gd name="T15" fmla="*/ 150 h 1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" h="150">
                <a:moveTo>
                  <a:pt x="0" y="0"/>
                </a:moveTo>
                <a:lnTo>
                  <a:pt x="131" y="75"/>
                </a:lnTo>
                <a:lnTo>
                  <a:pt x="0" y="150"/>
                </a:lnTo>
                <a:lnTo>
                  <a:pt x="0" y="0"/>
                </a:lnTo>
                <a:close/>
              </a:path>
            </a:pathLst>
          </a:custGeom>
          <a:solidFill>
            <a:srgbClr val="FFFFB4"/>
          </a:solidFill>
          <a:ln w="13">
            <a:solidFill>
              <a:srgbClr val="84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465" name="Oval 48">
            <a:extLst>
              <a:ext uri="{FF2B5EF4-FFF2-40B4-BE49-F238E27FC236}">
                <a16:creationId xmlns:a16="http://schemas.microsoft.com/office/drawing/2014/main" id="{E9E9F894-5EC5-4A99-A200-C6CCB7718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4502150"/>
            <a:ext cx="73025" cy="82550"/>
          </a:xfrm>
          <a:prstGeom prst="ellipse">
            <a:avLst/>
          </a:prstGeom>
          <a:solidFill>
            <a:srgbClr val="FFFFB4"/>
          </a:solidFill>
          <a:ln w="13">
            <a:solidFill>
              <a:srgbClr val="84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466" name="Freeform 49">
            <a:extLst>
              <a:ext uri="{FF2B5EF4-FFF2-40B4-BE49-F238E27FC236}">
                <a16:creationId xmlns:a16="http://schemas.microsoft.com/office/drawing/2014/main" id="{226DB35E-3CA5-451C-8C61-12262B21F69B}"/>
              </a:ext>
            </a:extLst>
          </p:cNvPr>
          <p:cNvSpPr>
            <a:spLocks/>
          </p:cNvSpPr>
          <p:nvPr/>
        </p:nvSpPr>
        <p:spPr bwMode="auto">
          <a:xfrm>
            <a:off x="679450" y="2152650"/>
            <a:ext cx="209550" cy="119063"/>
          </a:xfrm>
          <a:custGeom>
            <a:avLst/>
            <a:gdLst>
              <a:gd name="T0" fmla="*/ 0 w 20"/>
              <a:gd name="T1" fmla="*/ 0 h 10"/>
              <a:gd name="T2" fmla="*/ 2147483647 w 20"/>
              <a:gd name="T3" fmla="*/ 0 h 10"/>
              <a:gd name="T4" fmla="*/ 2147483647 w 20"/>
              <a:gd name="T5" fmla="*/ 2147483647 h 10"/>
              <a:gd name="T6" fmla="*/ 2147483647 w 20"/>
              <a:gd name="T7" fmla="*/ 2147483647 h 10"/>
              <a:gd name="T8" fmla="*/ 0 60000 65536"/>
              <a:gd name="T9" fmla="*/ 0 60000 65536"/>
              <a:gd name="T10" fmla="*/ 0 60000 65536"/>
              <a:gd name="T11" fmla="*/ 0 60000 65536"/>
              <a:gd name="T12" fmla="*/ 0 w 20"/>
              <a:gd name="T13" fmla="*/ 0 h 10"/>
              <a:gd name="T14" fmla="*/ 20 w 20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" h="10">
                <a:moveTo>
                  <a:pt x="0" y="0"/>
                </a:moveTo>
                <a:lnTo>
                  <a:pt x="10" y="0"/>
                </a:lnTo>
                <a:lnTo>
                  <a:pt x="10" y="10"/>
                </a:lnTo>
                <a:lnTo>
                  <a:pt x="20" y="10"/>
                </a:lnTo>
              </a:path>
            </a:pathLst>
          </a:custGeom>
          <a:noFill/>
          <a:ln w="7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467" name="Freeform 50">
            <a:extLst>
              <a:ext uri="{FF2B5EF4-FFF2-40B4-BE49-F238E27FC236}">
                <a16:creationId xmlns:a16="http://schemas.microsoft.com/office/drawing/2014/main" id="{4E151685-5113-44CC-AC89-FFE16FA38E5C}"/>
              </a:ext>
            </a:extLst>
          </p:cNvPr>
          <p:cNvSpPr>
            <a:spLocks/>
          </p:cNvSpPr>
          <p:nvPr/>
        </p:nvSpPr>
        <p:spPr bwMode="auto">
          <a:xfrm>
            <a:off x="784225" y="2033588"/>
            <a:ext cx="730250" cy="119062"/>
          </a:xfrm>
          <a:custGeom>
            <a:avLst/>
            <a:gdLst>
              <a:gd name="T0" fmla="*/ 2147483647 w 70"/>
              <a:gd name="T1" fmla="*/ 0 h 10"/>
              <a:gd name="T2" fmla="*/ 0 w 70"/>
              <a:gd name="T3" fmla="*/ 0 h 10"/>
              <a:gd name="T4" fmla="*/ 0 w 70"/>
              <a:gd name="T5" fmla="*/ 2147483647 h 10"/>
              <a:gd name="T6" fmla="*/ 0 60000 65536"/>
              <a:gd name="T7" fmla="*/ 0 60000 65536"/>
              <a:gd name="T8" fmla="*/ 0 60000 65536"/>
              <a:gd name="T9" fmla="*/ 0 w 70"/>
              <a:gd name="T10" fmla="*/ 0 h 10"/>
              <a:gd name="T11" fmla="*/ 70 w 70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" h="10">
                <a:moveTo>
                  <a:pt x="70" y="0"/>
                </a:moveTo>
                <a:lnTo>
                  <a:pt x="0" y="0"/>
                </a:lnTo>
                <a:lnTo>
                  <a:pt x="0" y="10"/>
                </a:lnTo>
              </a:path>
            </a:pathLst>
          </a:custGeom>
          <a:noFill/>
          <a:ln w="7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468" name="Freeform 51">
            <a:extLst>
              <a:ext uri="{FF2B5EF4-FFF2-40B4-BE49-F238E27FC236}">
                <a16:creationId xmlns:a16="http://schemas.microsoft.com/office/drawing/2014/main" id="{BBE06889-0EFD-4117-99CD-D7A368D4C607}"/>
              </a:ext>
            </a:extLst>
          </p:cNvPr>
          <p:cNvSpPr>
            <a:spLocks/>
          </p:cNvSpPr>
          <p:nvPr/>
        </p:nvSpPr>
        <p:spPr bwMode="auto">
          <a:xfrm>
            <a:off x="679450" y="4418013"/>
            <a:ext cx="209550" cy="119062"/>
          </a:xfrm>
          <a:custGeom>
            <a:avLst/>
            <a:gdLst>
              <a:gd name="T0" fmla="*/ 0 w 20"/>
              <a:gd name="T1" fmla="*/ 0 h 10"/>
              <a:gd name="T2" fmla="*/ 2147483647 w 20"/>
              <a:gd name="T3" fmla="*/ 0 h 10"/>
              <a:gd name="T4" fmla="*/ 2147483647 w 20"/>
              <a:gd name="T5" fmla="*/ 2147483647 h 10"/>
              <a:gd name="T6" fmla="*/ 2147483647 w 20"/>
              <a:gd name="T7" fmla="*/ 2147483647 h 10"/>
              <a:gd name="T8" fmla="*/ 0 60000 65536"/>
              <a:gd name="T9" fmla="*/ 0 60000 65536"/>
              <a:gd name="T10" fmla="*/ 0 60000 65536"/>
              <a:gd name="T11" fmla="*/ 0 60000 65536"/>
              <a:gd name="T12" fmla="*/ 0 w 20"/>
              <a:gd name="T13" fmla="*/ 0 h 10"/>
              <a:gd name="T14" fmla="*/ 20 w 20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" h="10">
                <a:moveTo>
                  <a:pt x="0" y="0"/>
                </a:moveTo>
                <a:lnTo>
                  <a:pt x="10" y="0"/>
                </a:lnTo>
                <a:lnTo>
                  <a:pt x="10" y="10"/>
                </a:lnTo>
                <a:lnTo>
                  <a:pt x="20" y="10"/>
                </a:lnTo>
              </a:path>
            </a:pathLst>
          </a:custGeom>
          <a:noFill/>
          <a:ln w="7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469" name="Freeform 52">
            <a:extLst>
              <a:ext uri="{FF2B5EF4-FFF2-40B4-BE49-F238E27FC236}">
                <a16:creationId xmlns:a16="http://schemas.microsoft.com/office/drawing/2014/main" id="{4399FE7F-D3AE-4C04-AAA6-017B6BFF4549}"/>
              </a:ext>
            </a:extLst>
          </p:cNvPr>
          <p:cNvSpPr>
            <a:spLocks/>
          </p:cNvSpPr>
          <p:nvPr/>
        </p:nvSpPr>
        <p:spPr bwMode="auto">
          <a:xfrm>
            <a:off x="784225" y="4298950"/>
            <a:ext cx="730250" cy="119063"/>
          </a:xfrm>
          <a:custGeom>
            <a:avLst/>
            <a:gdLst>
              <a:gd name="T0" fmla="*/ 2147483647 w 70"/>
              <a:gd name="T1" fmla="*/ 0 h 10"/>
              <a:gd name="T2" fmla="*/ 0 w 70"/>
              <a:gd name="T3" fmla="*/ 0 h 10"/>
              <a:gd name="T4" fmla="*/ 0 w 70"/>
              <a:gd name="T5" fmla="*/ 2147483647 h 10"/>
              <a:gd name="T6" fmla="*/ 0 60000 65536"/>
              <a:gd name="T7" fmla="*/ 0 60000 65536"/>
              <a:gd name="T8" fmla="*/ 0 60000 65536"/>
              <a:gd name="T9" fmla="*/ 0 w 70"/>
              <a:gd name="T10" fmla="*/ 0 h 10"/>
              <a:gd name="T11" fmla="*/ 70 w 70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" h="10">
                <a:moveTo>
                  <a:pt x="70" y="0"/>
                </a:moveTo>
                <a:lnTo>
                  <a:pt x="0" y="0"/>
                </a:lnTo>
                <a:lnTo>
                  <a:pt x="0" y="10"/>
                </a:lnTo>
              </a:path>
            </a:pathLst>
          </a:custGeom>
          <a:noFill/>
          <a:ln w="7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470" name="Freeform 53">
            <a:extLst>
              <a:ext uri="{FF2B5EF4-FFF2-40B4-BE49-F238E27FC236}">
                <a16:creationId xmlns:a16="http://schemas.microsoft.com/office/drawing/2014/main" id="{4F334700-506B-4247-B346-DC783914DCE9}"/>
              </a:ext>
            </a:extLst>
          </p:cNvPr>
          <p:cNvSpPr>
            <a:spLocks/>
          </p:cNvSpPr>
          <p:nvPr/>
        </p:nvSpPr>
        <p:spPr bwMode="auto">
          <a:xfrm>
            <a:off x="1879600" y="2630488"/>
            <a:ext cx="103188" cy="177800"/>
          </a:xfrm>
          <a:custGeom>
            <a:avLst/>
            <a:gdLst>
              <a:gd name="T0" fmla="*/ 2147483647 w 65"/>
              <a:gd name="T1" fmla="*/ 2147483647 h 112"/>
              <a:gd name="T2" fmla="*/ 0 w 65"/>
              <a:gd name="T3" fmla="*/ 2147483647 h 112"/>
              <a:gd name="T4" fmla="*/ 0 w 65"/>
              <a:gd name="T5" fmla="*/ 2147483647 h 112"/>
              <a:gd name="T6" fmla="*/ 2147483647 w 65"/>
              <a:gd name="T7" fmla="*/ 0 h 112"/>
              <a:gd name="T8" fmla="*/ 2147483647 w 65"/>
              <a:gd name="T9" fmla="*/ 2147483647 h 112"/>
              <a:gd name="T10" fmla="*/ 2147483647 w 65"/>
              <a:gd name="T11" fmla="*/ 2147483647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"/>
              <a:gd name="T19" fmla="*/ 0 h 112"/>
              <a:gd name="T20" fmla="*/ 65 w 65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" h="112">
                <a:moveTo>
                  <a:pt x="65" y="112"/>
                </a:moveTo>
                <a:lnTo>
                  <a:pt x="0" y="112"/>
                </a:lnTo>
                <a:lnTo>
                  <a:pt x="0" y="37"/>
                </a:lnTo>
                <a:lnTo>
                  <a:pt x="32" y="0"/>
                </a:lnTo>
                <a:lnTo>
                  <a:pt x="65" y="37"/>
                </a:lnTo>
                <a:lnTo>
                  <a:pt x="65" y="112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405C5C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471" name="Line 54">
            <a:extLst>
              <a:ext uri="{FF2B5EF4-FFF2-40B4-BE49-F238E27FC236}">
                <a16:creationId xmlns:a16="http://schemas.microsoft.com/office/drawing/2014/main" id="{CF86268E-CD39-48FD-83B0-346CE15F97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30400" y="2511425"/>
            <a:ext cx="1588" cy="119063"/>
          </a:xfrm>
          <a:prstGeom prst="line">
            <a:avLst/>
          </a:prstGeom>
          <a:noFill/>
          <a:ln w="0">
            <a:solidFill>
              <a:srgbClr val="405C5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72" name="Rectangle 55">
            <a:extLst>
              <a:ext uri="{FF2B5EF4-FFF2-40B4-BE49-F238E27FC236}">
                <a16:creationId xmlns:a16="http://schemas.microsoft.com/office/drawing/2014/main" id="{6349902A-43AA-4A3D-AF67-348C2A256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438" y="2892425"/>
            <a:ext cx="5207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473" name="Rectangle 56">
            <a:extLst>
              <a:ext uri="{FF2B5EF4-FFF2-40B4-BE49-F238E27FC236}">
                <a16:creationId xmlns:a16="http://schemas.microsoft.com/office/drawing/2014/main" id="{F72D4827-94F6-4EC6-97A4-71697D7F7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50" y="2892425"/>
            <a:ext cx="6461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>
                <a:solidFill>
                  <a:srgbClr val="0000C0"/>
                </a:solidFill>
                <a:cs typeface="Arial" panose="020B0604020202020204" pitchFamily="34" charset="0"/>
              </a:rPr>
              <a:t>NEG_A</a:t>
            </a: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474" name="Freeform 57">
            <a:extLst>
              <a:ext uri="{FF2B5EF4-FFF2-40B4-BE49-F238E27FC236}">
                <a16:creationId xmlns:a16="http://schemas.microsoft.com/office/drawing/2014/main" id="{6E249F7A-66FF-483F-9AD0-607091AF9D93}"/>
              </a:ext>
            </a:extLst>
          </p:cNvPr>
          <p:cNvSpPr>
            <a:spLocks/>
          </p:cNvSpPr>
          <p:nvPr/>
        </p:nvSpPr>
        <p:spPr bwMode="auto">
          <a:xfrm>
            <a:off x="1879600" y="4894263"/>
            <a:ext cx="103188" cy="179387"/>
          </a:xfrm>
          <a:custGeom>
            <a:avLst/>
            <a:gdLst>
              <a:gd name="T0" fmla="*/ 2147483647 w 65"/>
              <a:gd name="T1" fmla="*/ 2147483647 h 113"/>
              <a:gd name="T2" fmla="*/ 0 w 65"/>
              <a:gd name="T3" fmla="*/ 2147483647 h 113"/>
              <a:gd name="T4" fmla="*/ 0 w 65"/>
              <a:gd name="T5" fmla="*/ 2147483647 h 113"/>
              <a:gd name="T6" fmla="*/ 2147483647 w 65"/>
              <a:gd name="T7" fmla="*/ 0 h 113"/>
              <a:gd name="T8" fmla="*/ 2147483647 w 65"/>
              <a:gd name="T9" fmla="*/ 2147483647 h 113"/>
              <a:gd name="T10" fmla="*/ 2147483647 w 65"/>
              <a:gd name="T11" fmla="*/ 2147483647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"/>
              <a:gd name="T19" fmla="*/ 0 h 113"/>
              <a:gd name="T20" fmla="*/ 65 w 65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" h="113">
                <a:moveTo>
                  <a:pt x="65" y="113"/>
                </a:moveTo>
                <a:lnTo>
                  <a:pt x="0" y="113"/>
                </a:lnTo>
                <a:lnTo>
                  <a:pt x="0" y="38"/>
                </a:lnTo>
                <a:lnTo>
                  <a:pt x="32" y="0"/>
                </a:lnTo>
                <a:lnTo>
                  <a:pt x="65" y="38"/>
                </a:lnTo>
                <a:lnTo>
                  <a:pt x="65" y="113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405C5C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475" name="Line 58">
            <a:extLst>
              <a:ext uri="{FF2B5EF4-FFF2-40B4-BE49-F238E27FC236}">
                <a16:creationId xmlns:a16="http://schemas.microsoft.com/office/drawing/2014/main" id="{80FB993F-A680-4B54-ACC7-F288C473ED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30400" y="4775200"/>
            <a:ext cx="1588" cy="119063"/>
          </a:xfrm>
          <a:prstGeom prst="line">
            <a:avLst/>
          </a:prstGeom>
          <a:noFill/>
          <a:ln w="0">
            <a:solidFill>
              <a:srgbClr val="405C5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76" name="Rectangle 59">
            <a:extLst>
              <a:ext uri="{FF2B5EF4-FFF2-40B4-BE49-F238E27FC236}">
                <a16:creationId xmlns:a16="http://schemas.microsoft.com/office/drawing/2014/main" id="{DA09C8D4-44D3-47EC-A300-BE5999377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438" y="5157788"/>
            <a:ext cx="5207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477" name="Rectangle 60">
            <a:extLst>
              <a:ext uri="{FF2B5EF4-FFF2-40B4-BE49-F238E27FC236}">
                <a16:creationId xmlns:a16="http://schemas.microsoft.com/office/drawing/2014/main" id="{DB978322-BACE-4D3C-91C6-3F7FE10FF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3550" y="5157788"/>
            <a:ext cx="6461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>
                <a:solidFill>
                  <a:srgbClr val="0000C0"/>
                </a:solidFill>
                <a:cs typeface="Arial" panose="020B0604020202020204" pitchFamily="34" charset="0"/>
              </a:rPr>
              <a:t>NEG_B</a:t>
            </a: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478" name="Line 61">
            <a:extLst>
              <a:ext uri="{FF2B5EF4-FFF2-40B4-BE49-F238E27FC236}">
                <a16:creationId xmlns:a16="http://schemas.microsoft.com/office/drawing/2014/main" id="{8D822466-6D8E-492D-A5A6-C368662517C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0900" y="2033588"/>
            <a:ext cx="207963" cy="1587"/>
          </a:xfrm>
          <a:prstGeom prst="line">
            <a:avLst/>
          </a:prstGeom>
          <a:noFill/>
          <a:ln w="7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79" name="Freeform 62">
            <a:extLst>
              <a:ext uri="{FF2B5EF4-FFF2-40B4-BE49-F238E27FC236}">
                <a16:creationId xmlns:a16="http://schemas.microsoft.com/office/drawing/2014/main" id="{018D5557-6024-4075-9469-A4D7DF42D5B6}"/>
              </a:ext>
            </a:extLst>
          </p:cNvPr>
          <p:cNvSpPr>
            <a:spLocks/>
          </p:cNvSpPr>
          <p:nvPr/>
        </p:nvSpPr>
        <p:spPr bwMode="auto">
          <a:xfrm>
            <a:off x="3473450" y="2009775"/>
            <a:ext cx="20638" cy="60325"/>
          </a:xfrm>
          <a:custGeom>
            <a:avLst/>
            <a:gdLst>
              <a:gd name="T0" fmla="*/ 2147483647 w 13"/>
              <a:gd name="T1" fmla="*/ 2147483647 h 38"/>
              <a:gd name="T2" fmla="*/ 0 w 13"/>
              <a:gd name="T3" fmla="*/ 2147483647 h 38"/>
              <a:gd name="T4" fmla="*/ 0 w 13"/>
              <a:gd name="T5" fmla="*/ 0 h 38"/>
              <a:gd name="T6" fmla="*/ 2147483647 w 13"/>
              <a:gd name="T7" fmla="*/ 2147483647 h 38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38"/>
              <a:gd name="T14" fmla="*/ 13 w 13"/>
              <a:gd name="T15" fmla="*/ 38 h 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38">
                <a:moveTo>
                  <a:pt x="13" y="15"/>
                </a:moveTo>
                <a:lnTo>
                  <a:pt x="0" y="38"/>
                </a:lnTo>
                <a:lnTo>
                  <a:pt x="0" y="0"/>
                </a:lnTo>
                <a:lnTo>
                  <a:pt x="13" y="1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480" name="Line 63">
            <a:extLst>
              <a:ext uri="{FF2B5EF4-FFF2-40B4-BE49-F238E27FC236}">
                <a16:creationId xmlns:a16="http://schemas.microsoft.com/office/drawing/2014/main" id="{788AC051-9C4A-4649-A657-F95059DA1D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6375" y="1914525"/>
            <a:ext cx="207963" cy="1588"/>
          </a:xfrm>
          <a:prstGeom prst="line">
            <a:avLst/>
          </a:prstGeom>
          <a:noFill/>
          <a:ln w="7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81" name="Freeform 64">
            <a:extLst>
              <a:ext uri="{FF2B5EF4-FFF2-40B4-BE49-F238E27FC236}">
                <a16:creationId xmlns:a16="http://schemas.microsoft.com/office/drawing/2014/main" id="{A1436F11-EC6C-4EC7-9F8A-762A63764051}"/>
              </a:ext>
            </a:extLst>
          </p:cNvPr>
          <p:cNvSpPr>
            <a:spLocks/>
          </p:cNvSpPr>
          <p:nvPr/>
        </p:nvSpPr>
        <p:spPr bwMode="auto">
          <a:xfrm>
            <a:off x="4119563" y="1890713"/>
            <a:ext cx="31750" cy="60325"/>
          </a:xfrm>
          <a:custGeom>
            <a:avLst/>
            <a:gdLst>
              <a:gd name="T0" fmla="*/ 0 w 20"/>
              <a:gd name="T1" fmla="*/ 2147483647 h 38"/>
              <a:gd name="T2" fmla="*/ 2147483647 w 20"/>
              <a:gd name="T3" fmla="*/ 2147483647 h 38"/>
              <a:gd name="T4" fmla="*/ 0 w 20"/>
              <a:gd name="T5" fmla="*/ 0 h 38"/>
              <a:gd name="T6" fmla="*/ 0 w 20"/>
              <a:gd name="T7" fmla="*/ 2147483647 h 38"/>
              <a:gd name="T8" fmla="*/ 0 60000 65536"/>
              <a:gd name="T9" fmla="*/ 0 60000 65536"/>
              <a:gd name="T10" fmla="*/ 0 60000 65536"/>
              <a:gd name="T11" fmla="*/ 0 60000 65536"/>
              <a:gd name="T12" fmla="*/ 0 w 20"/>
              <a:gd name="T13" fmla="*/ 0 h 38"/>
              <a:gd name="T14" fmla="*/ 20 w 20"/>
              <a:gd name="T15" fmla="*/ 38 h 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" h="38">
                <a:moveTo>
                  <a:pt x="0" y="38"/>
                </a:moveTo>
                <a:lnTo>
                  <a:pt x="20" y="15"/>
                </a:lnTo>
                <a:lnTo>
                  <a:pt x="0" y="0"/>
                </a:lnTo>
                <a:lnTo>
                  <a:pt x="0" y="38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482" name="Line 65">
            <a:extLst>
              <a:ext uri="{FF2B5EF4-FFF2-40B4-BE49-F238E27FC236}">
                <a16:creationId xmlns:a16="http://schemas.microsoft.com/office/drawing/2014/main" id="{09661A18-46B0-4321-830C-5664910D95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0900" y="1795463"/>
            <a:ext cx="207963" cy="1587"/>
          </a:xfrm>
          <a:prstGeom prst="line">
            <a:avLst/>
          </a:prstGeom>
          <a:noFill/>
          <a:ln w="7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83" name="Freeform 66">
            <a:extLst>
              <a:ext uri="{FF2B5EF4-FFF2-40B4-BE49-F238E27FC236}">
                <a16:creationId xmlns:a16="http://schemas.microsoft.com/office/drawing/2014/main" id="{1811F588-AD6B-42DB-8BEA-624B4CF431BC}"/>
              </a:ext>
            </a:extLst>
          </p:cNvPr>
          <p:cNvSpPr>
            <a:spLocks/>
          </p:cNvSpPr>
          <p:nvPr/>
        </p:nvSpPr>
        <p:spPr bwMode="auto">
          <a:xfrm>
            <a:off x="3473450" y="1771650"/>
            <a:ext cx="20638" cy="60325"/>
          </a:xfrm>
          <a:custGeom>
            <a:avLst/>
            <a:gdLst>
              <a:gd name="T0" fmla="*/ 2147483647 w 13"/>
              <a:gd name="T1" fmla="*/ 2147483647 h 38"/>
              <a:gd name="T2" fmla="*/ 0 w 13"/>
              <a:gd name="T3" fmla="*/ 2147483647 h 38"/>
              <a:gd name="T4" fmla="*/ 0 w 13"/>
              <a:gd name="T5" fmla="*/ 0 h 38"/>
              <a:gd name="T6" fmla="*/ 2147483647 w 13"/>
              <a:gd name="T7" fmla="*/ 2147483647 h 38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38"/>
              <a:gd name="T14" fmla="*/ 13 w 13"/>
              <a:gd name="T15" fmla="*/ 38 h 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38">
                <a:moveTo>
                  <a:pt x="13" y="15"/>
                </a:moveTo>
                <a:lnTo>
                  <a:pt x="0" y="38"/>
                </a:lnTo>
                <a:lnTo>
                  <a:pt x="0" y="0"/>
                </a:lnTo>
                <a:lnTo>
                  <a:pt x="13" y="1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484" name="Freeform 67">
            <a:extLst>
              <a:ext uri="{FF2B5EF4-FFF2-40B4-BE49-F238E27FC236}">
                <a16:creationId xmlns:a16="http://schemas.microsoft.com/office/drawing/2014/main" id="{E7731CAD-7053-43A1-B1F3-D4A0647591C7}"/>
              </a:ext>
            </a:extLst>
          </p:cNvPr>
          <p:cNvSpPr>
            <a:spLocks/>
          </p:cNvSpPr>
          <p:nvPr/>
        </p:nvSpPr>
        <p:spPr bwMode="auto">
          <a:xfrm>
            <a:off x="3609975" y="1736725"/>
            <a:ext cx="415925" cy="357188"/>
          </a:xfrm>
          <a:custGeom>
            <a:avLst/>
            <a:gdLst>
              <a:gd name="T0" fmla="*/ 0 w 262"/>
              <a:gd name="T1" fmla="*/ 0 h 225"/>
              <a:gd name="T2" fmla="*/ 2147483647 w 262"/>
              <a:gd name="T3" fmla="*/ 0 h 225"/>
              <a:gd name="T4" fmla="*/ 2147483647 w 262"/>
              <a:gd name="T5" fmla="*/ 0 h 225"/>
              <a:gd name="T6" fmla="*/ 2147483647 w 262"/>
              <a:gd name="T7" fmla="*/ 0 h 225"/>
              <a:gd name="T8" fmla="*/ 2147483647 w 262"/>
              <a:gd name="T9" fmla="*/ 0 h 225"/>
              <a:gd name="T10" fmla="*/ 2147483647 w 262"/>
              <a:gd name="T11" fmla="*/ 2147483647 h 225"/>
              <a:gd name="T12" fmla="*/ 2147483647 w 262"/>
              <a:gd name="T13" fmla="*/ 2147483647 h 225"/>
              <a:gd name="T14" fmla="*/ 2147483647 w 262"/>
              <a:gd name="T15" fmla="*/ 2147483647 h 225"/>
              <a:gd name="T16" fmla="*/ 2147483647 w 262"/>
              <a:gd name="T17" fmla="*/ 2147483647 h 225"/>
              <a:gd name="T18" fmla="*/ 2147483647 w 262"/>
              <a:gd name="T19" fmla="*/ 2147483647 h 225"/>
              <a:gd name="T20" fmla="*/ 2147483647 w 262"/>
              <a:gd name="T21" fmla="*/ 2147483647 h 225"/>
              <a:gd name="T22" fmla="*/ 2147483647 w 262"/>
              <a:gd name="T23" fmla="*/ 2147483647 h 225"/>
              <a:gd name="T24" fmla="*/ 2147483647 w 262"/>
              <a:gd name="T25" fmla="*/ 2147483647 h 225"/>
              <a:gd name="T26" fmla="*/ 2147483647 w 262"/>
              <a:gd name="T27" fmla="*/ 2147483647 h 225"/>
              <a:gd name="T28" fmla="*/ 2147483647 w 262"/>
              <a:gd name="T29" fmla="*/ 2147483647 h 225"/>
              <a:gd name="T30" fmla="*/ 2147483647 w 262"/>
              <a:gd name="T31" fmla="*/ 2147483647 h 225"/>
              <a:gd name="T32" fmla="*/ 0 w 262"/>
              <a:gd name="T33" fmla="*/ 2147483647 h 225"/>
              <a:gd name="T34" fmla="*/ 0 w 262"/>
              <a:gd name="T35" fmla="*/ 0 h 22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62"/>
              <a:gd name="T55" fmla="*/ 0 h 225"/>
              <a:gd name="T56" fmla="*/ 262 w 262"/>
              <a:gd name="T57" fmla="*/ 225 h 22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62" h="225">
                <a:moveTo>
                  <a:pt x="0" y="0"/>
                </a:moveTo>
                <a:lnTo>
                  <a:pt x="33" y="0"/>
                </a:lnTo>
                <a:lnTo>
                  <a:pt x="72" y="0"/>
                </a:lnTo>
                <a:lnTo>
                  <a:pt x="118" y="0"/>
                </a:lnTo>
                <a:lnTo>
                  <a:pt x="170" y="0"/>
                </a:lnTo>
                <a:lnTo>
                  <a:pt x="203" y="7"/>
                </a:lnTo>
                <a:lnTo>
                  <a:pt x="230" y="30"/>
                </a:lnTo>
                <a:lnTo>
                  <a:pt x="256" y="60"/>
                </a:lnTo>
                <a:lnTo>
                  <a:pt x="262" y="112"/>
                </a:lnTo>
                <a:lnTo>
                  <a:pt x="256" y="165"/>
                </a:lnTo>
                <a:lnTo>
                  <a:pt x="230" y="195"/>
                </a:lnTo>
                <a:lnTo>
                  <a:pt x="203" y="217"/>
                </a:lnTo>
                <a:lnTo>
                  <a:pt x="170" y="225"/>
                </a:lnTo>
                <a:lnTo>
                  <a:pt x="118" y="225"/>
                </a:lnTo>
                <a:lnTo>
                  <a:pt x="72" y="225"/>
                </a:lnTo>
                <a:lnTo>
                  <a:pt x="33" y="225"/>
                </a:lnTo>
                <a:lnTo>
                  <a:pt x="0" y="225"/>
                </a:lnTo>
                <a:lnTo>
                  <a:pt x="0" y="0"/>
                </a:lnTo>
                <a:close/>
              </a:path>
            </a:pathLst>
          </a:custGeom>
          <a:solidFill>
            <a:srgbClr val="FFFF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485" name="Freeform 68">
            <a:extLst>
              <a:ext uri="{FF2B5EF4-FFF2-40B4-BE49-F238E27FC236}">
                <a16:creationId xmlns:a16="http://schemas.microsoft.com/office/drawing/2014/main" id="{DCE578CD-B842-4B7F-AAB6-A89A4B01B132}"/>
              </a:ext>
            </a:extLst>
          </p:cNvPr>
          <p:cNvSpPr>
            <a:spLocks/>
          </p:cNvSpPr>
          <p:nvPr/>
        </p:nvSpPr>
        <p:spPr bwMode="auto">
          <a:xfrm>
            <a:off x="3609975" y="1736725"/>
            <a:ext cx="415925" cy="357188"/>
          </a:xfrm>
          <a:custGeom>
            <a:avLst/>
            <a:gdLst>
              <a:gd name="T0" fmla="*/ 0 w 262"/>
              <a:gd name="T1" fmla="*/ 0 h 225"/>
              <a:gd name="T2" fmla="*/ 2147483647 w 262"/>
              <a:gd name="T3" fmla="*/ 0 h 225"/>
              <a:gd name="T4" fmla="*/ 2147483647 w 262"/>
              <a:gd name="T5" fmla="*/ 0 h 225"/>
              <a:gd name="T6" fmla="*/ 2147483647 w 262"/>
              <a:gd name="T7" fmla="*/ 0 h 225"/>
              <a:gd name="T8" fmla="*/ 2147483647 w 262"/>
              <a:gd name="T9" fmla="*/ 0 h 225"/>
              <a:gd name="T10" fmla="*/ 2147483647 w 262"/>
              <a:gd name="T11" fmla="*/ 2147483647 h 225"/>
              <a:gd name="T12" fmla="*/ 2147483647 w 262"/>
              <a:gd name="T13" fmla="*/ 2147483647 h 225"/>
              <a:gd name="T14" fmla="*/ 2147483647 w 262"/>
              <a:gd name="T15" fmla="*/ 2147483647 h 225"/>
              <a:gd name="T16" fmla="*/ 2147483647 w 262"/>
              <a:gd name="T17" fmla="*/ 2147483647 h 225"/>
              <a:gd name="T18" fmla="*/ 2147483647 w 262"/>
              <a:gd name="T19" fmla="*/ 2147483647 h 225"/>
              <a:gd name="T20" fmla="*/ 2147483647 w 262"/>
              <a:gd name="T21" fmla="*/ 2147483647 h 225"/>
              <a:gd name="T22" fmla="*/ 2147483647 w 262"/>
              <a:gd name="T23" fmla="*/ 2147483647 h 225"/>
              <a:gd name="T24" fmla="*/ 2147483647 w 262"/>
              <a:gd name="T25" fmla="*/ 2147483647 h 225"/>
              <a:gd name="T26" fmla="*/ 2147483647 w 262"/>
              <a:gd name="T27" fmla="*/ 2147483647 h 225"/>
              <a:gd name="T28" fmla="*/ 2147483647 w 262"/>
              <a:gd name="T29" fmla="*/ 2147483647 h 225"/>
              <a:gd name="T30" fmla="*/ 2147483647 w 262"/>
              <a:gd name="T31" fmla="*/ 2147483647 h 225"/>
              <a:gd name="T32" fmla="*/ 0 w 262"/>
              <a:gd name="T33" fmla="*/ 2147483647 h 2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2"/>
              <a:gd name="T52" fmla="*/ 0 h 225"/>
              <a:gd name="T53" fmla="*/ 262 w 262"/>
              <a:gd name="T54" fmla="*/ 225 h 2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2" h="225">
                <a:moveTo>
                  <a:pt x="0" y="0"/>
                </a:moveTo>
                <a:lnTo>
                  <a:pt x="33" y="0"/>
                </a:lnTo>
                <a:lnTo>
                  <a:pt x="72" y="0"/>
                </a:lnTo>
                <a:lnTo>
                  <a:pt x="118" y="0"/>
                </a:lnTo>
                <a:lnTo>
                  <a:pt x="170" y="0"/>
                </a:lnTo>
                <a:lnTo>
                  <a:pt x="203" y="7"/>
                </a:lnTo>
                <a:lnTo>
                  <a:pt x="230" y="30"/>
                </a:lnTo>
                <a:lnTo>
                  <a:pt x="256" y="60"/>
                </a:lnTo>
                <a:lnTo>
                  <a:pt x="262" y="112"/>
                </a:lnTo>
                <a:lnTo>
                  <a:pt x="256" y="165"/>
                </a:lnTo>
                <a:lnTo>
                  <a:pt x="230" y="195"/>
                </a:lnTo>
                <a:lnTo>
                  <a:pt x="203" y="217"/>
                </a:lnTo>
                <a:lnTo>
                  <a:pt x="170" y="225"/>
                </a:lnTo>
                <a:lnTo>
                  <a:pt x="118" y="225"/>
                </a:lnTo>
                <a:lnTo>
                  <a:pt x="72" y="225"/>
                </a:lnTo>
                <a:lnTo>
                  <a:pt x="33" y="225"/>
                </a:lnTo>
                <a:lnTo>
                  <a:pt x="0" y="225"/>
                </a:lnTo>
              </a:path>
            </a:pathLst>
          </a:custGeom>
          <a:noFill/>
          <a:ln w="13">
            <a:solidFill>
              <a:srgbClr val="8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486" name="Line 69">
            <a:extLst>
              <a:ext uri="{FF2B5EF4-FFF2-40B4-BE49-F238E27FC236}">
                <a16:creationId xmlns:a16="http://schemas.microsoft.com/office/drawing/2014/main" id="{EBF77B35-AE6F-475E-B2D9-8653221E19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9975" y="1736725"/>
            <a:ext cx="1588" cy="357188"/>
          </a:xfrm>
          <a:prstGeom prst="line">
            <a:avLst/>
          </a:prstGeom>
          <a:noFill/>
          <a:ln w="13">
            <a:solidFill>
              <a:srgbClr val="8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87" name="Line 70">
            <a:extLst>
              <a:ext uri="{FF2B5EF4-FFF2-40B4-BE49-F238E27FC236}">
                <a16:creationId xmlns:a16="http://schemas.microsoft.com/office/drawing/2014/main" id="{D207FC54-FD16-449C-B02E-E7E812F6A7AB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0900" y="3106738"/>
            <a:ext cx="207963" cy="1587"/>
          </a:xfrm>
          <a:prstGeom prst="line">
            <a:avLst/>
          </a:prstGeom>
          <a:noFill/>
          <a:ln w="7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88" name="Freeform 71">
            <a:extLst>
              <a:ext uri="{FF2B5EF4-FFF2-40B4-BE49-F238E27FC236}">
                <a16:creationId xmlns:a16="http://schemas.microsoft.com/office/drawing/2014/main" id="{03DE881E-ECFE-4C51-B9E8-98A7CE909394}"/>
              </a:ext>
            </a:extLst>
          </p:cNvPr>
          <p:cNvSpPr>
            <a:spLocks/>
          </p:cNvSpPr>
          <p:nvPr/>
        </p:nvSpPr>
        <p:spPr bwMode="auto">
          <a:xfrm>
            <a:off x="3473450" y="3082925"/>
            <a:ext cx="20638" cy="60325"/>
          </a:xfrm>
          <a:custGeom>
            <a:avLst/>
            <a:gdLst>
              <a:gd name="T0" fmla="*/ 2147483647 w 13"/>
              <a:gd name="T1" fmla="*/ 2147483647 h 38"/>
              <a:gd name="T2" fmla="*/ 0 w 13"/>
              <a:gd name="T3" fmla="*/ 2147483647 h 38"/>
              <a:gd name="T4" fmla="*/ 0 w 13"/>
              <a:gd name="T5" fmla="*/ 0 h 38"/>
              <a:gd name="T6" fmla="*/ 2147483647 w 13"/>
              <a:gd name="T7" fmla="*/ 2147483647 h 38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38"/>
              <a:gd name="T14" fmla="*/ 13 w 13"/>
              <a:gd name="T15" fmla="*/ 38 h 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38">
                <a:moveTo>
                  <a:pt x="13" y="15"/>
                </a:moveTo>
                <a:lnTo>
                  <a:pt x="0" y="38"/>
                </a:lnTo>
                <a:lnTo>
                  <a:pt x="0" y="0"/>
                </a:lnTo>
                <a:lnTo>
                  <a:pt x="13" y="1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489" name="Line 72">
            <a:extLst>
              <a:ext uri="{FF2B5EF4-FFF2-40B4-BE49-F238E27FC236}">
                <a16:creationId xmlns:a16="http://schemas.microsoft.com/office/drawing/2014/main" id="{38B1DFDD-07E6-4B42-8B1A-4A387610527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6375" y="2987675"/>
            <a:ext cx="207963" cy="1588"/>
          </a:xfrm>
          <a:prstGeom prst="line">
            <a:avLst/>
          </a:prstGeom>
          <a:noFill/>
          <a:ln w="7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90" name="Freeform 73">
            <a:extLst>
              <a:ext uri="{FF2B5EF4-FFF2-40B4-BE49-F238E27FC236}">
                <a16:creationId xmlns:a16="http://schemas.microsoft.com/office/drawing/2014/main" id="{15E50996-146A-4A01-A3B0-CE357DC97639}"/>
              </a:ext>
            </a:extLst>
          </p:cNvPr>
          <p:cNvSpPr>
            <a:spLocks/>
          </p:cNvSpPr>
          <p:nvPr/>
        </p:nvSpPr>
        <p:spPr bwMode="auto">
          <a:xfrm>
            <a:off x="4119563" y="2963863"/>
            <a:ext cx="31750" cy="60325"/>
          </a:xfrm>
          <a:custGeom>
            <a:avLst/>
            <a:gdLst>
              <a:gd name="T0" fmla="*/ 0 w 20"/>
              <a:gd name="T1" fmla="*/ 2147483647 h 38"/>
              <a:gd name="T2" fmla="*/ 2147483647 w 20"/>
              <a:gd name="T3" fmla="*/ 2147483647 h 38"/>
              <a:gd name="T4" fmla="*/ 0 w 20"/>
              <a:gd name="T5" fmla="*/ 0 h 38"/>
              <a:gd name="T6" fmla="*/ 0 w 20"/>
              <a:gd name="T7" fmla="*/ 2147483647 h 38"/>
              <a:gd name="T8" fmla="*/ 0 60000 65536"/>
              <a:gd name="T9" fmla="*/ 0 60000 65536"/>
              <a:gd name="T10" fmla="*/ 0 60000 65536"/>
              <a:gd name="T11" fmla="*/ 0 60000 65536"/>
              <a:gd name="T12" fmla="*/ 0 w 20"/>
              <a:gd name="T13" fmla="*/ 0 h 38"/>
              <a:gd name="T14" fmla="*/ 20 w 20"/>
              <a:gd name="T15" fmla="*/ 38 h 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" h="38">
                <a:moveTo>
                  <a:pt x="0" y="38"/>
                </a:moveTo>
                <a:lnTo>
                  <a:pt x="20" y="15"/>
                </a:lnTo>
                <a:lnTo>
                  <a:pt x="0" y="0"/>
                </a:lnTo>
                <a:lnTo>
                  <a:pt x="0" y="38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491" name="Line 74">
            <a:extLst>
              <a:ext uri="{FF2B5EF4-FFF2-40B4-BE49-F238E27FC236}">
                <a16:creationId xmlns:a16="http://schemas.microsoft.com/office/drawing/2014/main" id="{3E728F76-994D-4AEE-8606-334D542A67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0900" y="2868613"/>
            <a:ext cx="207963" cy="1587"/>
          </a:xfrm>
          <a:prstGeom prst="line">
            <a:avLst/>
          </a:prstGeom>
          <a:noFill/>
          <a:ln w="7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92" name="Freeform 75">
            <a:extLst>
              <a:ext uri="{FF2B5EF4-FFF2-40B4-BE49-F238E27FC236}">
                <a16:creationId xmlns:a16="http://schemas.microsoft.com/office/drawing/2014/main" id="{48871F67-5E81-43C9-90D6-CB56C31FD2B2}"/>
              </a:ext>
            </a:extLst>
          </p:cNvPr>
          <p:cNvSpPr>
            <a:spLocks/>
          </p:cNvSpPr>
          <p:nvPr/>
        </p:nvSpPr>
        <p:spPr bwMode="auto">
          <a:xfrm>
            <a:off x="3473450" y="2844800"/>
            <a:ext cx="20638" cy="58738"/>
          </a:xfrm>
          <a:custGeom>
            <a:avLst/>
            <a:gdLst>
              <a:gd name="T0" fmla="*/ 2147483647 w 13"/>
              <a:gd name="T1" fmla="*/ 2147483647 h 37"/>
              <a:gd name="T2" fmla="*/ 0 w 13"/>
              <a:gd name="T3" fmla="*/ 2147483647 h 37"/>
              <a:gd name="T4" fmla="*/ 0 w 13"/>
              <a:gd name="T5" fmla="*/ 0 h 37"/>
              <a:gd name="T6" fmla="*/ 2147483647 w 13"/>
              <a:gd name="T7" fmla="*/ 2147483647 h 37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37"/>
              <a:gd name="T14" fmla="*/ 13 w 13"/>
              <a:gd name="T15" fmla="*/ 37 h 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37">
                <a:moveTo>
                  <a:pt x="13" y="15"/>
                </a:moveTo>
                <a:lnTo>
                  <a:pt x="0" y="37"/>
                </a:lnTo>
                <a:lnTo>
                  <a:pt x="0" y="0"/>
                </a:lnTo>
                <a:lnTo>
                  <a:pt x="13" y="1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493" name="Freeform 76">
            <a:extLst>
              <a:ext uri="{FF2B5EF4-FFF2-40B4-BE49-F238E27FC236}">
                <a16:creationId xmlns:a16="http://schemas.microsoft.com/office/drawing/2014/main" id="{85B096DA-48A0-40BA-AE92-BF70F954778E}"/>
              </a:ext>
            </a:extLst>
          </p:cNvPr>
          <p:cNvSpPr>
            <a:spLocks/>
          </p:cNvSpPr>
          <p:nvPr/>
        </p:nvSpPr>
        <p:spPr bwMode="auto">
          <a:xfrm>
            <a:off x="3578225" y="2808288"/>
            <a:ext cx="438150" cy="358775"/>
          </a:xfrm>
          <a:custGeom>
            <a:avLst/>
            <a:gdLst>
              <a:gd name="T0" fmla="*/ 2147483647 w 276"/>
              <a:gd name="T1" fmla="*/ 2147483647 h 226"/>
              <a:gd name="T2" fmla="*/ 2147483647 w 276"/>
              <a:gd name="T3" fmla="*/ 2147483647 h 226"/>
              <a:gd name="T4" fmla="*/ 2147483647 w 276"/>
              <a:gd name="T5" fmla="*/ 2147483647 h 226"/>
              <a:gd name="T6" fmla="*/ 2147483647 w 276"/>
              <a:gd name="T7" fmla="*/ 2147483647 h 226"/>
              <a:gd name="T8" fmla="*/ 2147483647 w 276"/>
              <a:gd name="T9" fmla="*/ 2147483647 h 226"/>
              <a:gd name="T10" fmla="*/ 2147483647 w 276"/>
              <a:gd name="T11" fmla="*/ 2147483647 h 226"/>
              <a:gd name="T12" fmla="*/ 2147483647 w 276"/>
              <a:gd name="T13" fmla="*/ 2147483647 h 226"/>
              <a:gd name="T14" fmla="*/ 2147483647 w 276"/>
              <a:gd name="T15" fmla="*/ 2147483647 h 226"/>
              <a:gd name="T16" fmla="*/ 2147483647 w 276"/>
              <a:gd name="T17" fmla="*/ 0 h 226"/>
              <a:gd name="T18" fmla="*/ 2147483647 w 276"/>
              <a:gd name="T19" fmla="*/ 0 h 226"/>
              <a:gd name="T20" fmla="*/ 2147483647 w 276"/>
              <a:gd name="T21" fmla="*/ 0 h 226"/>
              <a:gd name="T22" fmla="*/ 2147483647 w 276"/>
              <a:gd name="T23" fmla="*/ 0 h 226"/>
              <a:gd name="T24" fmla="*/ 2147483647 w 276"/>
              <a:gd name="T25" fmla="*/ 0 h 226"/>
              <a:gd name="T26" fmla="*/ 0 w 276"/>
              <a:gd name="T27" fmla="*/ 0 h 226"/>
              <a:gd name="T28" fmla="*/ 2147483647 w 276"/>
              <a:gd name="T29" fmla="*/ 2147483647 h 226"/>
              <a:gd name="T30" fmla="*/ 2147483647 w 276"/>
              <a:gd name="T31" fmla="*/ 2147483647 h 226"/>
              <a:gd name="T32" fmla="*/ 2147483647 w 276"/>
              <a:gd name="T33" fmla="*/ 2147483647 h 226"/>
              <a:gd name="T34" fmla="*/ 0 w 276"/>
              <a:gd name="T35" fmla="*/ 2147483647 h 226"/>
              <a:gd name="T36" fmla="*/ 2147483647 w 276"/>
              <a:gd name="T37" fmla="*/ 2147483647 h 226"/>
              <a:gd name="T38" fmla="*/ 2147483647 w 276"/>
              <a:gd name="T39" fmla="*/ 2147483647 h 226"/>
              <a:gd name="T40" fmla="*/ 2147483647 w 276"/>
              <a:gd name="T41" fmla="*/ 2147483647 h 226"/>
              <a:gd name="T42" fmla="*/ 2147483647 w 276"/>
              <a:gd name="T43" fmla="*/ 2147483647 h 226"/>
              <a:gd name="T44" fmla="*/ 2147483647 w 276"/>
              <a:gd name="T45" fmla="*/ 2147483647 h 22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76"/>
              <a:gd name="T70" fmla="*/ 0 h 226"/>
              <a:gd name="T71" fmla="*/ 276 w 276"/>
              <a:gd name="T72" fmla="*/ 226 h 22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76" h="226">
                <a:moveTo>
                  <a:pt x="105" y="226"/>
                </a:moveTo>
                <a:lnTo>
                  <a:pt x="151" y="218"/>
                </a:lnTo>
                <a:lnTo>
                  <a:pt x="197" y="196"/>
                </a:lnTo>
                <a:lnTo>
                  <a:pt x="236" y="166"/>
                </a:lnTo>
                <a:lnTo>
                  <a:pt x="276" y="113"/>
                </a:lnTo>
                <a:lnTo>
                  <a:pt x="236" y="60"/>
                </a:lnTo>
                <a:lnTo>
                  <a:pt x="197" y="23"/>
                </a:lnTo>
                <a:lnTo>
                  <a:pt x="151" y="8"/>
                </a:lnTo>
                <a:lnTo>
                  <a:pt x="105" y="0"/>
                </a:lnTo>
                <a:lnTo>
                  <a:pt x="85" y="0"/>
                </a:lnTo>
                <a:lnTo>
                  <a:pt x="66" y="0"/>
                </a:lnTo>
                <a:lnTo>
                  <a:pt x="39" y="0"/>
                </a:lnTo>
                <a:lnTo>
                  <a:pt x="26" y="0"/>
                </a:lnTo>
                <a:lnTo>
                  <a:pt x="0" y="0"/>
                </a:lnTo>
                <a:lnTo>
                  <a:pt x="20" y="45"/>
                </a:lnTo>
                <a:lnTo>
                  <a:pt x="26" y="105"/>
                </a:lnTo>
                <a:lnTo>
                  <a:pt x="20" y="173"/>
                </a:lnTo>
                <a:lnTo>
                  <a:pt x="0" y="226"/>
                </a:lnTo>
                <a:lnTo>
                  <a:pt x="33" y="226"/>
                </a:lnTo>
                <a:lnTo>
                  <a:pt x="66" y="226"/>
                </a:lnTo>
                <a:lnTo>
                  <a:pt x="92" y="226"/>
                </a:lnTo>
                <a:lnTo>
                  <a:pt x="105" y="226"/>
                </a:lnTo>
                <a:close/>
              </a:path>
            </a:pathLst>
          </a:custGeom>
          <a:solidFill>
            <a:srgbClr val="FFFF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494" name="Freeform 77">
            <a:extLst>
              <a:ext uri="{FF2B5EF4-FFF2-40B4-BE49-F238E27FC236}">
                <a16:creationId xmlns:a16="http://schemas.microsoft.com/office/drawing/2014/main" id="{43FD8EA1-6482-47A4-B552-DC7DCB9D7B42}"/>
              </a:ext>
            </a:extLst>
          </p:cNvPr>
          <p:cNvSpPr>
            <a:spLocks/>
          </p:cNvSpPr>
          <p:nvPr/>
        </p:nvSpPr>
        <p:spPr bwMode="auto">
          <a:xfrm>
            <a:off x="3578225" y="2808288"/>
            <a:ext cx="438150" cy="358775"/>
          </a:xfrm>
          <a:custGeom>
            <a:avLst/>
            <a:gdLst>
              <a:gd name="T0" fmla="*/ 2147483647 w 276"/>
              <a:gd name="T1" fmla="*/ 2147483647 h 226"/>
              <a:gd name="T2" fmla="*/ 2147483647 w 276"/>
              <a:gd name="T3" fmla="*/ 2147483647 h 226"/>
              <a:gd name="T4" fmla="*/ 2147483647 w 276"/>
              <a:gd name="T5" fmla="*/ 2147483647 h 226"/>
              <a:gd name="T6" fmla="*/ 2147483647 w 276"/>
              <a:gd name="T7" fmla="*/ 2147483647 h 226"/>
              <a:gd name="T8" fmla="*/ 2147483647 w 276"/>
              <a:gd name="T9" fmla="*/ 2147483647 h 226"/>
              <a:gd name="T10" fmla="*/ 2147483647 w 276"/>
              <a:gd name="T11" fmla="*/ 2147483647 h 226"/>
              <a:gd name="T12" fmla="*/ 2147483647 w 276"/>
              <a:gd name="T13" fmla="*/ 2147483647 h 226"/>
              <a:gd name="T14" fmla="*/ 2147483647 w 276"/>
              <a:gd name="T15" fmla="*/ 2147483647 h 226"/>
              <a:gd name="T16" fmla="*/ 2147483647 w 276"/>
              <a:gd name="T17" fmla="*/ 0 h 226"/>
              <a:gd name="T18" fmla="*/ 2147483647 w 276"/>
              <a:gd name="T19" fmla="*/ 0 h 226"/>
              <a:gd name="T20" fmla="*/ 2147483647 w 276"/>
              <a:gd name="T21" fmla="*/ 0 h 226"/>
              <a:gd name="T22" fmla="*/ 2147483647 w 276"/>
              <a:gd name="T23" fmla="*/ 0 h 226"/>
              <a:gd name="T24" fmla="*/ 2147483647 w 276"/>
              <a:gd name="T25" fmla="*/ 0 h 226"/>
              <a:gd name="T26" fmla="*/ 0 w 276"/>
              <a:gd name="T27" fmla="*/ 0 h 226"/>
              <a:gd name="T28" fmla="*/ 2147483647 w 276"/>
              <a:gd name="T29" fmla="*/ 2147483647 h 226"/>
              <a:gd name="T30" fmla="*/ 2147483647 w 276"/>
              <a:gd name="T31" fmla="*/ 2147483647 h 226"/>
              <a:gd name="T32" fmla="*/ 2147483647 w 276"/>
              <a:gd name="T33" fmla="*/ 2147483647 h 226"/>
              <a:gd name="T34" fmla="*/ 0 w 276"/>
              <a:gd name="T35" fmla="*/ 2147483647 h 226"/>
              <a:gd name="T36" fmla="*/ 2147483647 w 276"/>
              <a:gd name="T37" fmla="*/ 2147483647 h 226"/>
              <a:gd name="T38" fmla="*/ 2147483647 w 276"/>
              <a:gd name="T39" fmla="*/ 2147483647 h 226"/>
              <a:gd name="T40" fmla="*/ 2147483647 w 276"/>
              <a:gd name="T41" fmla="*/ 2147483647 h 226"/>
              <a:gd name="T42" fmla="*/ 2147483647 w 276"/>
              <a:gd name="T43" fmla="*/ 2147483647 h 226"/>
              <a:gd name="T44" fmla="*/ 2147483647 w 276"/>
              <a:gd name="T45" fmla="*/ 2147483647 h 22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76"/>
              <a:gd name="T70" fmla="*/ 0 h 226"/>
              <a:gd name="T71" fmla="*/ 276 w 276"/>
              <a:gd name="T72" fmla="*/ 226 h 22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76" h="226">
                <a:moveTo>
                  <a:pt x="105" y="226"/>
                </a:moveTo>
                <a:lnTo>
                  <a:pt x="151" y="218"/>
                </a:lnTo>
                <a:lnTo>
                  <a:pt x="197" y="196"/>
                </a:lnTo>
                <a:lnTo>
                  <a:pt x="236" y="166"/>
                </a:lnTo>
                <a:lnTo>
                  <a:pt x="276" y="113"/>
                </a:lnTo>
                <a:lnTo>
                  <a:pt x="236" y="60"/>
                </a:lnTo>
                <a:lnTo>
                  <a:pt x="197" y="23"/>
                </a:lnTo>
                <a:lnTo>
                  <a:pt x="151" y="8"/>
                </a:lnTo>
                <a:lnTo>
                  <a:pt x="105" y="0"/>
                </a:lnTo>
                <a:lnTo>
                  <a:pt x="85" y="0"/>
                </a:lnTo>
                <a:lnTo>
                  <a:pt x="66" y="0"/>
                </a:lnTo>
                <a:lnTo>
                  <a:pt x="39" y="0"/>
                </a:lnTo>
                <a:lnTo>
                  <a:pt x="26" y="0"/>
                </a:lnTo>
                <a:lnTo>
                  <a:pt x="0" y="0"/>
                </a:lnTo>
                <a:lnTo>
                  <a:pt x="20" y="45"/>
                </a:lnTo>
                <a:lnTo>
                  <a:pt x="26" y="105"/>
                </a:lnTo>
                <a:lnTo>
                  <a:pt x="20" y="173"/>
                </a:lnTo>
                <a:lnTo>
                  <a:pt x="0" y="226"/>
                </a:lnTo>
                <a:lnTo>
                  <a:pt x="33" y="226"/>
                </a:lnTo>
                <a:lnTo>
                  <a:pt x="66" y="226"/>
                </a:lnTo>
                <a:lnTo>
                  <a:pt x="92" y="226"/>
                </a:lnTo>
                <a:lnTo>
                  <a:pt x="105" y="226"/>
                </a:lnTo>
              </a:path>
            </a:pathLst>
          </a:custGeom>
          <a:noFill/>
          <a:ln w="13">
            <a:solidFill>
              <a:srgbClr val="8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495" name="Line 78">
            <a:extLst>
              <a:ext uri="{FF2B5EF4-FFF2-40B4-BE49-F238E27FC236}">
                <a16:creationId xmlns:a16="http://schemas.microsoft.com/office/drawing/2014/main" id="{BC2521FB-7E45-477B-86CD-9E663F431B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0900" y="4060825"/>
            <a:ext cx="207963" cy="1588"/>
          </a:xfrm>
          <a:prstGeom prst="line">
            <a:avLst/>
          </a:prstGeom>
          <a:noFill/>
          <a:ln w="7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96" name="Freeform 79">
            <a:extLst>
              <a:ext uri="{FF2B5EF4-FFF2-40B4-BE49-F238E27FC236}">
                <a16:creationId xmlns:a16="http://schemas.microsoft.com/office/drawing/2014/main" id="{3FD24543-B89E-4AB8-8F5A-8DB42686540E}"/>
              </a:ext>
            </a:extLst>
          </p:cNvPr>
          <p:cNvSpPr>
            <a:spLocks/>
          </p:cNvSpPr>
          <p:nvPr/>
        </p:nvSpPr>
        <p:spPr bwMode="auto">
          <a:xfrm>
            <a:off x="3473450" y="4037013"/>
            <a:ext cx="20638" cy="58737"/>
          </a:xfrm>
          <a:custGeom>
            <a:avLst/>
            <a:gdLst>
              <a:gd name="T0" fmla="*/ 2147483647 w 13"/>
              <a:gd name="T1" fmla="*/ 2147483647 h 37"/>
              <a:gd name="T2" fmla="*/ 0 w 13"/>
              <a:gd name="T3" fmla="*/ 2147483647 h 37"/>
              <a:gd name="T4" fmla="*/ 0 w 13"/>
              <a:gd name="T5" fmla="*/ 0 h 37"/>
              <a:gd name="T6" fmla="*/ 2147483647 w 13"/>
              <a:gd name="T7" fmla="*/ 2147483647 h 37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37"/>
              <a:gd name="T14" fmla="*/ 13 w 13"/>
              <a:gd name="T15" fmla="*/ 37 h 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37">
                <a:moveTo>
                  <a:pt x="13" y="15"/>
                </a:moveTo>
                <a:lnTo>
                  <a:pt x="0" y="37"/>
                </a:lnTo>
                <a:lnTo>
                  <a:pt x="0" y="0"/>
                </a:lnTo>
                <a:lnTo>
                  <a:pt x="13" y="1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497" name="Line 80">
            <a:extLst>
              <a:ext uri="{FF2B5EF4-FFF2-40B4-BE49-F238E27FC236}">
                <a16:creationId xmlns:a16="http://schemas.microsoft.com/office/drawing/2014/main" id="{389ABCAE-B07A-4EC7-8308-79658BCBBA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6375" y="3941763"/>
            <a:ext cx="207963" cy="1587"/>
          </a:xfrm>
          <a:prstGeom prst="line">
            <a:avLst/>
          </a:prstGeom>
          <a:noFill/>
          <a:ln w="7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98" name="Freeform 81">
            <a:extLst>
              <a:ext uri="{FF2B5EF4-FFF2-40B4-BE49-F238E27FC236}">
                <a16:creationId xmlns:a16="http://schemas.microsoft.com/office/drawing/2014/main" id="{0F78FD08-42B4-4D6F-AD09-4025C5E3A8C2}"/>
              </a:ext>
            </a:extLst>
          </p:cNvPr>
          <p:cNvSpPr>
            <a:spLocks/>
          </p:cNvSpPr>
          <p:nvPr/>
        </p:nvSpPr>
        <p:spPr bwMode="auto">
          <a:xfrm>
            <a:off x="4119563" y="3917950"/>
            <a:ext cx="31750" cy="58738"/>
          </a:xfrm>
          <a:custGeom>
            <a:avLst/>
            <a:gdLst>
              <a:gd name="T0" fmla="*/ 0 w 20"/>
              <a:gd name="T1" fmla="*/ 2147483647 h 37"/>
              <a:gd name="T2" fmla="*/ 2147483647 w 20"/>
              <a:gd name="T3" fmla="*/ 2147483647 h 37"/>
              <a:gd name="T4" fmla="*/ 0 w 20"/>
              <a:gd name="T5" fmla="*/ 0 h 37"/>
              <a:gd name="T6" fmla="*/ 0 w 20"/>
              <a:gd name="T7" fmla="*/ 2147483647 h 37"/>
              <a:gd name="T8" fmla="*/ 0 60000 65536"/>
              <a:gd name="T9" fmla="*/ 0 60000 65536"/>
              <a:gd name="T10" fmla="*/ 0 60000 65536"/>
              <a:gd name="T11" fmla="*/ 0 60000 65536"/>
              <a:gd name="T12" fmla="*/ 0 w 20"/>
              <a:gd name="T13" fmla="*/ 0 h 37"/>
              <a:gd name="T14" fmla="*/ 20 w 20"/>
              <a:gd name="T15" fmla="*/ 37 h 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" h="37">
                <a:moveTo>
                  <a:pt x="0" y="37"/>
                </a:moveTo>
                <a:lnTo>
                  <a:pt x="20" y="15"/>
                </a:lnTo>
                <a:lnTo>
                  <a:pt x="0" y="0"/>
                </a:lnTo>
                <a:lnTo>
                  <a:pt x="0" y="37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499" name="Line 82">
            <a:extLst>
              <a:ext uri="{FF2B5EF4-FFF2-40B4-BE49-F238E27FC236}">
                <a16:creationId xmlns:a16="http://schemas.microsoft.com/office/drawing/2014/main" id="{FFFF9770-8848-4FF5-B07D-79116F35955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0900" y="3822700"/>
            <a:ext cx="207963" cy="1588"/>
          </a:xfrm>
          <a:prstGeom prst="line">
            <a:avLst/>
          </a:prstGeom>
          <a:noFill/>
          <a:ln w="7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00" name="Freeform 83">
            <a:extLst>
              <a:ext uri="{FF2B5EF4-FFF2-40B4-BE49-F238E27FC236}">
                <a16:creationId xmlns:a16="http://schemas.microsoft.com/office/drawing/2014/main" id="{80997261-9FEA-442A-9297-4D86DEE96D9D}"/>
              </a:ext>
            </a:extLst>
          </p:cNvPr>
          <p:cNvSpPr>
            <a:spLocks/>
          </p:cNvSpPr>
          <p:nvPr/>
        </p:nvSpPr>
        <p:spPr bwMode="auto">
          <a:xfrm>
            <a:off x="3473450" y="3798888"/>
            <a:ext cx="20638" cy="58737"/>
          </a:xfrm>
          <a:custGeom>
            <a:avLst/>
            <a:gdLst>
              <a:gd name="T0" fmla="*/ 2147483647 w 13"/>
              <a:gd name="T1" fmla="*/ 2147483647 h 37"/>
              <a:gd name="T2" fmla="*/ 0 w 13"/>
              <a:gd name="T3" fmla="*/ 2147483647 h 37"/>
              <a:gd name="T4" fmla="*/ 0 w 13"/>
              <a:gd name="T5" fmla="*/ 0 h 37"/>
              <a:gd name="T6" fmla="*/ 2147483647 w 13"/>
              <a:gd name="T7" fmla="*/ 2147483647 h 37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37"/>
              <a:gd name="T14" fmla="*/ 13 w 13"/>
              <a:gd name="T15" fmla="*/ 37 h 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37">
                <a:moveTo>
                  <a:pt x="13" y="15"/>
                </a:moveTo>
                <a:lnTo>
                  <a:pt x="0" y="37"/>
                </a:lnTo>
                <a:lnTo>
                  <a:pt x="0" y="0"/>
                </a:lnTo>
                <a:lnTo>
                  <a:pt x="13" y="1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01" name="Freeform 84">
            <a:extLst>
              <a:ext uri="{FF2B5EF4-FFF2-40B4-BE49-F238E27FC236}">
                <a16:creationId xmlns:a16="http://schemas.microsoft.com/office/drawing/2014/main" id="{E9814368-A6B1-432F-B7B0-C303423ACA24}"/>
              </a:ext>
            </a:extLst>
          </p:cNvPr>
          <p:cNvSpPr>
            <a:spLocks/>
          </p:cNvSpPr>
          <p:nvPr/>
        </p:nvSpPr>
        <p:spPr bwMode="auto">
          <a:xfrm>
            <a:off x="3598863" y="3762375"/>
            <a:ext cx="31750" cy="357188"/>
          </a:xfrm>
          <a:custGeom>
            <a:avLst/>
            <a:gdLst>
              <a:gd name="T0" fmla="*/ 0 w 20"/>
              <a:gd name="T1" fmla="*/ 0 h 225"/>
              <a:gd name="T2" fmla="*/ 2147483647 w 20"/>
              <a:gd name="T3" fmla="*/ 2147483647 h 225"/>
              <a:gd name="T4" fmla="*/ 2147483647 w 20"/>
              <a:gd name="T5" fmla="*/ 2147483647 h 225"/>
              <a:gd name="T6" fmla="*/ 2147483647 w 20"/>
              <a:gd name="T7" fmla="*/ 2147483647 h 225"/>
              <a:gd name="T8" fmla="*/ 0 w 20"/>
              <a:gd name="T9" fmla="*/ 2147483647 h 2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"/>
              <a:gd name="T16" fmla="*/ 0 h 225"/>
              <a:gd name="T17" fmla="*/ 20 w 20"/>
              <a:gd name="T18" fmla="*/ 225 h 2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" h="225">
                <a:moveTo>
                  <a:pt x="0" y="0"/>
                </a:moveTo>
                <a:lnTo>
                  <a:pt x="13" y="53"/>
                </a:lnTo>
                <a:lnTo>
                  <a:pt x="20" y="113"/>
                </a:lnTo>
                <a:lnTo>
                  <a:pt x="13" y="173"/>
                </a:lnTo>
                <a:lnTo>
                  <a:pt x="0" y="225"/>
                </a:lnTo>
              </a:path>
            </a:pathLst>
          </a:custGeom>
          <a:noFill/>
          <a:ln w="13">
            <a:solidFill>
              <a:srgbClr val="8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02" name="Freeform 85">
            <a:extLst>
              <a:ext uri="{FF2B5EF4-FFF2-40B4-BE49-F238E27FC236}">
                <a16:creationId xmlns:a16="http://schemas.microsoft.com/office/drawing/2014/main" id="{31ED5D6E-4A3E-4013-AF6F-0D55DACD7AA0}"/>
              </a:ext>
            </a:extLst>
          </p:cNvPr>
          <p:cNvSpPr>
            <a:spLocks/>
          </p:cNvSpPr>
          <p:nvPr/>
        </p:nvSpPr>
        <p:spPr bwMode="auto">
          <a:xfrm>
            <a:off x="3640138" y="3762375"/>
            <a:ext cx="385762" cy="357188"/>
          </a:xfrm>
          <a:custGeom>
            <a:avLst/>
            <a:gdLst>
              <a:gd name="T0" fmla="*/ 2147483647 w 243"/>
              <a:gd name="T1" fmla="*/ 2147483647 h 225"/>
              <a:gd name="T2" fmla="*/ 2147483647 w 243"/>
              <a:gd name="T3" fmla="*/ 2147483647 h 225"/>
              <a:gd name="T4" fmla="*/ 2147483647 w 243"/>
              <a:gd name="T5" fmla="*/ 2147483647 h 225"/>
              <a:gd name="T6" fmla="*/ 2147483647 w 243"/>
              <a:gd name="T7" fmla="*/ 2147483647 h 225"/>
              <a:gd name="T8" fmla="*/ 2147483647 w 243"/>
              <a:gd name="T9" fmla="*/ 2147483647 h 225"/>
              <a:gd name="T10" fmla="*/ 2147483647 w 243"/>
              <a:gd name="T11" fmla="*/ 2147483647 h 225"/>
              <a:gd name="T12" fmla="*/ 2147483647 w 243"/>
              <a:gd name="T13" fmla="*/ 2147483647 h 225"/>
              <a:gd name="T14" fmla="*/ 2147483647 w 243"/>
              <a:gd name="T15" fmla="*/ 2147483647 h 225"/>
              <a:gd name="T16" fmla="*/ 2147483647 w 243"/>
              <a:gd name="T17" fmla="*/ 0 h 225"/>
              <a:gd name="T18" fmla="*/ 2147483647 w 243"/>
              <a:gd name="T19" fmla="*/ 0 h 225"/>
              <a:gd name="T20" fmla="*/ 2147483647 w 243"/>
              <a:gd name="T21" fmla="*/ 0 h 225"/>
              <a:gd name="T22" fmla="*/ 2147483647 w 243"/>
              <a:gd name="T23" fmla="*/ 0 h 225"/>
              <a:gd name="T24" fmla="*/ 0 w 243"/>
              <a:gd name="T25" fmla="*/ 0 h 225"/>
              <a:gd name="T26" fmla="*/ 2147483647 w 243"/>
              <a:gd name="T27" fmla="*/ 2147483647 h 225"/>
              <a:gd name="T28" fmla="*/ 2147483647 w 243"/>
              <a:gd name="T29" fmla="*/ 2147483647 h 225"/>
              <a:gd name="T30" fmla="*/ 2147483647 w 243"/>
              <a:gd name="T31" fmla="*/ 2147483647 h 225"/>
              <a:gd name="T32" fmla="*/ 0 w 243"/>
              <a:gd name="T33" fmla="*/ 2147483647 h 225"/>
              <a:gd name="T34" fmla="*/ 2147483647 w 243"/>
              <a:gd name="T35" fmla="*/ 2147483647 h 225"/>
              <a:gd name="T36" fmla="*/ 2147483647 w 243"/>
              <a:gd name="T37" fmla="*/ 2147483647 h 225"/>
              <a:gd name="T38" fmla="*/ 2147483647 w 243"/>
              <a:gd name="T39" fmla="*/ 2147483647 h 225"/>
              <a:gd name="T40" fmla="*/ 2147483647 w 243"/>
              <a:gd name="T41" fmla="*/ 2147483647 h 22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43"/>
              <a:gd name="T64" fmla="*/ 0 h 225"/>
              <a:gd name="T65" fmla="*/ 243 w 243"/>
              <a:gd name="T66" fmla="*/ 225 h 22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43" h="225">
                <a:moveTo>
                  <a:pt x="92" y="225"/>
                </a:moveTo>
                <a:lnTo>
                  <a:pt x="132" y="218"/>
                </a:lnTo>
                <a:lnTo>
                  <a:pt x="171" y="195"/>
                </a:lnTo>
                <a:lnTo>
                  <a:pt x="204" y="165"/>
                </a:lnTo>
                <a:lnTo>
                  <a:pt x="243" y="113"/>
                </a:lnTo>
                <a:lnTo>
                  <a:pt x="204" y="60"/>
                </a:lnTo>
                <a:lnTo>
                  <a:pt x="171" y="23"/>
                </a:lnTo>
                <a:lnTo>
                  <a:pt x="132" y="8"/>
                </a:lnTo>
                <a:lnTo>
                  <a:pt x="92" y="0"/>
                </a:lnTo>
                <a:lnTo>
                  <a:pt x="73" y="0"/>
                </a:lnTo>
                <a:lnTo>
                  <a:pt x="59" y="0"/>
                </a:lnTo>
                <a:lnTo>
                  <a:pt x="33" y="0"/>
                </a:lnTo>
                <a:lnTo>
                  <a:pt x="0" y="0"/>
                </a:lnTo>
                <a:lnTo>
                  <a:pt x="14" y="45"/>
                </a:lnTo>
                <a:lnTo>
                  <a:pt x="20" y="105"/>
                </a:lnTo>
                <a:lnTo>
                  <a:pt x="14" y="173"/>
                </a:lnTo>
                <a:lnTo>
                  <a:pt x="0" y="225"/>
                </a:lnTo>
                <a:lnTo>
                  <a:pt x="27" y="225"/>
                </a:lnTo>
                <a:lnTo>
                  <a:pt x="53" y="225"/>
                </a:lnTo>
                <a:lnTo>
                  <a:pt x="79" y="225"/>
                </a:lnTo>
                <a:lnTo>
                  <a:pt x="92" y="225"/>
                </a:lnTo>
                <a:close/>
              </a:path>
            </a:pathLst>
          </a:custGeom>
          <a:solidFill>
            <a:srgbClr val="FFFF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03" name="Freeform 86">
            <a:extLst>
              <a:ext uri="{FF2B5EF4-FFF2-40B4-BE49-F238E27FC236}">
                <a16:creationId xmlns:a16="http://schemas.microsoft.com/office/drawing/2014/main" id="{026691E2-B858-4855-A279-2C32476B9DEF}"/>
              </a:ext>
            </a:extLst>
          </p:cNvPr>
          <p:cNvSpPr>
            <a:spLocks/>
          </p:cNvSpPr>
          <p:nvPr/>
        </p:nvSpPr>
        <p:spPr bwMode="auto">
          <a:xfrm>
            <a:off x="3640138" y="3762375"/>
            <a:ext cx="385762" cy="357188"/>
          </a:xfrm>
          <a:custGeom>
            <a:avLst/>
            <a:gdLst>
              <a:gd name="T0" fmla="*/ 2147483647 w 243"/>
              <a:gd name="T1" fmla="*/ 2147483647 h 225"/>
              <a:gd name="T2" fmla="*/ 2147483647 w 243"/>
              <a:gd name="T3" fmla="*/ 2147483647 h 225"/>
              <a:gd name="T4" fmla="*/ 2147483647 w 243"/>
              <a:gd name="T5" fmla="*/ 2147483647 h 225"/>
              <a:gd name="T6" fmla="*/ 2147483647 w 243"/>
              <a:gd name="T7" fmla="*/ 2147483647 h 225"/>
              <a:gd name="T8" fmla="*/ 2147483647 w 243"/>
              <a:gd name="T9" fmla="*/ 2147483647 h 225"/>
              <a:gd name="T10" fmla="*/ 2147483647 w 243"/>
              <a:gd name="T11" fmla="*/ 2147483647 h 225"/>
              <a:gd name="T12" fmla="*/ 2147483647 w 243"/>
              <a:gd name="T13" fmla="*/ 2147483647 h 225"/>
              <a:gd name="T14" fmla="*/ 2147483647 w 243"/>
              <a:gd name="T15" fmla="*/ 2147483647 h 225"/>
              <a:gd name="T16" fmla="*/ 2147483647 w 243"/>
              <a:gd name="T17" fmla="*/ 0 h 225"/>
              <a:gd name="T18" fmla="*/ 2147483647 w 243"/>
              <a:gd name="T19" fmla="*/ 0 h 225"/>
              <a:gd name="T20" fmla="*/ 2147483647 w 243"/>
              <a:gd name="T21" fmla="*/ 0 h 225"/>
              <a:gd name="T22" fmla="*/ 2147483647 w 243"/>
              <a:gd name="T23" fmla="*/ 0 h 225"/>
              <a:gd name="T24" fmla="*/ 0 w 243"/>
              <a:gd name="T25" fmla="*/ 0 h 225"/>
              <a:gd name="T26" fmla="*/ 2147483647 w 243"/>
              <a:gd name="T27" fmla="*/ 2147483647 h 225"/>
              <a:gd name="T28" fmla="*/ 2147483647 w 243"/>
              <a:gd name="T29" fmla="*/ 2147483647 h 225"/>
              <a:gd name="T30" fmla="*/ 2147483647 w 243"/>
              <a:gd name="T31" fmla="*/ 2147483647 h 225"/>
              <a:gd name="T32" fmla="*/ 0 w 243"/>
              <a:gd name="T33" fmla="*/ 2147483647 h 225"/>
              <a:gd name="T34" fmla="*/ 2147483647 w 243"/>
              <a:gd name="T35" fmla="*/ 2147483647 h 225"/>
              <a:gd name="T36" fmla="*/ 2147483647 w 243"/>
              <a:gd name="T37" fmla="*/ 2147483647 h 225"/>
              <a:gd name="T38" fmla="*/ 2147483647 w 243"/>
              <a:gd name="T39" fmla="*/ 2147483647 h 225"/>
              <a:gd name="T40" fmla="*/ 2147483647 w 243"/>
              <a:gd name="T41" fmla="*/ 2147483647 h 22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43"/>
              <a:gd name="T64" fmla="*/ 0 h 225"/>
              <a:gd name="T65" fmla="*/ 243 w 243"/>
              <a:gd name="T66" fmla="*/ 225 h 22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43" h="225">
                <a:moveTo>
                  <a:pt x="92" y="225"/>
                </a:moveTo>
                <a:lnTo>
                  <a:pt x="132" y="218"/>
                </a:lnTo>
                <a:lnTo>
                  <a:pt x="171" y="195"/>
                </a:lnTo>
                <a:lnTo>
                  <a:pt x="204" y="165"/>
                </a:lnTo>
                <a:lnTo>
                  <a:pt x="243" y="113"/>
                </a:lnTo>
                <a:lnTo>
                  <a:pt x="204" y="60"/>
                </a:lnTo>
                <a:lnTo>
                  <a:pt x="171" y="23"/>
                </a:lnTo>
                <a:lnTo>
                  <a:pt x="132" y="8"/>
                </a:lnTo>
                <a:lnTo>
                  <a:pt x="92" y="0"/>
                </a:lnTo>
                <a:lnTo>
                  <a:pt x="73" y="0"/>
                </a:lnTo>
                <a:lnTo>
                  <a:pt x="59" y="0"/>
                </a:lnTo>
                <a:lnTo>
                  <a:pt x="33" y="0"/>
                </a:lnTo>
                <a:lnTo>
                  <a:pt x="0" y="0"/>
                </a:lnTo>
                <a:lnTo>
                  <a:pt x="14" y="45"/>
                </a:lnTo>
                <a:lnTo>
                  <a:pt x="20" y="105"/>
                </a:lnTo>
                <a:lnTo>
                  <a:pt x="14" y="173"/>
                </a:lnTo>
                <a:lnTo>
                  <a:pt x="0" y="225"/>
                </a:lnTo>
                <a:lnTo>
                  <a:pt x="27" y="225"/>
                </a:lnTo>
                <a:lnTo>
                  <a:pt x="53" y="225"/>
                </a:lnTo>
                <a:lnTo>
                  <a:pt x="79" y="225"/>
                </a:lnTo>
                <a:lnTo>
                  <a:pt x="92" y="225"/>
                </a:lnTo>
              </a:path>
            </a:pathLst>
          </a:custGeom>
          <a:noFill/>
          <a:ln w="13">
            <a:solidFill>
              <a:srgbClr val="8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04" name="Freeform 87">
            <a:extLst>
              <a:ext uri="{FF2B5EF4-FFF2-40B4-BE49-F238E27FC236}">
                <a16:creationId xmlns:a16="http://schemas.microsoft.com/office/drawing/2014/main" id="{B9320255-2458-4CA8-B112-4E3AB156F7AE}"/>
              </a:ext>
            </a:extLst>
          </p:cNvPr>
          <p:cNvSpPr>
            <a:spLocks/>
          </p:cNvSpPr>
          <p:nvPr/>
        </p:nvSpPr>
        <p:spPr bwMode="auto">
          <a:xfrm>
            <a:off x="3589338" y="4716463"/>
            <a:ext cx="30162" cy="357187"/>
          </a:xfrm>
          <a:custGeom>
            <a:avLst/>
            <a:gdLst>
              <a:gd name="T0" fmla="*/ 0 w 19"/>
              <a:gd name="T1" fmla="*/ 0 h 225"/>
              <a:gd name="T2" fmla="*/ 2147483647 w 19"/>
              <a:gd name="T3" fmla="*/ 2147483647 h 225"/>
              <a:gd name="T4" fmla="*/ 2147483647 w 19"/>
              <a:gd name="T5" fmla="*/ 2147483647 h 225"/>
              <a:gd name="T6" fmla="*/ 2147483647 w 19"/>
              <a:gd name="T7" fmla="*/ 2147483647 h 225"/>
              <a:gd name="T8" fmla="*/ 0 w 19"/>
              <a:gd name="T9" fmla="*/ 2147483647 h 2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225"/>
              <a:gd name="T17" fmla="*/ 19 w 19"/>
              <a:gd name="T18" fmla="*/ 225 h 2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225">
                <a:moveTo>
                  <a:pt x="0" y="0"/>
                </a:moveTo>
                <a:lnTo>
                  <a:pt x="13" y="52"/>
                </a:lnTo>
                <a:lnTo>
                  <a:pt x="19" y="112"/>
                </a:lnTo>
                <a:lnTo>
                  <a:pt x="13" y="172"/>
                </a:lnTo>
                <a:lnTo>
                  <a:pt x="0" y="225"/>
                </a:lnTo>
              </a:path>
            </a:pathLst>
          </a:custGeom>
          <a:noFill/>
          <a:ln w="13">
            <a:solidFill>
              <a:srgbClr val="8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05" name="Freeform 88">
            <a:extLst>
              <a:ext uri="{FF2B5EF4-FFF2-40B4-BE49-F238E27FC236}">
                <a16:creationId xmlns:a16="http://schemas.microsoft.com/office/drawing/2014/main" id="{013FAEB7-5AFC-43D0-BBF3-538337B3762A}"/>
              </a:ext>
            </a:extLst>
          </p:cNvPr>
          <p:cNvSpPr>
            <a:spLocks/>
          </p:cNvSpPr>
          <p:nvPr/>
        </p:nvSpPr>
        <p:spPr bwMode="auto">
          <a:xfrm>
            <a:off x="3630613" y="4716463"/>
            <a:ext cx="385762" cy="357187"/>
          </a:xfrm>
          <a:custGeom>
            <a:avLst/>
            <a:gdLst>
              <a:gd name="T0" fmla="*/ 2147483647 w 243"/>
              <a:gd name="T1" fmla="*/ 2147483647 h 225"/>
              <a:gd name="T2" fmla="*/ 2147483647 w 243"/>
              <a:gd name="T3" fmla="*/ 2147483647 h 225"/>
              <a:gd name="T4" fmla="*/ 2147483647 w 243"/>
              <a:gd name="T5" fmla="*/ 2147483647 h 225"/>
              <a:gd name="T6" fmla="*/ 2147483647 w 243"/>
              <a:gd name="T7" fmla="*/ 2147483647 h 225"/>
              <a:gd name="T8" fmla="*/ 2147483647 w 243"/>
              <a:gd name="T9" fmla="*/ 2147483647 h 225"/>
              <a:gd name="T10" fmla="*/ 2147483647 w 243"/>
              <a:gd name="T11" fmla="*/ 2147483647 h 225"/>
              <a:gd name="T12" fmla="*/ 2147483647 w 243"/>
              <a:gd name="T13" fmla="*/ 2147483647 h 225"/>
              <a:gd name="T14" fmla="*/ 2147483647 w 243"/>
              <a:gd name="T15" fmla="*/ 2147483647 h 225"/>
              <a:gd name="T16" fmla="*/ 2147483647 w 243"/>
              <a:gd name="T17" fmla="*/ 0 h 225"/>
              <a:gd name="T18" fmla="*/ 2147483647 w 243"/>
              <a:gd name="T19" fmla="*/ 0 h 225"/>
              <a:gd name="T20" fmla="*/ 2147483647 w 243"/>
              <a:gd name="T21" fmla="*/ 0 h 225"/>
              <a:gd name="T22" fmla="*/ 2147483647 w 243"/>
              <a:gd name="T23" fmla="*/ 0 h 225"/>
              <a:gd name="T24" fmla="*/ 0 w 243"/>
              <a:gd name="T25" fmla="*/ 0 h 225"/>
              <a:gd name="T26" fmla="*/ 2147483647 w 243"/>
              <a:gd name="T27" fmla="*/ 2147483647 h 225"/>
              <a:gd name="T28" fmla="*/ 2147483647 w 243"/>
              <a:gd name="T29" fmla="*/ 2147483647 h 225"/>
              <a:gd name="T30" fmla="*/ 2147483647 w 243"/>
              <a:gd name="T31" fmla="*/ 2147483647 h 225"/>
              <a:gd name="T32" fmla="*/ 0 w 243"/>
              <a:gd name="T33" fmla="*/ 2147483647 h 225"/>
              <a:gd name="T34" fmla="*/ 2147483647 w 243"/>
              <a:gd name="T35" fmla="*/ 2147483647 h 225"/>
              <a:gd name="T36" fmla="*/ 2147483647 w 243"/>
              <a:gd name="T37" fmla="*/ 2147483647 h 225"/>
              <a:gd name="T38" fmla="*/ 2147483647 w 243"/>
              <a:gd name="T39" fmla="*/ 2147483647 h 225"/>
              <a:gd name="T40" fmla="*/ 2147483647 w 243"/>
              <a:gd name="T41" fmla="*/ 2147483647 h 22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43"/>
              <a:gd name="T64" fmla="*/ 0 h 225"/>
              <a:gd name="T65" fmla="*/ 243 w 243"/>
              <a:gd name="T66" fmla="*/ 225 h 22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43" h="225">
                <a:moveTo>
                  <a:pt x="92" y="225"/>
                </a:moveTo>
                <a:lnTo>
                  <a:pt x="131" y="218"/>
                </a:lnTo>
                <a:lnTo>
                  <a:pt x="171" y="195"/>
                </a:lnTo>
                <a:lnTo>
                  <a:pt x="203" y="165"/>
                </a:lnTo>
                <a:lnTo>
                  <a:pt x="243" y="112"/>
                </a:lnTo>
                <a:lnTo>
                  <a:pt x="203" y="60"/>
                </a:lnTo>
                <a:lnTo>
                  <a:pt x="171" y="22"/>
                </a:lnTo>
                <a:lnTo>
                  <a:pt x="131" y="7"/>
                </a:lnTo>
                <a:lnTo>
                  <a:pt x="92" y="0"/>
                </a:lnTo>
                <a:lnTo>
                  <a:pt x="72" y="0"/>
                </a:lnTo>
                <a:lnTo>
                  <a:pt x="59" y="0"/>
                </a:lnTo>
                <a:lnTo>
                  <a:pt x="33" y="0"/>
                </a:lnTo>
                <a:lnTo>
                  <a:pt x="0" y="0"/>
                </a:lnTo>
                <a:lnTo>
                  <a:pt x="13" y="45"/>
                </a:lnTo>
                <a:lnTo>
                  <a:pt x="20" y="105"/>
                </a:lnTo>
                <a:lnTo>
                  <a:pt x="13" y="172"/>
                </a:lnTo>
                <a:lnTo>
                  <a:pt x="0" y="225"/>
                </a:lnTo>
                <a:lnTo>
                  <a:pt x="26" y="225"/>
                </a:lnTo>
                <a:lnTo>
                  <a:pt x="52" y="225"/>
                </a:lnTo>
                <a:lnTo>
                  <a:pt x="79" y="225"/>
                </a:lnTo>
                <a:lnTo>
                  <a:pt x="92" y="225"/>
                </a:lnTo>
                <a:close/>
              </a:path>
            </a:pathLst>
          </a:custGeom>
          <a:solidFill>
            <a:srgbClr val="FFFF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06" name="Freeform 89">
            <a:extLst>
              <a:ext uri="{FF2B5EF4-FFF2-40B4-BE49-F238E27FC236}">
                <a16:creationId xmlns:a16="http://schemas.microsoft.com/office/drawing/2014/main" id="{68A867F9-8189-4BC8-964E-90C20FAE818F}"/>
              </a:ext>
            </a:extLst>
          </p:cNvPr>
          <p:cNvSpPr>
            <a:spLocks/>
          </p:cNvSpPr>
          <p:nvPr/>
        </p:nvSpPr>
        <p:spPr bwMode="auto">
          <a:xfrm>
            <a:off x="3630613" y="4716463"/>
            <a:ext cx="385762" cy="357187"/>
          </a:xfrm>
          <a:custGeom>
            <a:avLst/>
            <a:gdLst>
              <a:gd name="T0" fmla="*/ 2147483647 w 243"/>
              <a:gd name="T1" fmla="*/ 2147483647 h 225"/>
              <a:gd name="T2" fmla="*/ 2147483647 w 243"/>
              <a:gd name="T3" fmla="*/ 2147483647 h 225"/>
              <a:gd name="T4" fmla="*/ 2147483647 w 243"/>
              <a:gd name="T5" fmla="*/ 2147483647 h 225"/>
              <a:gd name="T6" fmla="*/ 2147483647 w 243"/>
              <a:gd name="T7" fmla="*/ 2147483647 h 225"/>
              <a:gd name="T8" fmla="*/ 2147483647 w 243"/>
              <a:gd name="T9" fmla="*/ 2147483647 h 225"/>
              <a:gd name="T10" fmla="*/ 2147483647 w 243"/>
              <a:gd name="T11" fmla="*/ 2147483647 h 225"/>
              <a:gd name="T12" fmla="*/ 2147483647 w 243"/>
              <a:gd name="T13" fmla="*/ 2147483647 h 225"/>
              <a:gd name="T14" fmla="*/ 2147483647 w 243"/>
              <a:gd name="T15" fmla="*/ 2147483647 h 225"/>
              <a:gd name="T16" fmla="*/ 2147483647 w 243"/>
              <a:gd name="T17" fmla="*/ 0 h 225"/>
              <a:gd name="T18" fmla="*/ 2147483647 w 243"/>
              <a:gd name="T19" fmla="*/ 0 h 225"/>
              <a:gd name="T20" fmla="*/ 2147483647 w 243"/>
              <a:gd name="T21" fmla="*/ 0 h 225"/>
              <a:gd name="T22" fmla="*/ 2147483647 w 243"/>
              <a:gd name="T23" fmla="*/ 0 h 225"/>
              <a:gd name="T24" fmla="*/ 0 w 243"/>
              <a:gd name="T25" fmla="*/ 0 h 225"/>
              <a:gd name="T26" fmla="*/ 2147483647 w 243"/>
              <a:gd name="T27" fmla="*/ 2147483647 h 225"/>
              <a:gd name="T28" fmla="*/ 2147483647 w 243"/>
              <a:gd name="T29" fmla="*/ 2147483647 h 225"/>
              <a:gd name="T30" fmla="*/ 2147483647 w 243"/>
              <a:gd name="T31" fmla="*/ 2147483647 h 225"/>
              <a:gd name="T32" fmla="*/ 0 w 243"/>
              <a:gd name="T33" fmla="*/ 2147483647 h 225"/>
              <a:gd name="T34" fmla="*/ 2147483647 w 243"/>
              <a:gd name="T35" fmla="*/ 2147483647 h 225"/>
              <a:gd name="T36" fmla="*/ 2147483647 w 243"/>
              <a:gd name="T37" fmla="*/ 2147483647 h 225"/>
              <a:gd name="T38" fmla="*/ 2147483647 w 243"/>
              <a:gd name="T39" fmla="*/ 2147483647 h 225"/>
              <a:gd name="T40" fmla="*/ 2147483647 w 243"/>
              <a:gd name="T41" fmla="*/ 2147483647 h 22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43"/>
              <a:gd name="T64" fmla="*/ 0 h 225"/>
              <a:gd name="T65" fmla="*/ 243 w 243"/>
              <a:gd name="T66" fmla="*/ 225 h 22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43" h="225">
                <a:moveTo>
                  <a:pt x="92" y="225"/>
                </a:moveTo>
                <a:lnTo>
                  <a:pt x="131" y="218"/>
                </a:lnTo>
                <a:lnTo>
                  <a:pt x="171" y="195"/>
                </a:lnTo>
                <a:lnTo>
                  <a:pt x="203" y="165"/>
                </a:lnTo>
                <a:lnTo>
                  <a:pt x="243" y="112"/>
                </a:lnTo>
                <a:lnTo>
                  <a:pt x="203" y="60"/>
                </a:lnTo>
                <a:lnTo>
                  <a:pt x="171" y="22"/>
                </a:lnTo>
                <a:lnTo>
                  <a:pt x="131" y="7"/>
                </a:lnTo>
                <a:lnTo>
                  <a:pt x="92" y="0"/>
                </a:lnTo>
                <a:lnTo>
                  <a:pt x="72" y="0"/>
                </a:lnTo>
                <a:lnTo>
                  <a:pt x="59" y="0"/>
                </a:lnTo>
                <a:lnTo>
                  <a:pt x="33" y="0"/>
                </a:lnTo>
                <a:lnTo>
                  <a:pt x="0" y="0"/>
                </a:lnTo>
                <a:lnTo>
                  <a:pt x="13" y="45"/>
                </a:lnTo>
                <a:lnTo>
                  <a:pt x="20" y="105"/>
                </a:lnTo>
                <a:lnTo>
                  <a:pt x="13" y="172"/>
                </a:lnTo>
                <a:lnTo>
                  <a:pt x="0" y="225"/>
                </a:lnTo>
                <a:lnTo>
                  <a:pt x="26" y="225"/>
                </a:lnTo>
                <a:lnTo>
                  <a:pt x="52" y="225"/>
                </a:lnTo>
                <a:lnTo>
                  <a:pt x="79" y="225"/>
                </a:lnTo>
                <a:lnTo>
                  <a:pt x="92" y="225"/>
                </a:lnTo>
              </a:path>
            </a:pathLst>
          </a:custGeom>
          <a:noFill/>
          <a:ln w="13">
            <a:solidFill>
              <a:srgbClr val="84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07" name="Line 90">
            <a:extLst>
              <a:ext uri="{FF2B5EF4-FFF2-40B4-BE49-F238E27FC236}">
                <a16:creationId xmlns:a16="http://schemas.microsoft.com/office/drawing/2014/main" id="{A2C25A80-A641-4E36-A10D-0B0BDF23C1E8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0900" y="4775200"/>
            <a:ext cx="207963" cy="1588"/>
          </a:xfrm>
          <a:prstGeom prst="line">
            <a:avLst/>
          </a:prstGeom>
          <a:noFill/>
          <a:ln w="7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08" name="Freeform 91">
            <a:extLst>
              <a:ext uri="{FF2B5EF4-FFF2-40B4-BE49-F238E27FC236}">
                <a16:creationId xmlns:a16="http://schemas.microsoft.com/office/drawing/2014/main" id="{2AEDC2FE-9868-4C81-A899-CB778AA63A98}"/>
              </a:ext>
            </a:extLst>
          </p:cNvPr>
          <p:cNvSpPr>
            <a:spLocks/>
          </p:cNvSpPr>
          <p:nvPr/>
        </p:nvSpPr>
        <p:spPr bwMode="auto">
          <a:xfrm>
            <a:off x="3473450" y="4751388"/>
            <a:ext cx="20638" cy="60325"/>
          </a:xfrm>
          <a:custGeom>
            <a:avLst/>
            <a:gdLst>
              <a:gd name="T0" fmla="*/ 2147483647 w 13"/>
              <a:gd name="T1" fmla="*/ 2147483647 h 38"/>
              <a:gd name="T2" fmla="*/ 0 w 13"/>
              <a:gd name="T3" fmla="*/ 2147483647 h 38"/>
              <a:gd name="T4" fmla="*/ 0 w 13"/>
              <a:gd name="T5" fmla="*/ 0 h 38"/>
              <a:gd name="T6" fmla="*/ 2147483647 w 13"/>
              <a:gd name="T7" fmla="*/ 2147483647 h 38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38"/>
              <a:gd name="T14" fmla="*/ 13 w 13"/>
              <a:gd name="T15" fmla="*/ 38 h 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38">
                <a:moveTo>
                  <a:pt x="13" y="15"/>
                </a:moveTo>
                <a:lnTo>
                  <a:pt x="0" y="38"/>
                </a:lnTo>
                <a:lnTo>
                  <a:pt x="0" y="0"/>
                </a:lnTo>
                <a:lnTo>
                  <a:pt x="13" y="1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09" name="Line 92">
            <a:extLst>
              <a:ext uri="{FF2B5EF4-FFF2-40B4-BE49-F238E27FC236}">
                <a16:creationId xmlns:a16="http://schemas.microsoft.com/office/drawing/2014/main" id="{0E6B7BE4-EAF9-490E-AB24-E8BA5E0826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90900" y="5013325"/>
            <a:ext cx="207963" cy="1588"/>
          </a:xfrm>
          <a:prstGeom prst="line">
            <a:avLst/>
          </a:prstGeom>
          <a:noFill/>
          <a:ln w="7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10" name="Freeform 93">
            <a:extLst>
              <a:ext uri="{FF2B5EF4-FFF2-40B4-BE49-F238E27FC236}">
                <a16:creationId xmlns:a16="http://schemas.microsoft.com/office/drawing/2014/main" id="{19168348-6944-470E-B175-CAA9B6C5310F}"/>
              </a:ext>
            </a:extLst>
          </p:cNvPr>
          <p:cNvSpPr>
            <a:spLocks/>
          </p:cNvSpPr>
          <p:nvPr/>
        </p:nvSpPr>
        <p:spPr bwMode="auto">
          <a:xfrm>
            <a:off x="3473450" y="4989513"/>
            <a:ext cx="20638" cy="60325"/>
          </a:xfrm>
          <a:custGeom>
            <a:avLst/>
            <a:gdLst>
              <a:gd name="T0" fmla="*/ 2147483647 w 13"/>
              <a:gd name="T1" fmla="*/ 2147483647 h 38"/>
              <a:gd name="T2" fmla="*/ 0 w 13"/>
              <a:gd name="T3" fmla="*/ 2147483647 h 38"/>
              <a:gd name="T4" fmla="*/ 0 w 13"/>
              <a:gd name="T5" fmla="*/ 0 h 38"/>
              <a:gd name="T6" fmla="*/ 2147483647 w 13"/>
              <a:gd name="T7" fmla="*/ 2147483647 h 38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38"/>
              <a:gd name="T14" fmla="*/ 13 w 13"/>
              <a:gd name="T15" fmla="*/ 38 h 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38">
                <a:moveTo>
                  <a:pt x="13" y="15"/>
                </a:moveTo>
                <a:lnTo>
                  <a:pt x="0" y="38"/>
                </a:lnTo>
                <a:lnTo>
                  <a:pt x="0" y="0"/>
                </a:lnTo>
                <a:lnTo>
                  <a:pt x="13" y="1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11" name="Line 94">
            <a:extLst>
              <a:ext uri="{FF2B5EF4-FFF2-40B4-BE49-F238E27FC236}">
                <a16:creationId xmlns:a16="http://schemas.microsoft.com/office/drawing/2014/main" id="{515C091D-EC03-419D-8A69-9C992D132D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16375" y="4894263"/>
            <a:ext cx="207963" cy="1587"/>
          </a:xfrm>
          <a:prstGeom prst="line">
            <a:avLst/>
          </a:prstGeom>
          <a:noFill/>
          <a:ln w="7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12" name="Freeform 95">
            <a:extLst>
              <a:ext uri="{FF2B5EF4-FFF2-40B4-BE49-F238E27FC236}">
                <a16:creationId xmlns:a16="http://schemas.microsoft.com/office/drawing/2014/main" id="{7A275BCE-4B9D-478D-864A-522EB51BB585}"/>
              </a:ext>
            </a:extLst>
          </p:cNvPr>
          <p:cNvSpPr>
            <a:spLocks/>
          </p:cNvSpPr>
          <p:nvPr/>
        </p:nvSpPr>
        <p:spPr bwMode="auto">
          <a:xfrm>
            <a:off x="4119563" y="4870450"/>
            <a:ext cx="31750" cy="60325"/>
          </a:xfrm>
          <a:custGeom>
            <a:avLst/>
            <a:gdLst>
              <a:gd name="T0" fmla="*/ 0 w 20"/>
              <a:gd name="T1" fmla="*/ 2147483647 h 38"/>
              <a:gd name="T2" fmla="*/ 2147483647 w 20"/>
              <a:gd name="T3" fmla="*/ 2147483647 h 38"/>
              <a:gd name="T4" fmla="*/ 0 w 20"/>
              <a:gd name="T5" fmla="*/ 0 h 38"/>
              <a:gd name="T6" fmla="*/ 0 w 20"/>
              <a:gd name="T7" fmla="*/ 2147483647 h 38"/>
              <a:gd name="T8" fmla="*/ 0 60000 65536"/>
              <a:gd name="T9" fmla="*/ 0 60000 65536"/>
              <a:gd name="T10" fmla="*/ 0 60000 65536"/>
              <a:gd name="T11" fmla="*/ 0 60000 65536"/>
              <a:gd name="T12" fmla="*/ 0 w 20"/>
              <a:gd name="T13" fmla="*/ 0 h 38"/>
              <a:gd name="T14" fmla="*/ 20 w 20"/>
              <a:gd name="T15" fmla="*/ 38 h 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" h="38">
                <a:moveTo>
                  <a:pt x="0" y="38"/>
                </a:moveTo>
                <a:lnTo>
                  <a:pt x="20" y="15"/>
                </a:lnTo>
                <a:lnTo>
                  <a:pt x="0" y="0"/>
                </a:lnTo>
                <a:lnTo>
                  <a:pt x="0" y="38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13" name="Oval 96">
            <a:extLst>
              <a:ext uri="{FF2B5EF4-FFF2-40B4-BE49-F238E27FC236}">
                <a16:creationId xmlns:a16="http://schemas.microsoft.com/office/drawing/2014/main" id="{84C73FBA-6ADB-4611-B1F9-C126A7F8D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5" y="4859338"/>
            <a:ext cx="73025" cy="82550"/>
          </a:xfrm>
          <a:prstGeom prst="ellipse">
            <a:avLst/>
          </a:prstGeom>
          <a:solidFill>
            <a:srgbClr val="FFFFB4"/>
          </a:solidFill>
          <a:ln w="13">
            <a:solidFill>
              <a:srgbClr val="84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14" name="Line 97">
            <a:extLst>
              <a:ext uri="{FF2B5EF4-FFF2-40B4-BE49-F238E27FC236}">
                <a16:creationId xmlns:a16="http://schemas.microsoft.com/office/drawing/2014/main" id="{6D390DC9-A3FF-43D3-856D-7DB63F306B3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7913" y="2152650"/>
            <a:ext cx="207962" cy="1588"/>
          </a:xfrm>
          <a:prstGeom prst="line">
            <a:avLst/>
          </a:prstGeom>
          <a:noFill/>
          <a:ln w="7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15" name="Freeform 98">
            <a:extLst>
              <a:ext uri="{FF2B5EF4-FFF2-40B4-BE49-F238E27FC236}">
                <a16:creationId xmlns:a16="http://schemas.microsoft.com/office/drawing/2014/main" id="{5FCE029F-96E8-4439-9E96-D4730875A0A9}"/>
              </a:ext>
            </a:extLst>
          </p:cNvPr>
          <p:cNvSpPr>
            <a:spLocks/>
          </p:cNvSpPr>
          <p:nvPr/>
        </p:nvSpPr>
        <p:spPr bwMode="auto">
          <a:xfrm>
            <a:off x="2555875" y="1795463"/>
            <a:ext cx="835025" cy="357187"/>
          </a:xfrm>
          <a:custGeom>
            <a:avLst/>
            <a:gdLst>
              <a:gd name="T0" fmla="*/ 2147483647 w 80"/>
              <a:gd name="T1" fmla="*/ 0 h 30"/>
              <a:gd name="T2" fmla="*/ 0 w 80"/>
              <a:gd name="T3" fmla="*/ 0 h 30"/>
              <a:gd name="T4" fmla="*/ 0 w 80"/>
              <a:gd name="T5" fmla="*/ 2147483647 h 30"/>
              <a:gd name="T6" fmla="*/ 0 60000 65536"/>
              <a:gd name="T7" fmla="*/ 0 60000 65536"/>
              <a:gd name="T8" fmla="*/ 0 60000 65536"/>
              <a:gd name="T9" fmla="*/ 0 w 80"/>
              <a:gd name="T10" fmla="*/ 0 h 30"/>
              <a:gd name="T11" fmla="*/ 80 w 80"/>
              <a:gd name="T12" fmla="*/ 30 h 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30">
                <a:moveTo>
                  <a:pt x="80" y="0"/>
                </a:moveTo>
                <a:lnTo>
                  <a:pt x="0" y="0"/>
                </a:lnTo>
                <a:lnTo>
                  <a:pt x="0" y="30"/>
                </a:lnTo>
              </a:path>
            </a:pathLst>
          </a:custGeom>
          <a:noFill/>
          <a:ln w="7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16" name="Freeform 99">
            <a:extLst>
              <a:ext uri="{FF2B5EF4-FFF2-40B4-BE49-F238E27FC236}">
                <a16:creationId xmlns:a16="http://schemas.microsoft.com/office/drawing/2014/main" id="{31D2FA96-C638-44FE-B8A9-0F753FAE4142}"/>
              </a:ext>
            </a:extLst>
          </p:cNvPr>
          <p:cNvSpPr>
            <a:spLocks/>
          </p:cNvSpPr>
          <p:nvPr/>
        </p:nvSpPr>
        <p:spPr bwMode="auto">
          <a:xfrm>
            <a:off x="2555875" y="2152650"/>
            <a:ext cx="835025" cy="715963"/>
          </a:xfrm>
          <a:custGeom>
            <a:avLst/>
            <a:gdLst>
              <a:gd name="T0" fmla="*/ 2147483647 w 80"/>
              <a:gd name="T1" fmla="*/ 2147483647 h 60"/>
              <a:gd name="T2" fmla="*/ 0 w 80"/>
              <a:gd name="T3" fmla="*/ 2147483647 h 60"/>
              <a:gd name="T4" fmla="*/ 0 w 80"/>
              <a:gd name="T5" fmla="*/ 0 h 60"/>
              <a:gd name="T6" fmla="*/ 0 60000 65536"/>
              <a:gd name="T7" fmla="*/ 0 60000 65536"/>
              <a:gd name="T8" fmla="*/ 0 60000 65536"/>
              <a:gd name="T9" fmla="*/ 0 w 80"/>
              <a:gd name="T10" fmla="*/ 0 h 60"/>
              <a:gd name="T11" fmla="*/ 80 w 80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60">
                <a:moveTo>
                  <a:pt x="80" y="60"/>
                </a:moveTo>
                <a:lnTo>
                  <a:pt x="0" y="60"/>
                </a:lnTo>
                <a:lnTo>
                  <a:pt x="0" y="0"/>
                </a:lnTo>
              </a:path>
            </a:pathLst>
          </a:custGeom>
          <a:noFill/>
          <a:ln w="7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17" name="Freeform 100">
            <a:extLst>
              <a:ext uri="{FF2B5EF4-FFF2-40B4-BE49-F238E27FC236}">
                <a16:creationId xmlns:a16="http://schemas.microsoft.com/office/drawing/2014/main" id="{40EFEC4E-B448-45D8-A56F-2FA15F9166EB}"/>
              </a:ext>
            </a:extLst>
          </p:cNvPr>
          <p:cNvSpPr>
            <a:spLocks/>
          </p:cNvSpPr>
          <p:nvPr/>
        </p:nvSpPr>
        <p:spPr bwMode="auto">
          <a:xfrm>
            <a:off x="2555875" y="2868613"/>
            <a:ext cx="835025" cy="954087"/>
          </a:xfrm>
          <a:custGeom>
            <a:avLst/>
            <a:gdLst>
              <a:gd name="T0" fmla="*/ 2147483647 w 80"/>
              <a:gd name="T1" fmla="*/ 2147483647 h 80"/>
              <a:gd name="T2" fmla="*/ 0 w 80"/>
              <a:gd name="T3" fmla="*/ 2147483647 h 80"/>
              <a:gd name="T4" fmla="*/ 0 w 80"/>
              <a:gd name="T5" fmla="*/ 0 h 80"/>
              <a:gd name="T6" fmla="*/ 0 60000 65536"/>
              <a:gd name="T7" fmla="*/ 0 60000 65536"/>
              <a:gd name="T8" fmla="*/ 0 60000 65536"/>
              <a:gd name="T9" fmla="*/ 0 w 80"/>
              <a:gd name="T10" fmla="*/ 0 h 80"/>
              <a:gd name="T11" fmla="*/ 80 w 80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80">
                <a:moveTo>
                  <a:pt x="80" y="80"/>
                </a:moveTo>
                <a:lnTo>
                  <a:pt x="0" y="80"/>
                </a:lnTo>
                <a:lnTo>
                  <a:pt x="0" y="0"/>
                </a:lnTo>
              </a:path>
            </a:pathLst>
          </a:custGeom>
          <a:noFill/>
          <a:ln w="7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18" name="Freeform 101">
            <a:extLst>
              <a:ext uri="{FF2B5EF4-FFF2-40B4-BE49-F238E27FC236}">
                <a16:creationId xmlns:a16="http://schemas.microsoft.com/office/drawing/2014/main" id="{225CA705-BDDD-4056-83A9-143E7A45801A}"/>
              </a:ext>
            </a:extLst>
          </p:cNvPr>
          <p:cNvSpPr>
            <a:spLocks/>
          </p:cNvSpPr>
          <p:nvPr/>
        </p:nvSpPr>
        <p:spPr bwMode="auto">
          <a:xfrm>
            <a:off x="2555875" y="3822700"/>
            <a:ext cx="835025" cy="952500"/>
          </a:xfrm>
          <a:custGeom>
            <a:avLst/>
            <a:gdLst>
              <a:gd name="T0" fmla="*/ 2147483647 w 80"/>
              <a:gd name="T1" fmla="*/ 2147483647 h 80"/>
              <a:gd name="T2" fmla="*/ 0 w 80"/>
              <a:gd name="T3" fmla="*/ 2147483647 h 80"/>
              <a:gd name="T4" fmla="*/ 0 w 80"/>
              <a:gd name="T5" fmla="*/ 0 h 80"/>
              <a:gd name="T6" fmla="*/ 0 60000 65536"/>
              <a:gd name="T7" fmla="*/ 0 60000 65536"/>
              <a:gd name="T8" fmla="*/ 0 60000 65536"/>
              <a:gd name="T9" fmla="*/ 0 w 80"/>
              <a:gd name="T10" fmla="*/ 0 h 80"/>
              <a:gd name="T11" fmla="*/ 80 w 80"/>
              <a:gd name="T12" fmla="*/ 80 h 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0" h="80">
                <a:moveTo>
                  <a:pt x="80" y="80"/>
                </a:moveTo>
                <a:lnTo>
                  <a:pt x="0" y="80"/>
                </a:lnTo>
                <a:lnTo>
                  <a:pt x="0" y="0"/>
                </a:lnTo>
              </a:path>
            </a:pathLst>
          </a:custGeom>
          <a:noFill/>
          <a:ln w="7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19" name="Freeform 102">
            <a:extLst>
              <a:ext uri="{FF2B5EF4-FFF2-40B4-BE49-F238E27FC236}">
                <a16:creationId xmlns:a16="http://schemas.microsoft.com/office/drawing/2014/main" id="{CA05436D-0447-4E67-90E3-8076E5EB962E}"/>
              </a:ext>
            </a:extLst>
          </p:cNvPr>
          <p:cNvSpPr>
            <a:spLocks/>
          </p:cNvSpPr>
          <p:nvPr/>
        </p:nvSpPr>
        <p:spPr bwMode="auto">
          <a:xfrm>
            <a:off x="2347913" y="4418013"/>
            <a:ext cx="1042987" cy="595312"/>
          </a:xfrm>
          <a:custGeom>
            <a:avLst/>
            <a:gdLst>
              <a:gd name="T0" fmla="*/ 0 w 100"/>
              <a:gd name="T1" fmla="*/ 0 h 50"/>
              <a:gd name="T2" fmla="*/ 2147483647 w 100"/>
              <a:gd name="T3" fmla="*/ 0 h 50"/>
              <a:gd name="T4" fmla="*/ 2147483647 w 100"/>
              <a:gd name="T5" fmla="*/ 2147483647 h 50"/>
              <a:gd name="T6" fmla="*/ 2147483647 w 100"/>
              <a:gd name="T7" fmla="*/ 2147483647 h 50"/>
              <a:gd name="T8" fmla="*/ 2147483647 w 100"/>
              <a:gd name="T9" fmla="*/ 2147483647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"/>
              <a:gd name="T16" fmla="*/ 0 h 50"/>
              <a:gd name="T17" fmla="*/ 100 w 100"/>
              <a:gd name="T18" fmla="*/ 50 h 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" h="50">
                <a:moveTo>
                  <a:pt x="0" y="0"/>
                </a:moveTo>
                <a:lnTo>
                  <a:pt x="10" y="0"/>
                </a:lnTo>
                <a:lnTo>
                  <a:pt x="10" y="50"/>
                </a:lnTo>
                <a:lnTo>
                  <a:pt x="60" y="50"/>
                </a:lnTo>
                <a:lnTo>
                  <a:pt x="100" y="50"/>
                </a:lnTo>
              </a:path>
            </a:pathLst>
          </a:custGeom>
          <a:noFill/>
          <a:ln w="7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20" name="Freeform 103">
            <a:extLst>
              <a:ext uri="{FF2B5EF4-FFF2-40B4-BE49-F238E27FC236}">
                <a16:creationId xmlns:a16="http://schemas.microsoft.com/office/drawing/2014/main" id="{407C3FB3-6C5E-4CBA-B19B-60AE862CD6BB}"/>
              </a:ext>
            </a:extLst>
          </p:cNvPr>
          <p:cNvSpPr>
            <a:spLocks/>
          </p:cNvSpPr>
          <p:nvPr/>
        </p:nvSpPr>
        <p:spPr bwMode="auto">
          <a:xfrm>
            <a:off x="2973388" y="2033588"/>
            <a:ext cx="417512" cy="1073150"/>
          </a:xfrm>
          <a:custGeom>
            <a:avLst/>
            <a:gdLst>
              <a:gd name="T0" fmla="*/ 2147483647 w 40"/>
              <a:gd name="T1" fmla="*/ 0 h 90"/>
              <a:gd name="T2" fmla="*/ 0 w 40"/>
              <a:gd name="T3" fmla="*/ 0 h 90"/>
              <a:gd name="T4" fmla="*/ 0 w 40"/>
              <a:gd name="T5" fmla="*/ 2147483647 h 90"/>
              <a:gd name="T6" fmla="*/ 0 60000 65536"/>
              <a:gd name="T7" fmla="*/ 0 60000 65536"/>
              <a:gd name="T8" fmla="*/ 0 60000 65536"/>
              <a:gd name="T9" fmla="*/ 0 w 40"/>
              <a:gd name="T10" fmla="*/ 0 h 90"/>
              <a:gd name="T11" fmla="*/ 40 w 40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" h="90">
                <a:moveTo>
                  <a:pt x="40" y="0"/>
                </a:moveTo>
                <a:lnTo>
                  <a:pt x="0" y="0"/>
                </a:lnTo>
                <a:lnTo>
                  <a:pt x="0" y="90"/>
                </a:lnTo>
              </a:path>
            </a:pathLst>
          </a:custGeom>
          <a:noFill/>
          <a:ln w="7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21" name="Freeform 104">
            <a:extLst>
              <a:ext uri="{FF2B5EF4-FFF2-40B4-BE49-F238E27FC236}">
                <a16:creationId xmlns:a16="http://schemas.microsoft.com/office/drawing/2014/main" id="{88EDA05A-AF18-404D-ACCB-F6FFBFCDF39C}"/>
              </a:ext>
            </a:extLst>
          </p:cNvPr>
          <p:cNvSpPr>
            <a:spLocks/>
          </p:cNvSpPr>
          <p:nvPr/>
        </p:nvSpPr>
        <p:spPr bwMode="auto">
          <a:xfrm>
            <a:off x="2973388" y="3106738"/>
            <a:ext cx="417512" cy="1906587"/>
          </a:xfrm>
          <a:custGeom>
            <a:avLst/>
            <a:gdLst>
              <a:gd name="T0" fmla="*/ 2147483647 w 40"/>
              <a:gd name="T1" fmla="*/ 0 h 160"/>
              <a:gd name="T2" fmla="*/ 0 w 40"/>
              <a:gd name="T3" fmla="*/ 0 h 160"/>
              <a:gd name="T4" fmla="*/ 0 w 40"/>
              <a:gd name="T5" fmla="*/ 2147483647 h 160"/>
              <a:gd name="T6" fmla="*/ 0 w 40"/>
              <a:gd name="T7" fmla="*/ 2147483647 h 160"/>
              <a:gd name="T8" fmla="*/ 0 60000 65536"/>
              <a:gd name="T9" fmla="*/ 0 60000 65536"/>
              <a:gd name="T10" fmla="*/ 0 60000 65536"/>
              <a:gd name="T11" fmla="*/ 0 60000 65536"/>
              <a:gd name="T12" fmla="*/ 0 w 40"/>
              <a:gd name="T13" fmla="*/ 0 h 160"/>
              <a:gd name="T14" fmla="*/ 40 w 40"/>
              <a:gd name="T15" fmla="*/ 160 h 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" h="160">
                <a:moveTo>
                  <a:pt x="40" y="0"/>
                </a:moveTo>
                <a:lnTo>
                  <a:pt x="0" y="0"/>
                </a:lnTo>
                <a:lnTo>
                  <a:pt x="0" y="80"/>
                </a:lnTo>
                <a:lnTo>
                  <a:pt x="0" y="160"/>
                </a:lnTo>
              </a:path>
            </a:pathLst>
          </a:custGeom>
          <a:noFill/>
          <a:ln w="7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22" name="Line 105">
            <a:extLst>
              <a:ext uri="{FF2B5EF4-FFF2-40B4-BE49-F238E27FC236}">
                <a16:creationId xmlns:a16="http://schemas.microsoft.com/office/drawing/2014/main" id="{FD5DD8BF-7F27-41F1-B843-58C629E5F0A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3388" y="4060825"/>
            <a:ext cx="417512" cy="1588"/>
          </a:xfrm>
          <a:prstGeom prst="line">
            <a:avLst/>
          </a:prstGeom>
          <a:noFill/>
          <a:ln w="7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23" name="Freeform 106">
            <a:extLst>
              <a:ext uri="{FF2B5EF4-FFF2-40B4-BE49-F238E27FC236}">
                <a16:creationId xmlns:a16="http://schemas.microsoft.com/office/drawing/2014/main" id="{8620CDC2-8E1B-4AC5-837D-1EF3AE2236C4}"/>
              </a:ext>
            </a:extLst>
          </p:cNvPr>
          <p:cNvSpPr>
            <a:spLocks/>
          </p:cNvSpPr>
          <p:nvPr/>
        </p:nvSpPr>
        <p:spPr bwMode="auto">
          <a:xfrm>
            <a:off x="5370513" y="2511425"/>
            <a:ext cx="917575" cy="1298575"/>
          </a:xfrm>
          <a:custGeom>
            <a:avLst/>
            <a:gdLst>
              <a:gd name="T0" fmla="*/ 0 w 578"/>
              <a:gd name="T1" fmla="*/ 0 h 1103"/>
              <a:gd name="T2" fmla="*/ 2147483647 w 578"/>
              <a:gd name="T3" fmla="*/ 2147483647 h 1103"/>
              <a:gd name="T4" fmla="*/ 2147483647 w 578"/>
              <a:gd name="T5" fmla="*/ 2147483647 h 1103"/>
              <a:gd name="T6" fmla="*/ 0 w 578"/>
              <a:gd name="T7" fmla="*/ 2147483647 h 1103"/>
              <a:gd name="T8" fmla="*/ 0 w 578"/>
              <a:gd name="T9" fmla="*/ 0 h 11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8"/>
              <a:gd name="T16" fmla="*/ 0 h 1103"/>
              <a:gd name="T17" fmla="*/ 578 w 578"/>
              <a:gd name="T18" fmla="*/ 1103 h 11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8" h="1103">
                <a:moveTo>
                  <a:pt x="0" y="0"/>
                </a:moveTo>
                <a:lnTo>
                  <a:pt x="578" y="262"/>
                </a:lnTo>
                <a:lnTo>
                  <a:pt x="578" y="818"/>
                </a:lnTo>
                <a:lnTo>
                  <a:pt x="0" y="1103"/>
                </a:lnTo>
                <a:lnTo>
                  <a:pt x="0" y="0"/>
                </a:lnTo>
                <a:close/>
              </a:path>
            </a:pathLst>
          </a:custGeom>
          <a:solidFill>
            <a:srgbClr val="FFFF9C"/>
          </a:solidFill>
          <a:ln w="13">
            <a:solidFill>
              <a:srgbClr val="8404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24" name="Line 107">
            <a:extLst>
              <a:ext uri="{FF2B5EF4-FFF2-40B4-BE49-F238E27FC236}">
                <a16:creationId xmlns:a16="http://schemas.microsoft.com/office/drawing/2014/main" id="{6448BE6A-0072-4D56-B0E3-BB94F8CD945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7325" y="2749550"/>
            <a:ext cx="103188" cy="1588"/>
          </a:xfrm>
          <a:prstGeom prst="line">
            <a:avLst/>
          </a:prstGeom>
          <a:noFill/>
          <a:ln w="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25" name="Freeform 108">
            <a:extLst>
              <a:ext uri="{FF2B5EF4-FFF2-40B4-BE49-F238E27FC236}">
                <a16:creationId xmlns:a16="http://schemas.microsoft.com/office/drawing/2014/main" id="{98C895B0-625E-4AD8-9834-45A3472885A3}"/>
              </a:ext>
            </a:extLst>
          </p:cNvPr>
          <p:cNvSpPr>
            <a:spLocks/>
          </p:cNvSpPr>
          <p:nvPr/>
        </p:nvSpPr>
        <p:spPr bwMode="auto">
          <a:xfrm>
            <a:off x="5297488" y="2725738"/>
            <a:ext cx="22225" cy="58737"/>
          </a:xfrm>
          <a:custGeom>
            <a:avLst/>
            <a:gdLst>
              <a:gd name="T0" fmla="*/ 2147483647 w 14"/>
              <a:gd name="T1" fmla="*/ 2147483647 h 37"/>
              <a:gd name="T2" fmla="*/ 0 w 14"/>
              <a:gd name="T3" fmla="*/ 2147483647 h 37"/>
              <a:gd name="T4" fmla="*/ 0 w 14"/>
              <a:gd name="T5" fmla="*/ 0 h 37"/>
              <a:gd name="T6" fmla="*/ 2147483647 w 14"/>
              <a:gd name="T7" fmla="*/ 2147483647 h 37"/>
              <a:gd name="T8" fmla="*/ 0 60000 65536"/>
              <a:gd name="T9" fmla="*/ 0 60000 65536"/>
              <a:gd name="T10" fmla="*/ 0 60000 65536"/>
              <a:gd name="T11" fmla="*/ 0 60000 65536"/>
              <a:gd name="T12" fmla="*/ 0 w 14"/>
              <a:gd name="T13" fmla="*/ 0 h 37"/>
              <a:gd name="T14" fmla="*/ 14 w 14"/>
              <a:gd name="T15" fmla="*/ 37 h 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" h="37">
                <a:moveTo>
                  <a:pt x="14" y="15"/>
                </a:moveTo>
                <a:lnTo>
                  <a:pt x="0" y="37"/>
                </a:lnTo>
                <a:lnTo>
                  <a:pt x="0" y="0"/>
                </a:lnTo>
                <a:lnTo>
                  <a:pt x="14" y="1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26" name="Rectangle 109">
            <a:extLst>
              <a:ext uri="{FF2B5EF4-FFF2-40B4-BE49-F238E27FC236}">
                <a16:creationId xmlns:a16="http://schemas.microsoft.com/office/drawing/2014/main" id="{C120017F-29EA-448A-A949-5D0A3752C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0513" y="2678113"/>
            <a:ext cx="16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27" name="Rectangle 110">
            <a:extLst>
              <a:ext uri="{FF2B5EF4-FFF2-40B4-BE49-F238E27FC236}">
                <a16:creationId xmlns:a16="http://schemas.microsoft.com/office/drawing/2014/main" id="{F4CAA3BE-8922-42A1-B572-C15B383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25" y="2689225"/>
            <a:ext cx="2508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solidFill>
                  <a:srgbClr val="0000C0"/>
                </a:solidFill>
                <a:cs typeface="Arial" panose="020B0604020202020204" pitchFamily="34" charset="0"/>
              </a:rPr>
              <a:t>IN0</a:t>
            </a: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528" name="Line 111">
            <a:extLst>
              <a:ext uri="{FF2B5EF4-FFF2-40B4-BE49-F238E27FC236}">
                <a16:creationId xmlns:a16="http://schemas.microsoft.com/office/drawing/2014/main" id="{0CDB2915-D0AD-4ACF-8603-4E4FA4F92C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7325" y="2987675"/>
            <a:ext cx="103188" cy="1588"/>
          </a:xfrm>
          <a:prstGeom prst="line">
            <a:avLst/>
          </a:prstGeom>
          <a:noFill/>
          <a:ln w="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29" name="Freeform 112">
            <a:extLst>
              <a:ext uri="{FF2B5EF4-FFF2-40B4-BE49-F238E27FC236}">
                <a16:creationId xmlns:a16="http://schemas.microsoft.com/office/drawing/2014/main" id="{5A8B7118-E66A-4855-9B91-F1921DCEA5D4}"/>
              </a:ext>
            </a:extLst>
          </p:cNvPr>
          <p:cNvSpPr>
            <a:spLocks/>
          </p:cNvSpPr>
          <p:nvPr/>
        </p:nvSpPr>
        <p:spPr bwMode="auto">
          <a:xfrm>
            <a:off x="5297488" y="2963863"/>
            <a:ext cx="22225" cy="60325"/>
          </a:xfrm>
          <a:custGeom>
            <a:avLst/>
            <a:gdLst>
              <a:gd name="T0" fmla="*/ 2147483647 w 14"/>
              <a:gd name="T1" fmla="*/ 2147483647 h 38"/>
              <a:gd name="T2" fmla="*/ 0 w 14"/>
              <a:gd name="T3" fmla="*/ 2147483647 h 38"/>
              <a:gd name="T4" fmla="*/ 0 w 14"/>
              <a:gd name="T5" fmla="*/ 0 h 38"/>
              <a:gd name="T6" fmla="*/ 2147483647 w 14"/>
              <a:gd name="T7" fmla="*/ 2147483647 h 38"/>
              <a:gd name="T8" fmla="*/ 0 60000 65536"/>
              <a:gd name="T9" fmla="*/ 0 60000 65536"/>
              <a:gd name="T10" fmla="*/ 0 60000 65536"/>
              <a:gd name="T11" fmla="*/ 0 60000 65536"/>
              <a:gd name="T12" fmla="*/ 0 w 14"/>
              <a:gd name="T13" fmla="*/ 0 h 38"/>
              <a:gd name="T14" fmla="*/ 14 w 14"/>
              <a:gd name="T15" fmla="*/ 38 h 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" h="38">
                <a:moveTo>
                  <a:pt x="14" y="15"/>
                </a:moveTo>
                <a:lnTo>
                  <a:pt x="0" y="38"/>
                </a:lnTo>
                <a:lnTo>
                  <a:pt x="0" y="0"/>
                </a:lnTo>
                <a:lnTo>
                  <a:pt x="14" y="1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30" name="Rectangle 113">
            <a:extLst>
              <a:ext uri="{FF2B5EF4-FFF2-40B4-BE49-F238E27FC236}">
                <a16:creationId xmlns:a16="http://schemas.microsoft.com/office/drawing/2014/main" id="{C897A2BD-B194-4FFC-BA5C-71CD28F39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0513" y="2916238"/>
            <a:ext cx="16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31" name="Rectangle 114">
            <a:extLst>
              <a:ext uri="{FF2B5EF4-FFF2-40B4-BE49-F238E27FC236}">
                <a16:creationId xmlns:a16="http://schemas.microsoft.com/office/drawing/2014/main" id="{B74AA29C-41C6-46A5-944B-14BC1CABF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25" y="2927350"/>
            <a:ext cx="2508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solidFill>
                  <a:srgbClr val="0000C0"/>
                </a:solidFill>
                <a:cs typeface="Arial" panose="020B0604020202020204" pitchFamily="34" charset="0"/>
              </a:rPr>
              <a:t>IN1</a:t>
            </a: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532" name="Line 115">
            <a:extLst>
              <a:ext uri="{FF2B5EF4-FFF2-40B4-BE49-F238E27FC236}">
                <a16:creationId xmlns:a16="http://schemas.microsoft.com/office/drawing/2014/main" id="{73B60F6F-6EF8-4A5E-9B9C-31F424E3EF2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7325" y="3225800"/>
            <a:ext cx="103188" cy="1588"/>
          </a:xfrm>
          <a:prstGeom prst="line">
            <a:avLst/>
          </a:prstGeom>
          <a:noFill/>
          <a:ln w="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33" name="Freeform 116">
            <a:extLst>
              <a:ext uri="{FF2B5EF4-FFF2-40B4-BE49-F238E27FC236}">
                <a16:creationId xmlns:a16="http://schemas.microsoft.com/office/drawing/2014/main" id="{9ED10182-D973-4133-AE89-576950039910}"/>
              </a:ext>
            </a:extLst>
          </p:cNvPr>
          <p:cNvSpPr>
            <a:spLocks/>
          </p:cNvSpPr>
          <p:nvPr/>
        </p:nvSpPr>
        <p:spPr bwMode="auto">
          <a:xfrm>
            <a:off x="5297488" y="3201988"/>
            <a:ext cx="22225" cy="60325"/>
          </a:xfrm>
          <a:custGeom>
            <a:avLst/>
            <a:gdLst>
              <a:gd name="T0" fmla="*/ 2147483647 w 14"/>
              <a:gd name="T1" fmla="*/ 2147483647 h 38"/>
              <a:gd name="T2" fmla="*/ 0 w 14"/>
              <a:gd name="T3" fmla="*/ 2147483647 h 38"/>
              <a:gd name="T4" fmla="*/ 0 w 14"/>
              <a:gd name="T5" fmla="*/ 0 h 38"/>
              <a:gd name="T6" fmla="*/ 2147483647 w 14"/>
              <a:gd name="T7" fmla="*/ 2147483647 h 38"/>
              <a:gd name="T8" fmla="*/ 0 60000 65536"/>
              <a:gd name="T9" fmla="*/ 0 60000 65536"/>
              <a:gd name="T10" fmla="*/ 0 60000 65536"/>
              <a:gd name="T11" fmla="*/ 0 60000 65536"/>
              <a:gd name="T12" fmla="*/ 0 w 14"/>
              <a:gd name="T13" fmla="*/ 0 h 38"/>
              <a:gd name="T14" fmla="*/ 14 w 14"/>
              <a:gd name="T15" fmla="*/ 38 h 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" h="38">
                <a:moveTo>
                  <a:pt x="14" y="15"/>
                </a:moveTo>
                <a:lnTo>
                  <a:pt x="0" y="38"/>
                </a:lnTo>
                <a:lnTo>
                  <a:pt x="0" y="0"/>
                </a:lnTo>
                <a:lnTo>
                  <a:pt x="14" y="1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34" name="Rectangle 117">
            <a:extLst>
              <a:ext uri="{FF2B5EF4-FFF2-40B4-BE49-F238E27FC236}">
                <a16:creationId xmlns:a16="http://schemas.microsoft.com/office/drawing/2014/main" id="{E3520181-06E1-47AA-B3DD-7FD1D10FB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0513" y="3154363"/>
            <a:ext cx="16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35" name="Rectangle 118">
            <a:extLst>
              <a:ext uri="{FF2B5EF4-FFF2-40B4-BE49-F238E27FC236}">
                <a16:creationId xmlns:a16="http://schemas.microsoft.com/office/drawing/2014/main" id="{9BF7DB42-82A8-494E-977A-DBC68B2B1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25" y="3167063"/>
            <a:ext cx="2508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solidFill>
                  <a:srgbClr val="0000C0"/>
                </a:solidFill>
                <a:cs typeface="Arial" panose="020B0604020202020204" pitchFamily="34" charset="0"/>
              </a:rPr>
              <a:t>IN2</a:t>
            </a: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536" name="Line 119">
            <a:extLst>
              <a:ext uri="{FF2B5EF4-FFF2-40B4-BE49-F238E27FC236}">
                <a16:creationId xmlns:a16="http://schemas.microsoft.com/office/drawing/2014/main" id="{7298B506-0839-4B1C-A01C-C158C620AB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67325" y="3463925"/>
            <a:ext cx="103188" cy="1588"/>
          </a:xfrm>
          <a:prstGeom prst="line">
            <a:avLst/>
          </a:prstGeom>
          <a:noFill/>
          <a:ln w="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37" name="Freeform 120">
            <a:extLst>
              <a:ext uri="{FF2B5EF4-FFF2-40B4-BE49-F238E27FC236}">
                <a16:creationId xmlns:a16="http://schemas.microsoft.com/office/drawing/2014/main" id="{D31E1FEA-F0CB-41D1-9008-051436520DF0}"/>
              </a:ext>
            </a:extLst>
          </p:cNvPr>
          <p:cNvSpPr>
            <a:spLocks/>
          </p:cNvSpPr>
          <p:nvPr/>
        </p:nvSpPr>
        <p:spPr bwMode="auto">
          <a:xfrm>
            <a:off x="5297488" y="3440113"/>
            <a:ext cx="22225" cy="60325"/>
          </a:xfrm>
          <a:custGeom>
            <a:avLst/>
            <a:gdLst>
              <a:gd name="T0" fmla="*/ 2147483647 w 14"/>
              <a:gd name="T1" fmla="*/ 2147483647 h 38"/>
              <a:gd name="T2" fmla="*/ 0 w 14"/>
              <a:gd name="T3" fmla="*/ 2147483647 h 38"/>
              <a:gd name="T4" fmla="*/ 0 w 14"/>
              <a:gd name="T5" fmla="*/ 0 h 38"/>
              <a:gd name="T6" fmla="*/ 2147483647 w 14"/>
              <a:gd name="T7" fmla="*/ 2147483647 h 38"/>
              <a:gd name="T8" fmla="*/ 0 60000 65536"/>
              <a:gd name="T9" fmla="*/ 0 60000 65536"/>
              <a:gd name="T10" fmla="*/ 0 60000 65536"/>
              <a:gd name="T11" fmla="*/ 0 60000 65536"/>
              <a:gd name="T12" fmla="*/ 0 w 14"/>
              <a:gd name="T13" fmla="*/ 0 h 38"/>
              <a:gd name="T14" fmla="*/ 14 w 14"/>
              <a:gd name="T15" fmla="*/ 38 h 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" h="38">
                <a:moveTo>
                  <a:pt x="14" y="15"/>
                </a:moveTo>
                <a:lnTo>
                  <a:pt x="0" y="38"/>
                </a:lnTo>
                <a:lnTo>
                  <a:pt x="0" y="0"/>
                </a:lnTo>
                <a:lnTo>
                  <a:pt x="14" y="1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38" name="Rectangle 121">
            <a:extLst>
              <a:ext uri="{FF2B5EF4-FFF2-40B4-BE49-F238E27FC236}">
                <a16:creationId xmlns:a16="http://schemas.microsoft.com/office/drawing/2014/main" id="{2E3C425C-202E-45C5-82F4-42EE67FBA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0513" y="3392488"/>
            <a:ext cx="1682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39" name="Rectangle 122">
            <a:extLst>
              <a:ext uri="{FF2B5EF4-FFF2-40B4-BE49-F238E27FC236}">
                <a16:creationId xmlns:a16="http://schemas.microsoft.com/office/drawing/2014/main" id="{777EC0AE-4E42-4E9C-B7AF-F9C0994F1A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1625" y="3405188"/>
            <a:ext cx="2508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solidFill>
                  <a:srgbClr val="0000C0"/>
                </a:solidFill>
                <a:cs typeface="Arial" panose="020B0604020202020204" pitchFamily="34" charset="0"/>
              </a:rPr>
              <a:t>IN3</a:t>
            </a: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540" name="Line 123">
            <a:extLst>
              <a:ext uri="{FF2B5EF4-FFF2-40B4-BE49-F238E27FC236}">
                <a16:creationId xmlns:a16="http://schemas.microsoft.com/office/drawing/2014/main" id="{3BDDFC0F-B143-4612-BAA8-46C447D4F6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08725" y="3176588"/>
            <a:ext cx="104775" cy="1587"/>
          </a:xfrm>
          <a:prstGeom prst="line">
            <a:avLst/>
          </a:prstGeom>
          <a:noFill/>
          <a:ln w="7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41" name="Freeform 124">
            <a:extLst>
              <a:ext uri="{FF2B5EF4-FFF2-40B4-BE49-F238E27FC236}">
                <a16:creationId xmlns:a16="http://schemas.microsoft.com/office/drawing/2014/main" id="{12EDB62B-6287-4319-ABBD-9552E07A06E7}"/>
              </a:ext>
            </a:extLst>
          </p:cNvPr>
          <p:cNvSpPr>
            <a:spLocks/>
          </p:cNvSpPr>
          <p:nvPr/>
        </p:nvSpPr>
        <p:spPr bwMode="auto">
          <a:xfrm>
            <a:off x="6361113" y="3152775"/>
            <a:ext cx="31750" cy="60325"/>
          </a:xfrm>
          <a:custGeom>
            <a:avLst/>
            <a:gdLst>
              <a:gd name="T0" fmla="*/ 0 w 20"/>
              <a:gd name="T1" fmla="*/ 2147483647 h 38"/>
              <a:gd name="T2" fmla="*/ 2147483647 w 20"/>
              <a:gd name="T3" fmla="*/ 2147483647 h 38"/>
              <a:gd name="T4" fmla="*/ 0 w 20"/>
              <a:gd name="T5" fmla="*/ 0 h 38"/>
              <a:gd name="T6" fmla="*/ 0 w 20"/>
              <a:gd name="T7" fmla="*/ 2147483647 h 38"/>
              <a:gd name="T8" fmla="*/ 0 60000 65536"/>
              <a:gd name="T9" fmla="*/ 0 60000 65536"/>
              <a:gd name="T10" fmla="*/ 0 60000 65536"/>
              <a:gd name="T11" fmla="*/ 0 60000 65536"/>
              <a:gd name="T12" fmla="*/ 0 w 20"/>
              <a:gd name="T13" fmla="*/ 0 h 38"/>
              <a:gd name="T14" fmla="*/ 20 w 20"/>
              <a:gd name="T15" fmla="*/ 38 h 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" h="38">
                <a:moveTo>
                  <a:pt x="0" y="38"/>
                </a:moveTo>
                <a:lnTo>
                  <a:pt x="20" y="15"/>
                </a:lnTo>
                <a:lnTo>
                  <a:pt x="0" y="0"/>
                </a:lnTo>
                <a:lnTo>
                  <a:pt x="0" y="38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42" name="Rectangle 125">
            <a:extLst>
              <a:ext uri="{FF2B5EF4-FFF2-40B4-BE49-F238E27FC236}">
                <a16:creationId xmlns:a16="http://schemas.microsoft.com/office/drawing/2014/main" id="{31E9089B-E7D4-4C47-A8FF-C561E9C4E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1688" y="3392488"/>
            <a:ext cx="417512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43" name="Rectangle 126">
            <a:extLst>
              <a:ext uri="{FF2B5EF4-FFF2-40B4-BE49-F238E27FC236}">
                <a16:creationId xmlns:a16="http://schemas.microsoft.com/office/drawing/2014/main" id="{5B550024-431D-4236-9772-999DD0B0C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138488"/>
            <a:ext cx="5635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solidFill>
                  <a:srgbClr val="0000C0"/>
                </a:solidFill>
                <a:cs typeface="Arial" panose="020B0604020202020204" pitchFamily="34" charset="0"/>
              </a:rPr>
              <a:t>OUTPUT</a:t>
            </a: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544" name="Rectangle 129">
            <a:extLst>
              <a:ext uri="{FF2B5EF4-FFF2-40B4-BE49-F238E27FC236}">
                <a16:creationId xmlns:a16="http://schemas.microsoft.com/office/drawing/2014/main" id="{AF15BD9A-F38F-4BEC-AD1E-7663C4BCE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2738" y="3355975"/>
            <a:ext cx="2603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45" name="Rectangle 130">
            <a:extLst>
              <a:ext uri="{FF2B5EF4-FFF2-40B4-BE49-F238E27FC236}">
                <a16:creationId xmlns:a16="http://schemas.microsoft.com/office/drawing/2014/main" id="{E7FE3BDA-5ACA-44F6-9637-789CE31CF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575" y="3530600"/>
            <a:ext cx="3651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solidFill>
                  <a:srgbClr val="0000C0"/>
                </a:solidFill>
                <a:cs typeface="Arial" panose="020B0604020202020204" pitchFamily="34" charset="0"/>
              </a:rPr>
              <a:t>SEL1</a:t>
            </a: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546" name="Rectangle 133">
            <a:extLst>
              <a:ext uri="{FF2B5EF4-FFF2-40B4-BE49-F238E27FC236}">
                <a16:creationId xmlns:a16="http://schemas.microsoft.com/office/drawing/2014/main" id="{8602B872-1B2F-4C7E-9842-FF4682519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2738" y="3594100"/>
            <a:ext cx="2603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47" name="Rectangle 134">
            <a:extLst>
              <a:ext uri="{FF2B5EF4-FFF2-40B4-BE49-F238E27FC236}">
                <a16:creationId xmlns:a16="http://schemas.microsoft.com/office/drawing/2014/main" id="{32BBBAF0-905C-41CE-90F3-ABAD63C86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75" y="3395663"/>
            <a:ext cx="36512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000">
                <a:solidFill>
                  <a:srgbClr val="0000C0"/>
                </a:solidFill>
                <a:cs typeface="Arial" panose="020B0604020202020204" pitchFamily="34" charset="0"/>
              </a:rPr>
              <a:t>SEL0</a:t>
            </a: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548" name="Rectangle 136">
            <a:extLst>
              <a:ext uri="{FF2B5EF4-FFF2-40B4-BE49-F238E27FC236}">
                <a16:creationId xmlns:a16="http://schemas.microsoft.com/office/drawing/2014/main" id="{6D03B086-2CB0-4748-9B62-7737BAAEF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209800"/>
            <a:ext cx="8239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>
                <a:solidFill>
                  <a:srgbClr val="008000"/>
                </a:solidFill>
                <a:cs typeface="Arial" panose="020B0604020202020204" pitchFamily="34" charset="0"/>
              </a:rPr>
              <a:t>MUX_4_1</a:t>
            </a: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549" name="Freeform 137">
            <a:extLst>
              <a:ext uri="{FF2B5EF4-FFF2-40B4-BE49-F238E27FC236}">
                <a16:creationId xmlns:a16="http://schemas.microsoft.com/office/drawing/2014/main" id="{80235D7E-F9FB-4F79-AB47-1418B21E33A9}"/>
              </a:ext>
            </a:extLst>
          </p:cNvPr>
          <p:cNvSpPr>
            <a:spLocks/>
          </p:cNvSpPr>
          <p:nvPr/>
        </p:nvSpPr>
        <p:spPr bwMode="auto">
          <a:xfrm>
            <a:off x="4224338" y="1914525"/>
            <a:ext cx="1042987" cy="835025"/>
          </a:xfrm>
          <a:custGeom>
            <a:avLst/>
            <a:gdLst>
              <a:gd name="T0" fmla="*/ 0 w 100"/>
              <a:gd name="T1" fmla="*/ 0 h 70"/>
              <a:gd name="T2" fmla="*/ 2147483647 w 100"/>
              <a:gd name="T3" fmla="*/ 0 h 70"/>
              <a:gd name="T4" fmla="*/ 2147483647 w 100"/>
              <a:gd name="T5" fmla="*/ 2147483647 h 70"/>
              <a:gd name="T6" fmla="*/ 2147483647 w 100"/>
              <a:gd name="T7" fmla="*/ 2147483647 h 70"/>
              <a:gd name="T8" fmla="*/ 0 60000 65536"/>
              <a:gd name="T9" fmla="*/ 0 60000 65536"/>
              <a:gd name="T10" fmla="*/ 0 60000 65536"/>
              <a:gd name="T11" fmla="*/ 0 60000 65536"/>
              <a:gd name="T12" fmla="*/ 0 w 100"/>
              <a:gd name="T13" fmla="*/ 0 h 70"/>
              <a:gd name="T14" fmla="*/ 100 w 100"/>
              <a:gd name="T15" fmla="*/ 70 h 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" h="70">
                <a:moveTo>
                  <a:pt x="0" y="0"/>
                </a:moveTo>
                <a:lnTo>
                  <a:pt x="70" y="0"/>
                </a:lnTo>
                <a:lnTo>
                  <a:pt x="70" y="70"/>
                </a:lnTo>
                <a:lnTo>
                  <a:pt x="100" y="70"/>
                </a:lnTo>
              </a:path>
            </a:pathLst>
          </a:custGeom>
          <a:noFill/>
          <a:ln w="7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50" name="Line 138">
            <a:extLst>
              <a:ext uri="{FF2B5EF4-FFF2-40B4-BE49-F238E27FC236}">
                <a16:creationId xmlns:a16="http://schemas.microsoft.com/office/drawing/2014/main" id="{E436BAD2-EB61-468C-960C-74F446A1AE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4338" y="2987675"/>
            <a:ext cx="1042987" cy="1588"/>
          </a:xfrm>
          <a:prstGeom prst="line">
            <a:avLst/>
          </a:prstGeom>
          <a:noFill/>
          <a:ln w="7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51" name="Freeform 139">
            <a:extLst>
              <a:ext uri="{FF2B5EF4-FFF2-40B4-BE49-F238E27FC236}">
                <a16:creationId xmlns:a16="http://schemas.microsoft.com/office/drawing/2014/main" id="{2DB4A944-2079-44F2-8115-1E54DB1EAF06}"/>
              </a:ext>
            </a:extLst>
          </p:cNvPr>
          <p:cNvSpPr>
            <a:spLocks/>
          </p:cNvSpPr>
          <p:nvPr/>
        </p:nvSpPr>
        <p:spPr bwMode="auto">
          <a:xfrm>
            <a:off x="4224338" y="3463925"/>
            <a:ext cx="1042987" cy="1430338"/>
          </a:xfrm>
          <a:custGeom>
            <a:avLst/>
            <a:gdLst>
              <a:gd name="T0" fmla="*/ 0 w 100"/>
              <a:gd name="T1" fmla="*/ 2147483647 h 120"/>
              <a:gd name="T2" fmla="*/ 2147483647 w 100"/>
              <a:gd name="T3" fmla="*/ 2147483647 h 120"/>
              <a:gd name="T4" fmla="*/ 2147483647 w 100"/>
              <a:gd name="T5" fmla="*/ 0 h 120"/>
              <a:gd name="T6" fmla="*/ 2147483647 w 100"/>
              <a:gd name="T7" fmla="*/ 0 h 120"/>
              <a:gd name="T8" fmla="*/ 0 60000 65536"/>
              <a:gd name="T9" fmla="*/ 0 60000 65536"/>
              <a:gd name="T10" fmla="*/ 0 60000 65536"/>
              <a:gd name="T11" fmla="*/ 0 60000 65536"/>
              <a:gd name="T12" fmla="*/ 0 w 100"/>
              <a:gd name="T13" fmla="*/ 0 h 120"/>
              <a:gd name="T14" fmla="*/ 100 w 100"/>
              <a:gd name="T15" fmla="*/ 120 h 1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0" h="120">
                <a:moveTo>
                  <a:pt x="0" y="120"/>
                </a:moveTo>
                <a:lnTo>
                  <a:pt x="50" y="120"/>
                </a:lnTo>
                <a:lnTo>
                  <a:pt x="50" y="0"/>
                </a:lnTo>
                <a:lnTo>
                  <a:pt x="100" y="0"/>
                </a:lnTo>
              </a:path>
            </a:pathLst>
          </a:custGeom>
          <a:noFill/>
          <a:ln w="7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52" name="Rectangle 142">
            <a:extLst>
              <a:ext uri="{FF2B5EF4-FFF2-40B4-BE49-F238E27FC236}">
                <a16:creationId xmlns:a16="http://schemas.microsoft.com/office/drawing/2014/main" id="{0D2C7A83-1E04-47F7-B870-3FE66035F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8888" y="5454650"/>
            <a:ext cx="1778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53" name="Rectangle 143">
            <a:extLst>
              <a:ext uri="{FF2B5EF4-FFF2-40B4-BE49-F238E27FC236}">
                <a16:creationId xmlns:a16="http://schemas.microsoft.com/office/drawing/2014/main" id="{B7B04F78-54EC-4A2E-859D-5C7AE996C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481513"/>
            <a:ext cx="2714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>
                <a:solidFill>
                  <a:srgbClr val="0000C0"/>
                </a:solidFill>
                <a:cs typeface="Arial" panose="020B0604020202020204" pitchFamily="34" charset="0"/>
              </a:rPr>
              <a:t>L0</a:t>
            </a: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554" name="Rectangle 146">
            <a:extLst>
              <a:ext uri="{FF2B5EF4-FFF2-40B4-BE49-F238E27FC236}">
                <a16:creationId xmlns:a16="http://schemas.microsoft.com/office/drawing/2014/main" id="{D8CAD129-8BEE-4067-9C34-4FAEBAFC3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25" y="5454650"/>
            <a:ext cx="176213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55" name="Rectangle 147">
            <a:extLst>
              <a:ext uri="{FF2B5EF4-FFF2-40B4-BE49-F238E27FC236}">
                <a16:creationId xmlns:a16="http://schemas.microsoft.com/office/drawing/2014/main" id="{F8E3DFFC-6AA0-454A-8370-38A46BEA9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481513"/>
            <a:ext cx="2714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>
                <a:solidFill>
                  <a:srgbClr val="0000C0"/>
                </a:solidFill>
                <a:cs typeface="Arial" panose="020B0604020202020204" pitchFamily="34" charset="0"/>
              </a:rPr>
              <a:t>L1</a:t>
            </a: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556" name="Line 151">
            <a:extLst>
              <a:ext uri="{FF2B5EF4-FFF2-40B4-BE49-F238E27FC236}">
                <a16:creationId xmlns:a16="http://schemas.microsoft.com/office/drawing/2014/main" id="{83227BD5-65B2-460C-8738-4BF745B4E70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6938" y="3057525"/>
            <a:ext cx="209550" cy="1588"/>
          </a:xfrm>
          <a:prstGeom prst="line">
            <a:avLst/>
          </a:prstGeom>
          <a:noFill/>
          <a:ln w="7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57" name="Freeform 152">
            <a:extLst>
              <a:ext uri="{FF2B5EF4-FFF2-40B4-BE49-F238E27FC236}">
                <a16:creationId xmlns:a16="http://schemas.microsoft.com/office/drawing/2014/main" id="{6726D9AE-EAC3-4CA7-B39D-82FD0DA3B114}"/>
              </a:ext>
            </a:extLst>
          </p:cNvPr>
          <p:cNvSpPr>
            <a:spLocks/>
          </p:cNvSpPr>
          <p:nvPr/>
        </p:nvSpPr>
        <p:spPr bwMode="auto">
          <a:xfrm>
            <a:off x="7331075" y="3033713"/>
            <a:ext cx="20638" cy="60325"/>
          </a:xfrm>
          <a:custGeom>
            <a:avLst/>
            <a:gdLst>
              <a:gd name="T0" fmla="*/ 2147483647 w 13"/>
              <a:gd name="T1" fmla="*/ 2147483647 h 38"/>
              <a:gd name="T2" fmla="*/ 0 w 13"/>
              <a:gd name="T3" fmla="*/ 2147483647 h 38"/>
              <a:gd name="T4" fmla="*/ 0 w 13"/>
              <a:gd name="T5" fmla="*/ 0 h 38"/>
              <a:gd name="T6" fmla="*/ 2147483647 w 13"/>
              <a:gd name="T7" fmla="*/ 2147483647 h 38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38"/>
              <a:gd name="T14" fmla="*/ 13 w 13"/>
              <a:gd name="T15" fmla="*/ 38 h 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38">
                <a:moveTo>
                  <a:pt x="13" y="15"/>
                </a:moveTo>
                <a:lnTo>
                  <a:pt x="0" y="38"/>
                </a:lnTo>
                <a:lnTo>
                  <a:pt x="0" y="0"/>
                </a:lnTo>
                <a:lnTo>
                  <a:pt x="13" y="1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58" name="Line 153">
            <a:extLst>
              <a:ext uri="{FF2B5EF4-FFF2-40B4-BE49-F238E27FC236}">
                <a16:creationId xmlns:a16="http://schemas.microsoft.com/office/drawing/2014/main" id="{FDC90BAB-A0D9-4E83-9E58-76201077DA60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2413" y="3176588"/>
            <a:ext cx="209550" cy="1587"/>
          </a:xfrm>
          <a:prstGeom prst="line">
            <a:avLst/>
          </a:prstGeom>
          <a:noFill/>
          <a:ln w="7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59" name="Freeform 154">
            <a:extLst>
              <a:ext uri="{FF2B5EF4-FFF2-40B4-BE49-F238E27FC236}">
                <a16:creationId xmlns:a16="http://schemas.microsoft.com/office/drawing/2014/main" id="{1566B826-01C6-4820-92BA-EC6773DA026B}"/>
              </a:ext>
            </a:extLst>
          </p:cNvPr>
          <p:cNvSpPr>
            <a:spLocks/>
          </p:cNvSpPr>
          <p:nvPr/>
        </p:nvSpPr>
        <p:spPr bwMode="auto">
          <a:xfrm>
            <a:off x="7977188" y="3152775"/>
            <a:ext cx="31750" cy="60325"/>
          </a:xfrm>
          <a:custGeom>
            <a:avLst/>
            <a:gdLst>
              <a:gd name="T0" fmla="*/ 0 w 20"/>
              <a:gd name="T1" fmla="*/ 2147483647 h 38"/>
              <a:gd name="T2" fmla="*/ 2147483647 w 20"/>
              <a:gd name="T3" fmla="*/ 2147483647 h 38"/>
              <a:gd name="T4" fmla="*/ 0 w 20"/>
              <a:gd name="T5" fmla="*/ 0 h 38"/>
              <a:gd name="T6" fmla="*/ 0 w 20"/>
              <a:gd name="T7" fmla="*/ 2147483647 h 38"/>
              <a:gd name="T8" fmla="*/ 0 60000 65536"/>
              <a:gd name="T9" fmla="*/ 0 60000 65536"/>
              <a:gd name="T10" fmla="*/ 0 60000 65536"/>
              <a:gd name="T11" fmla="*/ 0 60000 65536"/>
              <a:gd name="T12" fmla="*/ 0 w 20"/>
              <a:gd name="T13" fmla="*/ 0 h 38"/>
              <a:gd name="T14" fmla="*/ 20 w 20"/>
              <a:gd name="T15" fmla="*/ 38 h 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" h="38">
                <a:moveTo>
                  <a:pt x="0" y="38"/>
                </a:moveTo>
                <a:lnTo>
                  <a:pt x="20" y="15"/>
                </a:lnTo>
                <a:lnTo>
                  <a:pt x="0" y="0"/>
                </a:lnTo>
                <a:lnTo>
                  <a:pt x="0" y="38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60" name="Line 155">
            <a:extLst>
              <a:ext uri="{FF2B5EF4-FFF2-40B4-BE49-F238E27FC236}">
                <a16:creationId xmlns:a16="http://schemas.microsoft.com/office/drawing/2014/main" id="{C88889B7-E1A5-4F6A-9688-54D3CC645B8C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6938" y="3295650"/>
            <a:ext cx="209550" cy="1588"/>
          </a:xfrm>
          <a:prstGeom prst="line">
            <a:avLst/>
          </a:prstGeom>
          <a:noFill/>
          <a:ln w="7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61" name="Freeform 156">
            <a:extLst>
              <a:ext uri="{FF2B5EF4-FFF2-40B4-BE49-F238E27FC236}">
                <a16:creationId xmlns:a16="http://schemas.microsoft.com/office/drawing/2014/main" id="{87A9143A-0C8A-4566-A0F5-208163496B74}"/>
              </a:ext>
            </a:extLst>
          </p:cNvPr>
          <p:cNvSpPr>
            <a:spLocks/>
          </p:cNvSpPr>
          <p:nvPr/>
        </p:nvSpPr>
        <p:spPr bwMode="auto">
          <a:xfrm>
            <a:off x="7331075" y="3271838"/>
            <a:ext cx="20638" cy="60325"/>
          </a:xfrm>
          <a:custGeom>
            <a:avLst/>
            <a:gdLst>
              <a:gd name="T0" fmla="*/ 2147483647 w 13"/>
              <a:gd name="T1" fmla="*/ 2147483647 h 38"/>
              <a:gd name="T2" fmla="*/ 0 w 13"/>
              <a:gd name="T3" fmla="*/ 2147483647 h 38"/>
              <a:gd name="T4" fmla="*/ 0 w 13"/>
              <a:gd name="T5" fmla="*/ 0 h 38"/>
              <a:gd name="T6" fmla="*/ 2147483647 w 13"/>
              <a:gd name="T7" fmla="*/ 2147483647 h 38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38"/>
              <a:gd name="T14" fmla="*/ 13 w 13"/>
              <a:gd name="T15" fmla="*/ 38 h 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38">
                <a:moveTo>
                  <a:pt x="13" y="15"/>
                </a:moveTo>
                <a:lnTo>
                  <a:pt x="0" y="38"/>
                </a:lnTo>
                <a:lnTo>
                  <a:pt x="0" y="0"/>
                </a:lnTo>
                <a:lnTo>
                  <a:pt x="13" y="1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62" name="Line 159">
            <a:extLst>
              <a:ext uri="{FF2B5EF4-FFF2-40B4-BE49-F238E27FC236}">
                <a16:creationId xmlns:a16="http://schemas.microsoft.com/office/drawing/2014/main" id="{D181A334-2B43-448B-8702-CD3AAEE5EF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4450" y="3416300"/>
            <a:ext cx="1588" cy="119063"/>
          </a:xfrm>
          <a:prstGeom prst="line">
            <a:avLst/>
          </a:prstGeom>
          <a:noFill/>
          <a:ln w="7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63" name="Freeform 160">
            <a:extLst>
              <a:ext uri="{FF2B5EF4-FFF2-40B4-BE49-F238E27FC236}">
                <a16:creationId xmlns:a16="http://schemas.microsoft.com/office/drawing/2014/main" id="{9E92B539-0B07-4B7C-9504-A6AB379E222A}"/>
              </a:ext>
            </a:extLst>
          </p:cNvPr>
          <p:cNvSpPr>
            <a:spLocks/>
          </p:cNvSpPr>
          <p:nvPr/>
        </p:nvSpPr>
        <p:spPr bwMode="auto">
          <a:xfrm>
            <a:off x="7643813" y="3475038"/>
            <a:ext cx="52387" cy="36512"/>
          </a:xfrm>
          <a:custGeom>
            <a:avLst/>
            <a:gdLst>
              <a:gd name="T0" fmla="*/ 2147483647 w 33"/>
              <a:gd name="T1" fmla="*/ 0 h 23"/>
              <a:gd name="T2" fmla="*/ 2147483647 w 33"/>
              <a:gd name="T3" fmla="*/ 2147483647 h 23"/>
              <a:gd name="T4" fmla="*/ 0 w 33"/>
              <a:gd name="T5" fmla="*/ 2147483647 h 23"/>
              <a:gd name="T6" fmla="*/ 2147483647 w 33"/>
              <a:gd name="T7" fmla="*/ 0 h 23"/>
              <a:gd name="T8" fmla="*/ 0 60000 65536"/>
              <a:gd name="T9" fmla="*/ 0 60000 65536"/>
              <a:gd name="T10" fmla="*/ 0 60000 65536"/>
              <a:gd name="T11" fmla="*/ 0 60000 65536"/>
              <a:gd name="T12" fmla="*/ 0 w 33"/>
              <a:gd name="T13" fmla="*/ 0 h 23"/>
              <a:gd name="T14" fmla="*/ 33 w 33"/>
              <a:gd name="T15" fmla="*/ 23 h 2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3" h="23">
                <a:moveTo>
                  <a:pt x="13" y="0"/>
                </a:moveTo>
                <a:lnTo>
                  <a:pt x="33" y="23"/>
                </a:lnTo>
                <a:lnTo>
                  <a:pt x="0" y="23"/>
                </a:lnTo>
                <a:lnTo>
                  <a:pt x="13" y="0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64" name="Line 161">
            <a:extLst>
              <a:ext uri="{FF2B5EF4-FFF2-40B4-BE49-F238E27FC236}">
                <a16:creationId xmlns:a16="http://schemas.microsoft.com/office/drawing/2014/main" id="{F15B906F-8B41-4C73-93D7-B4C0069221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621463" y="3295650"/>
            <a:ext cx="209550" cy="1588"/>
          </a:xfrm>
          <a:prstGeom prst="line">
            <a:avLst/>
          </a:prstGeom>
          <a:noFill/>
          <a:ln w="7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65" name="Freeform 162">
            <a:extLst>
              <a:ext uri="{FF2B5EF4-FFF2-40B4-BE49-F238E27FC236}">
                <a16:creationId xmlns:a16="http://schemas.microsoft.com/office/drawing/2014/main" id="{124CF28F-29D8-431A-A126-8C189B572FA2}"/>
              </a:ext>
            </a:extLst>
          </p:cNvPr>
          <p:cNvSpPr>
            <a:spLocks/>
          </p:cNvSpPr>
          <p:nvPr/>
        </p:nvSpPr>
        <p:spPr bwMode="auto">
          <a:xfrm>
            <a:off x="6705600" y="3271838"/>
            <a:ext cx="20638" cy="60325"/>
          </a:xfrm>
          <a:custGeom>
            <a:avLst/>
            <a:gdLst>
              <a:gd name="T0" fmla="*/ 2147483647 w 13"/>
              <a:gd name="T1" fmla="*/ 2147483647 h 38"/>
              <a:gd name="T2" fmla="*/ 0 w 13"/>
              <a:gd name="T3" fmla="*/ 2147483647 h 38"/>
              <a:gd name="T4" fmla="*/ 0 w 13"/>
              <a:gd name="T5" fmla="*/ 0 h 38"/>
              <a:gd name="T6" fmla="*/ 2147483647 w 13"/>
              <a:gd name="T7" fmla="*/ 2147483647 h 38"/>
              <a:gd name="T8" fmla="*/ 0 60000 65536"/>
              <a:gd name="T9" fmla="*/ 0 60000 65536"/>
              <a:gd name="T10" fmla="*/ 0 60000 65536"/>
              <a:gd name="T11" fmla="*/ 0 60000 65536"/>
              <a:gd name="T12" fmla="*/ 0 w 13"/>
              <a:gd name="T13" fmla="*/ 0 h 38"/>
              <a:gd name="T14" fmla="*/ 13 w 13"/>
              <a:gd name="T15" fmla="*/ 38 h 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" h="38">
                <a:moveTo>
                  <a:pt x="13" y="15"/>
                </a:moveTo>
                <a:lnTo>
                  <a:pt x="0" y="38"/>
                </a:lnTo>
                <a:lnTo>
                  <a:pt x="0" y="0"/>
                </a:lnTo>
                <a:lnTo>
                  <a:pt x="13" y="15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66" name="Line 163">
            <a:extLst>
              <a:ext uri="{FF2B5EF4-FFF2-40B4-BE49-F238E27FC236}">
                <a16:creationId xmlns:a16="http://schemas.microsoft.com/office/drawing/2014/main" id="{224A6EB7-8846-42B5-A1E7-7D3D790E4215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8975" y="3295650"/>
            <a:ext cx="207963" cy="1588"/>
          </a:xfrm>
          <a:prstGeom prst="line">
            <a:avLst/>
          </a:prstGeom>
          <a:noFill/>
          <a:ln w="7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67" name="Freeform 164">
            <a:extLst>
              <a:ext uri="{FF2B5EF4-FFF2-40B4-BE49-F238E27FC236}">
                <a16:creationId xmlns:a16="http://schemas.microsoft.com/office/drawing/2014/main" id="{346FCDDF-161B-4484-9050-E568A5B5168E}"/>
              </a:ext>
            </a:extLst>
          </p:cNvPr>
          <p:cNvSpPr>
            <a:spLocks/>
          </p:cNvSpPr>
          <p:nvPr/>
        </p:nvSpPr>
        <p:spPr bwMode="auto">
          <a:xfrm>
            <a:off x="7143750" y="3271838"/>
            <a:ext cx="31750" cy="60325"/>
          </a:xfrm>
          <a:custGeom>
            <a:avLst/>
            <a:gdLst>
              <a:gd name="T0" fmla="*/ 0 w 20"/>
              <a:gd name="T1" fmla="*/ 2147483647 h 38"/>
              <a:gd name="T2" fmla="*/ 2147483647 w 20"/>
              <a:gd name="T3" fmla="*/ 2147483647 h 38"/>
              <a:gd name="T4" fmla="*/ 0 w 20"/>
              <a:gd name="T5" fmla="*/ 0 h 38"/>
              <a:gd name="T6" fmla="*/ 0 w 20"/>
              <a:gd name="T7" fmla="*/ 2147483647 h 38"/>
              <a:gd name="T8" fmla="*/ 0 60000 65536"/>
              <a:gd name="T9" fmla="*/ 0 60000 65536"/>
              <a:gd name="T10" fmla="*/ 0 60000 65536"/>
              <a:gd name="T11" fmla="*/ 0 60000 65536"/>
              <a:gd name="T12" fmla="*/ 0 w 20"/>
              <a:gd name="T13" fmla="*/ 0 h 38"/>
              <a:gd name="T14" fmla="*/ 20 w 20"/>
              <a:gd name="T15" fmla="*/ 38 h 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" h="38">
                <a:moveTo>
                  <a:pt x="0" y="38"/>
                </a:moveTo>
                <a:lnTo>
                  <a:pt x="20" y="15"/>
                </a:lnTo>
                <a:lnTo>
                  <a:pt x="0" y="0"/>
                </a:lnTo>
                <a:lnTo>
                  <a:pt x="0" y="38"/>
                </a:lnTo>
                <a:close/>
              </a:path>
            </a:pathLst>
          </a:custGeom>
          <a:solidFill>
            <a:srgbClr val="808080"/>
          </a:solidFill>
          <a:ln w="0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68" name="Freeform 165">
            <a:extLst>
              <a:ext uri="{FF2B5EF4-FFF2-40B4-BE49-F238E27FC236}">
                <a16:creationId xmlns:a16="http://schemas.microsoft.com/office/drawing/2014/main" id="{93AB52CF-DF2E-4EA6-B36F-4E9966DB7EC8}"/>
              </a:ext>
            </a:extLst>
          </p:cNvPr>
          <p:cNvSpPr>
            <a:spLocks/>
          </p:cNvSpPr>
          <p:nvPr/>
        </p:nvSpPr>
        <p:spPr bwMode="auto">
          <a:xfrm>
            <a:off x="6831013" y="3176588"/>
            <a:ext cx="207962" cy="239712"/>
          </a:xfrm>
          <a:custGeom>
            <a:avLst/>
            <a:gdLst>
              <a:gd name="T0" fmla="*/ 0 w 131"/>
              <a:gd name="T1" fmla="*/ 0 h 151"/>
              <a:gd name="T2" fmla="*/ 2147483647 w 131"/>
              <a:gd name="T3" fmla="*/ 2147483647 h 151"/>
              <a:gd name="T4" fmla="*/ 0 w 131"/>
              <a:gd name="T5" fmla="*/ 2147483647 h 151"/>
              <a:gd name="T6" fmla="*/ 0 w 131"/>
              <a:gd name="T7" fmla="*/ 0 h 151"/>
              <a:gd name="T8" fmla="*/ 0 60000 65536"/>
              <a:gd name="T9" fmla="*/ 0 60000 65536"/>
              <a:gd name="T10" fmla="*/ 0 60000 65536"/>
              <a:gd name="T11" fmla="*/ 0 60000 65536"/>
              <a:gd name="T12" fmla="*/ 0 w 131"/>
              <a:gd name="T13" fmla="*/ 0 h 151"/>
              <a:gd name="T14" fmla="*/ 131 w 131"/>
              <a:gd name="T15" fmla="*/ 151 h 1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" h="151">
                <a:moveTo>
                  <a:pt x="0" y="0"/>
                </a:moveTo>
                <a:lnTo>
                  <a:pt x="131" y="75"/>
                </a:lnTo>
                <a:lnTo>
                  <a:pt x="0" y="151"/>
                </a:lnTo>
                <a:lnTo>
                  <a:pt x="0" y="0"/>
                </a:lnTo>
                <a:close/>
              </a:path>
            </a:pathLst>
          </a:custGeom>
          <a:solidFill>
            <a:srgbClr val="FFFFB4"/>
          </a:solidFill>
          <a:ln w="13">
            <a:solidFill>
              <a:srgbClr val="84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69" name="Oval 166">
            <a:extLst>
              <a:ext uri="{FF2B5EF4-FFF2-40B4-BE49-F238E27FC236}">
                <a16:creationId xmlns:a16="http://schemas.microsoft.com/office/drawing/2014/main" id="{5F2CB7CD-17B0-4C82-A950-1F44DEA16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8975" y="3260725"/>
            <a:ext cx="73025" cy="82550"/>
          </a:xfrm>
          <a:prstGeom prst="ellipse">
            <a:avLst/>
          </a:prstGeom>
          <a:solidFill>
            <a:srgbClr val="FFFFB4"/>
          </a:solidFill>
          <a:ln w="13">
            <a:solidFill>
              <a:srgbClr val="840000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70" name="Freeform 167">
            <a:extLst>
              <a:ext uri="{FF2B5EF4-FFF2-40B4-BE49-F238E27FC236}">
                <a16:creationId xmlns:a16="http://schemas.microsoft.com/office/drawing/2014/main" id="{652875AA-6E0B-44CA-8673-A914EAF433D8}"/>
              </a:ext>
            </a:extLst>
          </p:cNvPr>
          <p:cNvSpPr>
            <a:spLocks/>
          </p:cNvSpPr>
          <p:nvPr/>
        </p:nvSpPr>
        <p:spPr bwMode="auto">
          <a:xfrm>
            <a:off x="6413500" y="3176588"/>
            <a:ext cx="207963" cy="119062"/>
          </a:xfrm>
          <a:custGeom>
            <a:avLst/>
            <a:gdLst>
              <a:gd name="T0" fmla="*/ 0 w 20"/>
              <a:gd name="T1" fmla="*/ 0 h 10"/>
              <a:gd name="T2" fmla="*/ 2147483647 w 20"/>
              <a:gd name="T3" fmla="*/ 0 h 10"/>
              <a:gd name="T4" fmla="*/ 2147483647 w 20"/>
              <a:gd name="T5" fmla="*/ 2147483647 h 10"/>
              <a:gd name="T6" fmla="*/ 2147483647 w 20"/>
              <a:gd name="T7" fmla="*/ 2147483647 h 10"/>
              <a:gd name="T8" fmla="*/ 0 60000 65536"/>
              <a:gd name="T9" fmla="*/ 0 60000 65536"/>
              <a:gd name="T10" fmla="*/ 0 60000 65536"/>
              <a:gd name="T11" fmla="*/ 0 60000 65536"/>
              <a:gd name="T12" fmla="*/ 0 w 20"/>
              <a:gd name="T13" fmla="*/ 0 h 10"/>
              <a:gd name="T14" fmla="*/ 20 w 20"/>
              <a:gd name="T15" fmla="*/ 10 h 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" h="10">
                <a:moveTo>
                  <a:pt x="0" y="0"/>
                </a:moveTo>
                <a:lnTo>
                  <a:pt x="10" y="0"/>
                </a:lnTo>
                <a:lnTo>
                  <a:pt x="10" y="10"/>
                </a:lnTo>
                <a:lnTo>
                  <a:pt x="20" y="10"/>
                </a:lnTo>
              </a:path>
            </a:pathLst>
          </a:custGeom>
          <a:noFill/>
          <a:ln w="7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71" name="Freeform 168">
            <a:extLst>
              <a:ext uri="{FF2B5EF4-FFF2-40B4-BE49-F238E27FC236}">
                <a16:creationId xmlns:a16="http://schemas.microsoft.com/office/drawing/2014/main" id="{9874E6EC-FB3C-4640-B4EF-51BD5A5568B6}"/>
              </a:ext>
            </a:extLst>
          </p:cNvPr>
          <p:cNvSpPr>
            <a:spLocks/>
          </p:cNvSpPr>
          <p:nvPr/>
        </p:nvSpPr>
        <p:spPr bwMode="auto">
          <a:xfrm>
            <a:off x="6518275" y="3057525"/>
            <a:ext cx="728663" cy="119063"/>
          </a:xfrm>
          <a:custGeom>
            <a:avLst/>
            <a:gdLst>
              <a:gd name="T0" fmla="*/ 2147483647 w 70"/>
              <a:gd name="T1" fmla="*/ 0 h 10"/>
              <a:gd name="T2" fmla="*/ 0 w 70"/>
              <a:gd name="T3" fmla="*/ 0 h 10"/>
              <a:gd name="T4" fmla="*/ 0 w 70"/>
              <a:gd name="T5" fmla="*/ 2147483647 h 10"/>
              <a:gd name="T6" fmla="*/ 0 60000 65536"/>
              <a:gd name="T7" fmla="*/ 0 60000 65536"/>
              <a:gd name="T8" fmla="*/ 0 60000 65536"/>
              <a:gd name="T9" fmla="*/ 0 w 70"/>
              <a:gd name="T10" fmla="*/ 0 h 10"/>
              <a:gd name="T11" fmla="*/ 70 w 70"/>
              <a:gd name="T12" fmla="*/ 10 h 1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" h="10">
                <a:moveTo>
                  <a:pt x="70" y="0"/>
                </a:moveTo>
                <a:lnTo>
                  <a:pt x="0" y="0"/>
                </a:lnTo>
                <a:lnTo>
                  <a:pt x="0" y="10"/>
                </a:lnTo>
              </a:path>
            </a:pathLst>
          </a:custGeom>
          <a:noFill/>
          <a:ln w="7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72" name="Freeform 169">
            <a:extLst>
              <a:ext uri="{FF2B5EF4-FFF2-40B4-BE49-F238E27FC236}">
                <a16:creationId xmlns:a16="http://schemas.microsoft.com/office/drawing/2014/main" id="{28A8B448-650A-4901-B09D-A1B16BD237AC}"/>
              </a:ext>
            </a:extLst>
          </p:cNvPr>
          <p:cNvSpPr>
            <a:spLocks/>
          </p:cNvSpPr>
          <p:nvPr/>
        </p:nvSpPr>
        <p:spPr bwMode="auto">
          <a:xfrm>
            <a:off x="7612063" y="3654425"/>
            <a:ext cx="104775" cy="177800"/>
          </a:xfrm>
          <a:custGeom>
            <a:avLst/>
            <a:gdLst>
              <a:gd name="T0" fmla="*/ 2147483647 w 66"/>
              <a:gd name="T1" fmla="*/ 2147483647 h 112"/>
              <a:gd name="T2" fmla="*/ 0 w 66"/>
              <a:gd name="T3" fmla="*/ 2147483647 h 112"/>
              <a:gd name="T4" fmla="*/ 0 w 66"/>
              <a:gd name="T5" fmla="*/ 2147483647 h 112"/>
              <a:gd name="T6" fmla="*/ 2147483647 w 66"/>
              <a:gd name="T7" fmla="*/ 0 h 112"/>
              <a:gd name="T8" fmla="*/ 2147483647 w 66"/>
              <a:gd name="T9" fmla="*/ 2147483647 h 112"/>
              <a:gd name="T10" fmla="*/ 2147483647 w 66"/>
              <a:gd name="T11" fmla="*/ 2147483647 h 1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6"/>
              <a:gd name="T19" fmla="*/ 0 h 112"/>
              <a:gd name="T20" fmla="*/ 66 w 66"/>
              <a:gd name="T21" fmla="*/ 112 h 11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6" h="112">
                <a:moveTo>
                  <a:pt x="66" y="112"/>
                </a:moveTo>
                <a:lnTo>
                  <a:pt x="0" y="112"/>
                </a:lnTo>
                <a:lnTo>
                  <a:pt x="0" y="37"/>
                </a:lnTo>
                <a:lnTo>
                  <a:pt x="33" y="0"/>
                </a:lnTo>
                <a:lnTo>
                  <a:pt x="66" y="37"/>
                </a:lnTo>
                <a:lnTo>
                  <a:pt x="66" y="112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405C5C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73" name="Line 170">
            <a:extLst>
              <a:ext uri="{FF2B5EF4-FFF2-40B4-BE49-F238E27FC236}">
                <a16:creationId xmlns:a16="http://schemas.microsoft.com/office/drawing/2014/main" id="{736A588F-2DA4-4E3B-BE38-BD2771F765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4450" y="3535363"/>
            <a:ext cx="1588" cy="119062"/>
          </a:xfrm>
          <a:prstGeom prst="line">
            <a:avLst/>
          </a:prstGeom>
          <a:noFill/>
          <a:ln w="0">
            <a:solidFill>
              <a:srgbClr val="405C5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74" name="Rectangle 171">
            <a:extLst>
              <a:ext uri="{FF2B5EF4-FFF2-40B4-BE49-F238E27FC236}">
                <a16:creationId xmlns:a16="http://schemas.microsoft.com/office/drawing/2014/main" id="{41737106-EA9D-49A8-91A1-5A0E97419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6488" y="3916363"/>
            <a:ext cx="5207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75" name="Rectangle 172">
            <a:extLst>
              <a:ext uri="{FF2B5EF4-FFF2-40B4-BE49-F238E27FC236}">
                <a16:creationId xmlns:a16="http://schemas.microsoft.com/office/drawing/2014/main" id="{06A318FF-EB64-4C7C-8E92-43B08EFBF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013" y="3916363"/>
            <a:ext cx="6461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>
                <a:solidFill>
                  <a:srgbClr val="0000C0"/>
                </a:solidFill>
                <a:cs typeface="Arial" panose="020B0604020202020204" pitchFamily="34" charset="0"/>
              </a:rPr>
              <a:t>NEG_Y</a:t>
            </a: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576" name="Freeform 173">
            <a:extLst>
              <a:ext uri="{FF2B5EF4-FFF2-40B4-BE49-F238E27FC236}">
                <a16:creationId xmlns:a16="http://schemas.microsoft.com/office/drawing/2014/main" id="{1451D004-A8EC-482D-8260-8FB410C934B2}"/>
              </a:ext>
            </a:extLst>
          </p:cNvPr>
          <p:cNvSpPr>
            <a:spLocks/>
          </p:cNvSpPr>
          <p:nvPr/>
        </p:nvSpPr>
        <p:spPr bwMode="auto">
          <a:xfrm>
            <a:off x="8185150" y="3117850"/>
            <a:ext cx="157163" cy="119063"/>
          </a:xfrm>
          <a:custGeom>
            <a:avLst/>
            <a:gdLst>
              <a:gd name="T0" fmla="*/ 0 w 99"/>
              <a:gd name="T1" fmla="*/ 0 h 75"/>
              <a:gd name="T2" fmla="*/ 0 w 99"/>
              <a:gd name="T3" fmla="*/ 2147483647 h 75"/>
              <a:gd name="T4" fmla="*/ 2147483647 w 99"/>
              <a:gd name="T5" fmla="*/ 2147483647 h 75"/>
              <a:gd name="T6" fmla="*/ 2147483647 w 99"/>
              <a:gd name="T7" fmla="*/ 2147483647 h 75"/>
              <a:gd name="T8" fmla="*/ 2147483647 w 99"/>
              <a:gd name="T9" fmla="*/ 0 h 75"/>
              <a:gd name="T10" fmla="*/ 0 w 99"/>
              <a:gd name="T11" fmla="*/ 0 h 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9"/>
              <a:gd name="T19" fmla="*/ 0 h 75"/>
              <a:gd name="T20" fmla="*/ 99 w 99"/>
              <a:gd name="T21" fmla="*/ 75 h 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9" h="75">
                <a:moveTo>
                  <a:pt x="0" y="0"/>
                </a:moveTo>
                <a:lnTo>
                  <a:pt x="0" y="75"/>
                </a:lnTo>
                <a:lnTo>
                  <a:pt x="66" y="75"/>
                </a:lnTo>
                <a:lnTo>
                  <a:pt x="99" y="37"/>
                </a:lnTo>
                <a:lnTo>
                  <a:pt x="66" y="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0">
            <a:solidFill>
              <a:srgbClr val="405C5C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77" name="Line 174">
            <a:extLst>
              <a:ext uri="{FF2B5EF4-FFF2-40B4-BE49-F238E27FC236}">
                <a16:creationId xmlns:a16="http://schemas.microsoft.com/office/drawing/2014/main" id="{0F3384D7-4070-49A2-9499-2B53D25264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81963" y="3176588"/>
            <a:ext cx="103187" cy="1587"/>
          </a:xfrm>
          <a:prstGeom prst="line">
            <a:avLst/>
          </a:prstGeom>
          <a:noFill/>
          <a:ln w="0">
            <a:solidFill>
              <a:srgbClr val="405C5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78" name="Rectangle 175">
            <a:extLst>
              <a:ext uri="{FF2B5EF4-FFF2-40B4-BE49-F238E27FC236}">
                <a16:creationId xmlns:a16="http://schemas.microsoft.com/office/drawing/2014/main" id="{B4CD1FDB-C5F4-4842-828C-D68ED54B2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3425" y="3081338"/>
            <a:ext cx="1143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79" name="Rectangle 176">
            <a:extLst>
              <a:ext uri="{FF2B5EF4-FFF2-40B4-BE49-F238E27FC236}">
                <a16:creationId xmlns:a16="http://schemas.microsoft.com/office/drawing/2014/main" id="{90986114-BD14-446E-B4F4-7CF71E8CB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2950" y="3081338"/>
            <a:ext cx="1984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>
                <a:solidFill>
                  <a:srgbClr val="0000C0"/>
                </a:solidFill>
                <a:cs typeface="Arial" panose="020B0604020202020204" pitchFamily="34" charset="0"/>
              </a:rPr>
              <a:t>Y</a:t>
            </a: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580" name="Rectangle 177">
            <a:extLst>
              <a:ext uri="{FF2B5EF4-FFF2-40B4-BE49-F238E27FC236}">
                <a16:creationId xmlns:a16="http://schemas.microsoft.com/office/drawing/2014/main" id="{126B76F0-AE16-4F4E-86F6-9A5204200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2763" y="2663825"/>
            <a:ext cx="155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81" name="Rectangle 178">
            <a:extLst>
              <a:ext uri="{FF2B5EF4-FFF2-40B4-BE49-F238E27FC236}">
                <a16:creationId xmlns:a16="http://schemas.microsoft.com/office/drawing/2014/main" id="{ED886C6D-828C-41B5-AEAE-EB0D34C6C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2763" y="2663825"/>
            <a:ext cx="250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>
                <a:solidFill>
                  <a:srgbClr val="0000FF"/>
                </a:solidFill>
                <a:cs typeface="Arial" panose="020B0604020202020204" pitchFamily="34" charset="0"/>
              </a:rPr>
              <a:t>Y1</a:t>
            </a: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582" name="Line 179">
            <a:extLst>
              <a:ext uri="{FF2B5EF4-FFF2-40B4-BE49-F238E27FC236}">
                <a16:creationId xmlns:a16="http://schemas.microsoft.com/office/drawing/2014/main" id="{37CBB054-484E-4DFC-9262-14ED439BDE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31013" y="2819400"/>
            <a:ext cx="103187" cy="238125"/>
          </a:xfrm>
          <a:prstGeom prst="line">
            <a:avLst/>
          </a:prstGeom>
          <a:noFill/>
          <a:ln w="7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83" name="Rectangle 180">
            <a:extLst>
              <a:ext uri="{FF2B5EF4-FFF2-40B4-BE49-F238E27FC236}">
                <a16:creationId xmlns:a16="http://schemas.microsoft.com/office/drawing/2014/main" id="{BBBF3EDB-0DD7-4A52-B750-B8E0BDC1E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9663" y="1998663"/>
            <a:ext cx="146050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84" name="Rectangle 181">
            <a:extLst>
              <a:ext uri="{FF2B5EF4-FFF2-40B4-BE49-F238E27FC236}">
                <a16:creationId xmlns:a16="http://schemas.microsoft.com/office/drawing/2014/main" id="{6A55E976-73E0-47BD-A62D-D062C096D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905000"/>
            <a:ext cx="2508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>
                <a:solidFill>
                  <a:srgbClr val="0000FF"/>
                </a:solidFill>
                <a:cs typeface="Arial" panose="020B0604020202020204" pitchFamily="34" charset="0"/>
              </a:rPr>
              <a:t>A1</a:t>
            </a: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585" name="Rectangle 182">
            <a:extLst>
              <a:ext uri="{FF2B5EF4-FFF2-40B4-BE49-F238E27FC236}">
                <a16:creationId xmlns:a16="http://schemas.microsoft.com/office/drawing/2014/main" id="{081E8103-7B53-4FCF-9E59-EDD52A036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138" y="4227513"/>
            <a:ext cx="15716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86" name="Rectangle 183">
            <a:extLst>
              <a:ext uri="{FF2B5EF4-FFF2-40B4-BE49-F238E27FC236}">
                <a16:creationId xmlns:a16="http://schemas.microsoft.com/office/drawing/2014/main" id="{5E9240ED-DB51-48D6-BE12-79D37A693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138" y="4187825"/>
            <a:ext cx="2603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>
                <a:solidFill>
                  <a:srgbClr val="0000FF"/>
                </a:solidFill>
                <a:cs typeface="Arial" panose="020B0604020202020204" pitchFamily="34" charset="0"/>
              </a:rPr>
              <a:t>B1</a:t>
            </a: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587" name="Rectangle 184">
            <a:extLst>
              <a:ext uri="{FF2B5EF4-FFF2-40B4-BE49-F238E27FC236}">
                <a16:creationId xmlns:a16="http://schemas.microsoft.com/office/drawing/2014/main" id="{07506B4C-7007-4626-A900-0DBBA196C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025" y="1736725"/>
            <a:ext cx="4064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88" name="Rectangle 185">
            <a:extLst>
              <a:ext uri="{FF2B5EF4-FFF2-40B4-BE49-F238E27FC236}">
                <a16:creationId xmlns:a16="http://schemas.microsoft.com/office/drawing/2014/main" id="{3A6ECAFE-7B43-415E-8F79-5D95322D5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1025" y="1747838"/>
            <a:ext cx="552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>
                <a:solidFill>
                  <a:srgbClr val="0000FF"/>
                </a:solidFill>
                <a:cs typeface="Arial" panose="020B0604020202020204" pitchFamily="34" charset="0"/>
              </a:rPr>
              <a:t>MUX_0</a:t>
            </a: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589" name="Rectangle 186">
            <a:extLst>
              <a:ext uri="{FF2B5EF4-FFF2-40B4-BE49-F238E27FC236}">
                <a16:creationId xmlns:a16="http://schemas.microsoft.com/office/drawing/2014/main" id="{4595FB78-9C5C-401F-9005-811AF8613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638" y="2820988"/>
            <a:ext cx="4064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90" name="Rectangle 187">
            <a:extLst>
              <a:ext uri="{FF2B5EF4-FFF2-40B4-BE49-F238E27FC236}">
                <a16:creationId xmlns:a16="http://schemas.microsoft.com/office/drawing/2014/main" id="{5187C3DC-E99B-4696-8BFE-65922C22F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638" y="2820988"/>
            <a:ext cx="552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>
                <a:solidFill>
                  <a:srgbClr val="0000FF"/>
                </a:solidFill>
                <a:cs typeface="Arial" panose="020B0604020202020204" pitchFamily="34" charset="0"/>
              </a:rPr>
              <a:t>MUX_1</a:t>
            </a: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591" name="Freeform 188">
            <a:extLst>
              <a:ext uri="{FF2B5EF4-FFF2-40B4-BE49-F238E27FC236}">
                <a16:creationId xmlns:a16="http://schemas.microsoft.com/office/drawing/2014/main" id="{767FF92E-A46A-4382-9A74-EF2CD7C879B7}"/>
              </a:ext>
            </a:extLst>
          </p:cNvPr>
          <p:cNvSpPr>
            <a:spLocks/>
          </p:cNvSpPr>
          <p:nvPr/>
        </p:nvSpPr>
        <p:spPr bwMode="auto">
          <a:xfrm>
            <a:off x="4224338" y="3225800"/>
            <a:ext cx="1042987" cy="715963"/>
          </a:xfrm>
          <a:custGeom>
            <a:avLst/>
            <a:gdLst>
              <a:gd name="T0" fmla="*/ 2147483647 w 100"/>
              <a:gd name="T1" fmla="*/ 0 h 60"/>
              <a:gd name="T2" fmla="*/ 0 w 100"/>
              <a:gd name="T3" fmla="*/ 0 h 60"/>
              <a:gd name="T4" fmla="*/ 0 w 100"/>
              <a:gd name="T5" fmla="*/ 2147483647 h 60"/>
              <a:gd name="T6" fmla="*/ 0 60000 65536"/>
              <a:gd name="T7" fmla="*/ 0 60000 65536"/>
              <a:gd name="T8" fmla="*/ 0 60000 65536"/>
              <a:gd name="T9" fmla="*/ 0 w 100"/>
              <a:gd name="T10" fmla="*/ 0 h 60"/>
              <a:gd name="T11" fmla="*/ 100 w 100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" h="60">
                <a:moveTo>
                  <a:pt x="100" y="0"/>
                </a:moveTo>
                <a:lnTo>
                  <a:pt x="0" y="0"/>
                </a:lnTo>
                <a:lnTo>
                  <a:pt x="0" y="60"/>
                </a:lnTo>
              </a:path>
            </a:pathLst>
          </a:custGeom>
          <a:noFill/>
          <a:ln w="7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92" name="Rectangle 189">
            <a:extLst>
              <a:ext uri="{FF2B5EF4-FFF2-40B4-BE49-F238E27FC236}">
                <a16:creationId xmlns:a16="http://schemas.microsoft.com/office/drawing/2014/main" id="{D824471E-9A20-423D-8AA6-6C2C9D072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638" y="3059113"/>
            <a:ext cx="4064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93" name="Rectangle 190">
            <a:extLst>
              <a:ext uri="{FF2B5EF4-FFF2-40B4-BE49-F238E27FC236}">
                <a16:creationId xmlns:a16="http://schemas.microsoft.com/office/drawing/2014/main" id="{AF085A22-2DC8-42C6-A6F6-9348457CE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638" y="3059113"/>
            <a:ext cx="552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>
                <a:solidFill>
                  <a:srgbClr val="0000FF"/>
                </a:solidFill>
                <a:cs typeface="Arial" panose="020B0604020202020204" pitchFamily="34" charset="0"/>
              </a:rPr>
              <a:t>MUX_2</a:t>
            </a: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594" name="Rectangle 191">
            <a:extLst>
              <a:ext uri="{FF2B5EF4-FFF2-40B4-BE49-F238E27FC236}">
                <a16:creationId xmlns:a16="http://schemas.microsoft.com/office/drawing/2014/main" id="{31372B8F-C123-474B-B796-75269A462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838" y="4716463"/>
            <a:ext cx="4064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95" name="Rectangle 192">
            <a:extLst>
              <a:ext uri="{FF2B5EF4-FFF2-40B4-BE49-F238E27FC236}">
                <a16:creationId xmlns:a16="http://schemas.microsoft.com/office/drawing/2014/main" id="{3B279C33-13FB-4C54-943B-174E82E38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3713" y="4953000"/>
            <a:ext cx="552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300">
                <a:solidFill>
                  <a:srgbClr val="0000FF"/>
                </a:solidFill>
                <a:cs typeface="Arial" panose="020B0604020202020204" pitchFamily="34" charset="0"/>
              </a:rPr>
              <a:t>MUX_3</a:t>
            </a:r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596" name="Oval 193">
            <a:extLst>
              <a:ext uri="{FF2B5EF4-FFF2-40B4-BE49-F238E27FC236}">
                <a16:creationId xmlns:a16="http://schemas.microsoft.com/office/drawing/2014/main" id="{F0B87A76-AA28-4F13-8430-6AF4754A0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8" y="2128838"/>
            <a:ext cx="52387" cy="60325"/>
          </a:xfrm>
          <a:prstGeom prst="ellipse">
            <a:avLst/>
          </a:prstGeom>
          <a:solidFill>
            <a:srgbClr val="0000FF"/>
          </a:solidFill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97" name="Oval 194">
            <a:extLst>
              <a:ext uri="{FF2B5EF4-FFF2-40B4-BE49-F238E27FC236}">
                <a16:creationId xmlns:a16="http://schemas.microsoft.com/office/drawing/2014/main" id="{3FBBAB8C-F926-46CC-8CB8-DE3AF6FF9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88" y="4394200"/>
            <a:ext cx="52387" cy="60325"/>
          </a:xfrm>
          <a:prstGeom prst="ellipse">
            <a:avLst/>
          </a:prstGeom>
          <a:solidFill>
            <a:srgbClr val="0000FF"/>
          </a:solidFill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98" name="Oval 195">
            <a:extLst>
              <a:ext uri="{FF2B5EF4-FFF2-40B4-BE49-F238E27FC236}">
                <a16:creationId xmlns:a16="http://schemas.microsoft.com/office/drawing/2014/main" id="{B2528092-78B2-4B4A-BB2D-FE4ACD01F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5238" y="2128838"/>
            <a:ext cx="52387" cy="60325"/>
          </a:xfrm>
          <a:prstGeom prst="ellipse">
            <a:avLst/>
          </a:prstGeom>
          <a:solidFill>
            <a:srgbClr val="0000FF"/>
          </a:solidFill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599" name="Oval 196">
            <a:extLst>
              <a:ext uri="{FF2B5EF4-FFF2-40B4-BE49-F238E27FC236}">
                <a16:creationId xmlns:a16="http://schemas.microsoft.com/office/drawing/2014/main" id="{D853774B-9D8D-4B7F-9392-79C57AC87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5238" y="2844800"/>
            <a:ext cx="52387" cy="58738"/>
          </a:xfrm>
          <a:prstGeom prst="ellipse">
            <a:avLst/>
          </a:prstGeom>
          <a:solidFill>
            <a:srgbClr val="0000FF"/>
          </a:solidFill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600" name="Oval 197">
            <a:extLst>
              <a:ext uri="{FF2B5EF4-FFF2-40B4-BE49-F238E27FC236}">
                <a16:creationId xmlns:a16="http://schemas.microsoft.com/office/drawing/2014/main" id="{3AF089B8-8F8A-45BD-ABE2-D5EC16E5D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5238" y="3798888"/>
            <a:ext cx="52387" cy="58737"/>
          </a:xfrm>
          <a:prstGeom prst="ellipse">
            <a:avLst/>
          </a:prstGeom>
          <a:solidFill>
            <a:srgbClr val="0000FF"/>
          </a:solidFill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601" name="Oval 198">
            <a:extLst>
              <a:ext uri="{FF2B5EF4-FFF2-40B4-BE49-F238E27FC236}">
                <a16:creationId xmlns:a16="http://schemas.microsoft.com/office/drawing/2014/main" id="{5FED7FF1-820E-4B93-A7A3-E6A66AAC26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4989513"/>
            <a:ext cx="52388" cy="60325"/>
          </a:xfrm>
          <a:prstGeom prst="ellipse">
            <a:avLst/>
          </a:prstGeom>
          <a:solidFill>
            <a:srgbClr val="0000FF"/>
          </a:solidFill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602" name="Oval 199">
            <a:extLst>
              <a:ext uri="{FF2B5EF4-FFF2-40B4-BE49-F238E27FC236}">
                <a16:creationId xmlns:a16="http://schemas.microsoft.com/office/drawing/2014/main" id="{69DC1D82-052E-4B0E-8BF0-2A4811A0E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3082925"/>
            <a:ext cx="52388" cy="60325"/>
          </a:xfrm>
          <a:prstGeom prst="ellipse">
            <a:avLst/>
          </a:prstGeom>
          <a:solidFill>
            <a:srgbClr val="0000FF"/>
          </a:solidFill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603" name="Oval 200">
            <a:extLst>
              <a:ext uri="{FF2B5EF4-FFF2-40B4-BE49-F238E27FC236}">
                <a16:creationId xmlns:a16="http://schemas.microsoft.com/office/drawing/2014/main" id="{4508F974-113C-4205-A623-97CE84F9D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4037013"/>
            <a:ext cx="52388" cy="58737"/>
          </a:xfrm>
          <a:prstGeom prst="ellipse">
            <a:avLst/>
          </a:prstGeom>
          <a:solidFill>
            <a:srgbClr val="0000FF"/>
          </a:solidFill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604" name="Oval 201">
            <a:extLst>
              <a:ext uri="{FF2B5EF4-FFF2-40B4-BE49-F238E27FC236}">
                <a16:creationId xmlns:a16="http://schemas.microsoft.com/office/drawing/2014/main" id="{EB0122CE-7F76-4F6D-B2BC-0FFBCD6B3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7638" y="3152775"/>
            <a:ext cx="50800" cy="60325"/>
          </a:xfrm>
          <a:prstGeom prst="ellipse">
            <a:avLst/>
          </a:prstGeom>
          <a:solidFill>
            <a:srgbClr val="0000FF"/>
          </a:solidFill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3605" name="Line 202">
            <a:extLst>
              <a:ext uri="{FF2B5EF4-FFF2-40B4-BE49-F238E27FC236}">
                <a16:creationId xmlns:a16="http://schemas.microsoft.com/office/drawing/2014/main" id="{47C58ED4-82CF-4E6E-BE1C-BDB017F33D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1676400"/>
            <a:ext cx="8172450" cy="39925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606" name="Group 197">
            <a:extLst>
              <a:ext uri="{FF2B5EF4-FFF2-40B4-BE49-F238E27FC236}">
                <a16:creationId xmlns:a16="http://schemas.microsoft.com/office/drawing/2014/main" id="{2C8FF5B9-F39A-4F41-B2B4-91C02DFE6CC2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1828800"/>
            <a:ext cx="457200" cy="609600"/>
            <a:chOff x="1676400" y="1828800"/>
            <a:chExt cx="457200" cy="609600"/>
          </a:xfrm>
        </p:grpSpPr>
        <p:sp>
          <p:nvSpPr>
            <p:cNvPr id="192" name="Flowchart: Manual Operation 191">
              <a:extLst>
                <a:ext uri="{FF2B5EF4-FFF2-40B4-BE49-F238E27FC236}">
                  <a16:creationId xmlns:a16="http://schemas.microsoft.com/office/drawing/2014/main" id="{72642416-28A1-40A9-8EE4-2C7C1EEAA96E}"/>
                </a:ext>
              </a:extLst>
            </p:cNvPr>
            <p:cNvSpPr/>
            <p:nvPr/>
          </p:nvSpPr>
          <p:spPr>
            <a:xfrm rot="16200000">
              <a:off x="1600200" y="1905000"/>
              <a:ext cx="609600" cy="457200"/>
            </a:xfrm>
            <a:prstGeom prst="flowChartManualOperation">
              <a:avLst/>
            </a:prstGeom>
            <a:solidFill>
              <a:srgbClr val="FFFF99"/>
            </a:solidFill>
            <a:ln w="889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3614" name="TextBox 196">
              <a:extLst>
                <a:ext uri="{FF2B5EF4-FFF2-40B4-BE49-F238E27FC236}">
                  <a16:creationId xmlns:a16="http://schemas.microsoft.com/office/drawing/2014/main" id="{9E00125F-217C-4934-921F-A8249EA2BE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1905000"/>
              <a:ext cx="304800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  <a:latin typeface="Calibri" panose="020F0502020204030204" pitchFamily="34" charset="0"/>
                </a:rPr>
                <a:t>0</a:t>
              </a:r>
            </a:p>
            <a:p>
              <a:endParaRPr lang="en-US" altLang="en-US" sz="90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r>
                <a:rPr lang="en-US" altLang="en-US" sz="900">
                  <a:solidFill>
                    <a:srgbClr val="00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03607" name="Group 198">
            <a:extLst>
              <a:ext uri="{FF2B5EF4-FFF2-40B4-BE49-F238E27FC236}">
                <a16:creationId xmlns:a16="http://schemas.microsoft.com/office/drawing/2014/main" id="{E1683C71-C655-42EE-997B-F25611260F76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4114800"/>
            <a:ext cx="457200" cy="609600"/>
            <a:chOff x="1676400" y="1828800"/>
            <a:chExt cx="457200" cy="609600"/>
          </a:xfrm>
        </p:grpSpPr>
        <p:sp>
          <p:nvSpPr>
            <p:cNvPr id="200" name="Flowchart: Manual Operation 199">
              <a:extLst>
                <a:ext uri="{FF2B5EF4-FFF2-40B4-BE49-F238E27FC236}">
                  <a16:creationId xmlns:a16="http://schemas.microsoft.com/office/drawing/2014/main" id="{A22C523B-CB5F-4FB9-B56C-7AF033469393}"/>
                </a:ext>
              </a:extLst>
            </p:cNvPr>
            <p:cNvSpPr/>
            <p:nvPr/>
          </p:nvSpPr>
          <p:spPr>
            <a:xfrm rot="16200000">
              <a:off x="1600200" y="1905000"/>
              <a:ext cx="609600" cy="457200"/>
            </a:xfrm>
            <a:prstGeom prst="flowChartManualOperation">
              <a:avLst/>
            </a:prstGeom>
            <a:solidFill>
              <a:srgbClr val="FFFF99"/>
            </a:solidFill>
            <a:ln w="889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3612" name="TextBox 200">
              <a:extLst>
                <a:ext uri="{FF2B5EF4-FFF2-40B4-BE49-F238E27FC236}">
                  <a16:creationId xmlns:a16="http://schemas.microsoft.com/office/drawing/2014/main" id="{C1FA6EEB-2E58-4385-9C26-59E1C67277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1905000"/>
              <a:ext cx="304800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  <a:latin typeface="Calibri" panose="020F0502020204030204" pitchFamily="34" charset="0"/>
                </a:rPr>
                <a:t>0</a:t>
              </a:r>
            </a:p>
            <a:p>
              <a:endParaRPr lang="en-US" altLang="en-US" sz="90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r>
                <a:rPr lang="en-US" altLang="en-US" sz="900">
                  <a:solidFill>
                    <a:srgbClr val="00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03608" name="Group 201">
            <a:extLst>
              <a:ext uri="{FF2B5EF4-FFF2-40B4-BE49-F238E27FC236}">
                <a16:creationId xmlns:a16="http://schemas.microsoft.com/office/drawing/2014/main" id="{55D53A44-74F7-4371-A981-6778E4CBA096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2836863"/>
            <a:ext cx="457200" cy="609600"/>
            <a:chOff x="1676400" y="1828800"/>
            <a:chExt cx="457200" cy="609600"/>
          </a:xfrm>
        </p:grpSpPr>
        <p:sp>
          <p:nvSpPr>
            <p:cNvPr id="203" name="Flowchart: Manual Operation 202">
              <a:extLst>
                <a:ext uri="{FF2B5EF4-FFF2-40B4-BE49-F238E27FC236}">
                  <a16:creationId xmlns:a16="http://schemas.microsoft.com/office/drawing/2014/main" id="{B1B6D948-C43C-483A-B6B4-55524B5BF228}"/>
                </a:ext>
              </a:extLst>
            </p:cNvPr>
            <p:cNvSpPr/>
            <p:nvPr/>
          </p:nvSpPr>
          <p:spPr>
            <a:xfrm rot="16200000">
              <a:off x="1600200" y="1905000"/>
              <a:ext cx="609600" cy="457200"/>
            </a:xfrm>
            <a:prstGeom prst="flowChartManualOperation">
              <a:avLst/>
            </a:prstGeom>
            <a:solidFill>
              <a:srgbClr val="FFFF99"/>
            </a:solidFill>
            <a:ln w="889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3610" name="TextBox 203">
              <a:extLst>
                <a:ext uri="{FF2B5EF4-FFF2-40B4-BE49-F238E27FC236}">
                  <a16:creationId xmlns:a16="http://schemas.microsoft.com/office/drawing/2014/main" id="{208D9ECB-CAB2-4941-9335-0636D671F9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6400" y="1905000"/>
              <a:ext cx="304800" cy="507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2000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>
                  <a:solidFill>
                    <a:srgbClr val="000000"/>
                  </a:solidFill>
                  <a:latin typeface="Calibri" panose="020F0502020204030204" pitchFamily="34" charset="0"/>
                </a:rPr>
                <a:t>0</a:t>
              </a:r>
            </a:p>
            <a:p>
              <a:endParaRPr lang="en-US" altLang="en-US" sz="900">
                <a:solidFill>
                  <a:srgbClr val="000000"/>
                </a:solidFill>
                <a:latin typeface="Calibri" panose="020F0502020204030204" pitchFamily="34" charset="0"/>
              </a:endParaRPr>
            </a:p>
            <a:p>
              <a:r>
                <a:rPr lang="en-US" altLang="en-US" sz="900">
                  <a:solidFill>
                    <a:srgbClr val="000000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432C80B9-6D59-483A-971F-C796C8482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MLU: Entity Declaration</a:t>
            </a:r>
            <a:endParaRPr lang="pl-PL" altLang="en-US">
              <a:ea typeface="ＭＳ Ｐゴシック" panose="020B0600070205080204" pitchFamily="34" charset="-128"/>
            </a:endParaRP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B41FA5D1-09F2-47A4-9C03-C62AD73EEF4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pl-PL" altLang="en-US" sz="2000">
                <a:ea typeface="ＭＳ Ｐゴシック" panose="020B0600070205080204" pitchFamily="34" charset="-128"/>
              </a:rPr>
              <a:t>LIBRARY ieee;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2000">
                <a:ea typeface="ＭＳ Ｐゴシック" panose="020B0600070205080204" pitchFamily="34" charset="-128"/>
              </a:rPr>
              <a:t>USE ieee.std_logic_1164.all;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altLang="en-US" sz="200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2000">
                <a:ea typeface="ＭＳ Ｐゴシック" panose="020B0600070205080204" pitchFamily="34" charset="-128"/>
              </a:rPr>
              <a:t>ENTITY mlu IS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2000">
                <a:ea typeface="ＭＳ Ｐゴシック" panose="020B0600070205080204" pitchFamily="34" charset="-128"/>
              </a:rPr>
              <a:t>	 PORT(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2000">
                <a:ea typeface="ＭＳ Ｐゴシック" panose="020B0600070205080204" pitchFamily="34" charset="-128"/>
              </a:rPr>
              <a:t>		 NEG_A : IN STD_LOGIC;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2000">
                <a:ea typeface="ＭＳ Ｐゴシック" panose="020B0600070205080204" pitchFamily="34" charset="-128"/>
              </a:rPr>
              <a:t>		 NEG_B : IN STD_LOGIC;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2000">
                <a:ea typeface="ＭＳ Ｐゴシック" panose="020B0600070205080204" pitchFamily="34" charset="-128"/>
              </a:rPr>
              <a:t>		 NEG_Y : IN STD_LOGIC;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2000">
                <a:ea typeface="ＭＳ Ｐゴシック" panose="020B0600070205080204" pitchFamily="34" charset="-128"/>
              </a:rPr>
              <a:t>		 A :           IN STD_LOGIC;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2000">
                <a:ea typeface="ＭＳ Ｐゴシック" panose="020B0600070205080204" pitchFamily="34" charset="-128"/>
              </a:rPr>
              <a:t>		 B :           IN STD_LOGIC;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2000">
                <a:ea typeface="ＭＳ Ｐゴシック" panose="020B0600070205080204" pitchFamily="34" charset="-128"/>
              </a:rPr>
              <a:t>		 L1 :         IN STD_LOGIC;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2000">
                <a:ea typeface="ＭＳ Ｐゴシック" panose="020B0600070205080204" pitchFamily="34" charset="-128"/>
              </a:rPr>
              <a:t>		 L0 :         IN STD_LOGIC;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2000">
                <a:ea typeface="ＭＳ Ｐゴシック" panose="020B0600070205080204" pitchFamily="34" charset="-128"/>
              </a:rPr>
              <a:t>		 Y :          OUT STD_LOGIC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2000">
                <a:ea typeface="ＭＳ Ｐゴシック" panose="020B0600070205080204" pitchFamily="34" charset="-128"/>
              </a:rPr>
              <a:t>	     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2000">
                <a:ea typeface="ＭＳ Ｐゴシック" panose="020B0600070205080204" pitchFamily="34" charset="-128"/>
              </a:rPr>
              <a:t>END mlu;</a:t>
            </a:r>
          </a:p>
          <a:p>
            <a:pPr>
              <a:lnSpc>
                <a:spcPct val="80000"/>
              </a:lnSpc>
            </a:pPr>
            <a:endParaRPr lang="pl-PL" altLang="en-US" sz="20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262C1AA0-8DAF-4DC7-9A7D-6381799F3E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MLU: Architecture Declarative Section</a:t>
            </a:r>
            <a:endParaRPr lang="pl-PL" altLang="en-US" sz="3600" dirty="0">
              <a:ea typeface="ＭＳ Ｐゴシック" panose="020B0600070205080204" pitchFamily="34" charset="-128"/>
            </a:endParaRP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B625408D-2C74-40A3-81F3-CFAAFED469B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l-PL" altLang="en-US" sz="2000">
                <a:ea typeface="ＭＳ Ｐゴシック" panose="020B0600070205080204" pitchFamily="34" charset="-128"/>
              </a:rPr>
              <a:t>ARCHITECTURE mlu_dataflow OF mlu IS</a:t>
            </a:r>
            <a:endParaRPr lang="en-US" altLang="en-US" sz="20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en-US" sz="2000">
                <a:ea typeface="ＭＳ Ｐゴシック" panose="020B0600070205080204" pitchFamily="34" charset="-128"/>
              </a:rPr>
              <a:t>		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en-US" sz="2000">
                <a:ea typeface="ＭＳ Ｐゴシック" panose="020B0600070205080204" pitchFamily="34" charset="-128"/>
              </a:rPr>
              <a:t>SIGNAL  A1 :  STD_LOGIC;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en-US" sz="2000">
                <a:ea typeface="ＭＳ Ｐゴシック" panose="020B0600070205080204" pitchFamily="34" charset="-128"/>
              </a:rPr>
              <a:t>SIGNAL  B1 :  STD_LOGIC;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en-US" sz="2000">
                <a:ea typeface="ＭＳ Ｐゴシック" panose="020B0600070205080204" pitchFamily="34" charset="-128"/>
              </a:rPr>
              <a:t>SIGNAL  Y1 : STD_LOGIC;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en-US" sz="2000">
                <a:ea typeface="ＭＳ Ｐゴシック" panose="020B0600070205080204" pitchFamily="34" charset="-128"/>
              </a:rPr>
              <a:t>SIGNAL  MUX_0 : STD_LOGIC;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en-US" sz="2000">
                <a:ea typeface="ＭＳ Ｐゴシック" panose="020B0600070205080204" pitchFamily="34" charset="-128"/>
              </a:rPr>
              <a:t>SIGNAL  MUX_1 : STD_LOGIC;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en-US" sz="2000">
                <a:ea typeface="ＭＳ Ｐゴシック" panose="020B0600070205080204" pitchFamily="34" charset="-128"/>
              </a:rPr>
              <a:t>SIGNAL  MUX_2 : STD_LOGIC;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en-US" sz="2000">
                <a:ea typeface="ＭＳ Ｐゴシック" panose="020B0600070205080204" pitchFamily="34" charset="-128"/>
              </a:rPr>
              <a:t>SIGNAL  MUX_3 : STD_LOGIC;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altLang="en-US" sz="2000">
                <a:ea typeface="ＭＳ Ｐゴシック" panose="020B0600070205080204" pitchFamily="34" charset="-128"/>
              </a:rPr>
              <a:t>SIGNAL  L:</a:t>
            </a:r>
            <a:r>
              <a:rPr lang="en-US" altLang="en-US" sz="2000">
                <a:ea typeface="ＭＳ Ｐゴシック" panose="020B0600070205080204" pitchFamily="34" charset="-128"/>
              </a:rPr>
              <a:t> </a:t>
            </a:r>
            <a:r>
              <a:rPr lang="pl-PL" altLang="en-US" sz="2000">
                <a:ea typeface="ＭＳ Ｐゴシック" panose="020B0600070205080204" pitchFamily="34" charset="-128"/>
              </a:rPr>
              <a:t>STD_LOGIC_VECTOR(1 DOWNTO 0);</a:t>
            </a:r>
          </a:p>
          <a:p>
            <a:pPr>
              <a:lnSpc>
                <a:spcPct val="90000"/>
              </a:lnSpc>
            </a:pPr>
            <a:endParaRPr lang="pl-PL" altLang="en-US" sz="200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pl-PL" altLang="en-US" sz="28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5216E687-C411-458B-90B6-AF620CA60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MLU - Architecture Body</a:t>
            </a:r>
            <a:endParaRPr lang="pl-PL" altLang="en-US">
              <a:ea typeface="ＭＳ Ｐゴシック" panose="020B0600070205080204" pitchFamily="34" charset="-128"/>
            </a:endParaRP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EEDF3770-02CC-4F19-B1CD-1F017074006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066800"/>
            <a:ext cx="8382000" cy="5029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pl-PL" altLang="en-US" sz="1600">
                <a:ea typeface="ＭＳ Ｐゴシック" panose="020B0600070205080204" pitchFamily="34" charset="-128"/>
              </a:rPr>
              <a:t>BEGIN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600">
                <a:ea typeface="ＭＳ Ｐゴシック" panose="020B0600070205080204" pitchFamily="34" charset="-128"/>
              </a:rPr>
              <a:t>	A1&lt;=</a:t>
            </a:r>
            <a:r>
              <a:rPr lang="en-US" altLang="en-US" sz="1600">
                <a:ea typeface="ＭＳ Ｐゴシック" panose="020B0600070205080204" pitchFamily="34" charset="-128"/>
              </a:rPr>
              <a:t> </a:t>
            </a:r>
            <a:r>
              <a:rPr lang="pl-PL" altLang="en-US" sz="1600">
                <a:ea typeface="ＭＳ Ｐゴシック" panose="020B0600070205080204" pitchFamily="34" charset="-128"/>
              </a:rPr>
              <a:t>NOT A  WHEN (NEG_A='1') ELSE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600">
                <a:ea typeface="ＭＳ Ｐゴシック" panose="020B0600070205080204" pitchFamily="34" charset="-128"/>
              </a:rPr>
              <a:t>		A;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600">
                <a:ea typeface="ＭＳ Ｐゴシック" panose="020B0600070205080204" pitchFamily="34" charset="-128"/>
              </a:rPr>
              <a:t>	B1&lt;=</a:t>
            </a:r>
            <a:r>
              <a:rPr lang="en-US" altLang="en-US" sz="1600">
                <a:ea typeface="ＭＳ Ｐゴシック" panose="020B0600070205080204" pitchFamily="34" charset="-128"/>
              </a:rPr>
              <a:t> </a:t>
            </a:r>
            <a:r>
              <a:rPr lang="pl-PL" altLang="en-US" sz="1600">
                <a:ea typeface="ＭＳ Ｐゴシック" panose="020B0600070205080204" pitchFamily="34" charset="-128"/>
              </a:rPr>
              <a:t>NOT B  WHEN (NEG_B='1') ELSE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600">
                <a:ea typeface="ＭＳ Ｐゴシック" panose="020B0600070205080204" pitchFamily="34" charset="-128"/>
              </a:rPr>
              <a:t>		B;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600">
                <a:ea typeface="ＭＳ Ｐゴシック" panose="020B0600070205080204" pitchFamily="34" charset="-128"/>
              </a:rPr>
              <a:t>	Y</a:t>
            </a:r>
            <a:r>
              <a:rPr lang="en-US" altLang="en-US" sz="1600">
                <a:ea typeface="ＭＳ Ｐゴシック" panose="020B0600070205080204" pitchFamily="34" charset="-128"/>
              </a:rPr>
              <a:t> </a:t>
            </a:r>
            <a:r>
              <a:rPr lang="pl-PL" altLang="en-US" sz="1600">
                <a:ea typeface="ＭＳ Ｐゴシック" panose="020B0600070205080204" pitchFamily="34" charset="-128"/>
              </a:rPr>
              <a:t>&lt;=</a:t>
            </a:r>
            <a:r>
              <a:rPr lang="en-US" altLang="en-US" sz="1600">
                <a:ea typeface="ＭＳ Ｐゴシック" panose="020B0600070205080204" pitchFamily="34" charset="-128"/>
              </a:rPr>
              <a:t> </a:t>
            </a:r>
            <a:r>
              <a:rPr lang="pl-PL" altLang="en-US" sz="1600">
                <a:ea typeface="ＭＳ Ｐゴシック" panose="020B0600070205080204" pitchFamily="34" charset="-128"/>
              </a:rPr>
              <a:t>NOT Y1 WHEN (NEG_Y='1') ELSE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600">
                <a:ea typeface="ＭＳ Ｐゴシック" panose="020B0600070205080204" pitchFamily="34" charset="-128"/>
              </a:rPr>
              <a:t>		Y1;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600">
                <a:ea typeface="ＭＳ Ｐゴシック" panose="020B0600070205080204" pitchFamily="34" charset="-128"/>
              </a:rPr>
              <a:t>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600">
                <a:ea typeface="ＭＳ Ｐゴシック" panose="020B0600070205080204" pitchFamily="34" charset="-128"/>
              </a:rPr>
              <a:t>	MUX_0</a:t>
            </a:r>
            <a:r>
              <a:rPr lang="en-US" altLang="en-US" sz="1600">
                <a:ea typeface="ＭＳ Ｐゴシック" panose="020B0600070205080204" pitchFamily="34" charset="-128"/>
              </a:rPr>
              <a:t> </a:t>
            </a:r>
            <a:r>
              <a:rPr lang="pl-PL" altLang="en-US" sz="1600">
                <a:ea typeface="ＭＳ Ｐゴシック" panose="020B0600070205080204" pitchFamily="34" charset="-128"/>
              </a:rPr>
              <a:t>&lt;=</a:t>
            </a:r>
            <a:r>
              <a:rPr lang="en-US" altLang="en-US" sz="1600">
                <a:ea typeface="ＭＳ Ｐゴシック" panose="020B0600070205080204" pitchFamily="34" charset="-128"/>
              </a:rPr>
              <a:t> </a:t>
            </a:r>
            <a:r>
              <a:rPr lang="pl-PL" altLang="en-US" sz="1600">
                <a:ea typeface="ＭＳ Ｐゴシック" panose="020B0600070205080204" pitchFamily="34" charset="-128"/>
              </a:rPr>
              <a:t>A1  AND  B1;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600">
                <a:ea typeface="ＭＳ Ｐゴシック" panose="020B0600070205080204" pitchFamily="34" charset="-128"/>
              </a:rPr>
              <a:t>	MUX_1</a:t>
            </a:r>
            <a:r>
              <a:rPr lang="en-US" altLang="en-US" sz="1600">
                <a:ea typeface="ＭＳ Ｐゴシック" panose="020B0600070205080204" pitchFamily="34" charset="-128"/>
              </a:rPr>
              <a:t> </a:t>
            </a:r>
            <a:r>
              <a:rPr lang="pl-PL" altLang="en-US" sz="1600">
                <a:ea typeface="ＭＳ Ｐゴシック" panose="020B0600070205080204" pitchFamily="34" charset="-128"/>
              </a:rPr>
              <a:t>&lt;=</a:t>
            </a:r>
            <a:r>
              <a:rPr lang="en-US" altLang="en-US" sz="1600">
                <a:ea typeface="ＭＳ Ｐゴシック" panose="020B0600070205080204" pitchFamily="34" charset="-128"/>
              </a:rPr>
              <a:t> </a:t>
            </a:r>
            <a:r>
              <a:rPr lang="pl-PL" altLang="en-US" sz="1600">
                <a:ea typeface="ＭＳ Ｐゴシック" panose="020B0600070205080204" pitchFamily="34" charset="-128"/>
              </a:rPr>
              <a:t>A1   OR   B1;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600">
                <a:ea typeface="ＭＳ Ｐゴシック" panose="020B0600070205080204" pitchFamily="34" charset="-128"/>
              </a:rPr>
              <a:t>	MUX_2</a:t>
            </a:r>
            <a:r>
              <a:rPr lang="en-US" altLang="en-US" sz="1600">
                <a:ea typeface="ＭＳ Ｐゴシック" panose="020B0600070205080204" pitchFamily="34" charset="-128"/>
              </a:rPr>
              <a:t> </a:t>
            </a:r>
            <a:r>
              <a:rPr lang="pl-PL" altLang="en-US" sz="1600">
                <a:ea typeface="ＭＳ Ｐゴシック" panose="020B0600070205080204" pitchFamily="34" charset="-128"/>
              </a:rPr>
              <a:t>&lt;=</a:t>
            </a:r>
            <a:r>
              <a:rPr lang="en-US" altLang="en-US" sz="1600">
                <a:ea typeface="ＭＳ Ｐゴシック" panose="020B0600070205080204" pitchFamily="34" charset="-128"/>
              </a:rPr>
              <a:t> </a:t>
            </a:r>
            <a:r>
              <a:rPr lang="pl-PL" altLang="en-US" sz="1600">
                <a:ea typeface="ＭＳ Ｐゴシック" panose="020B0600070205080204" pitchFamily="34" charset="-128"/>
              </a:rPr>
              <a:t>A1  XOR  B1;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600">
                <a:ea typeface="ＭＳ Ｐゴシック" panose="020B0600070205080204" pitchFamily="34" charset="-128"/>
              </a:rPr>
              <a:t>	MUX_3</a:t>
            </a:r>
            <a:r>
              <a:rPr lang="en-US" altLang="en-US" sz="1600">
                <a:ea typeface="ＭＳ Ｐゴシック" panose="020B0600070205080204" pitchFamily="34" charset="-128"/>
              </a:rPr>
              <a:t> </a:t>
            </a:r>
            <a:r>
              <a:rPr lang="pl-PL" altLang="en-US" sz="1600">
                <a:ea typeface="ＭＳ Ｐゴシック" panose="020B0600070205080204" pitchFamily="34" charset="-128"/>
              </a:rPr>
              <a:t>&lt;=</a:t>
            </a:r>
            <a:r>
              <a:rPr lang="en-US" altLang="en-US" sz="1600">
                <a:ea typeface="ＭＳ Ｐゴシック" panose="020B0600070205080204" pitchFamily="34" charset="-128"/>
              </a:rPr>
              <a:t> </a:t>
            </a:r>
            <a:r>
              <a:rPr lang="pl-PL" altLang="en-US" sz="1600">
                <a:ea typeface="ＭＳ Ｐゴシック" panose="020B0600070205080204" pitchFamily="34" charset="-128"/>
              </a:rPr>
              <a:t>A1  XNOR B1;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altLang="en-US" sz="160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600">
                <a:ea typeface="ＭＳ Ｐゴシック" panose="020B0600070205080204" pitchFamily="34" charset="-128"/>
              </a:rPr>
              <a:t>      L &lt;= L1 &amp; L0;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600">
                <a:ea typeface="ＭＳ Ｐゴシック" panose="020B0600070205080204" pitchFamily="34" charset="-128"/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600">
                <a:ea typeface="ＭＳ Ｐゴシック" panose="020B0600070205080204" pitchFamily="34" charset="-128"/>
              </a:rPr>
              <a:t>	with (L) select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600">
                <a:ea typeface="ＭＳ Ｐゴシック" panose="020B0600070205080204" pitchFamily="34" charset="-128"/>
              </a:rPr>
              <a:t>	</a:t>
            </a:r>
            <a:r>
              <a:rPr lang="en-US" altLang="en-US" sz="1600">
                <a:ea typeface="ＭＳ Ｐゴシック" panose="020B0600070205080204" pitchFamily="34" charset="-128"/>
              </a:rPr>
              <a:t>    </a:t>
            </a:r>
            <a:r>
              <a:rPr lang="pl-PL" altLang="en-US" sz="1600">
                <a:ea typeface="ＭＳ Ｐゴシック" panose="020B0600070205080204" pitchFamily="34" charset="-128"/>
              </a:rPr>
              <a:t>Y1</a:t>
            </a:r>
            <a:r>
              <a:rPr lang="en-US" altLang="en-US" sz="1600">
                <a:ea typeface="ＭＳ Ｐゴシック" panose="020B0600070205080204" pitchFamily="34" charset="-128"/>
              </a:rPr>
              <a:t> </a:t>
            </a:r>
            <a:r>
              <a:rPr lang="pl-PL" altLang="en-US" sz="1600">
                <a:ea typeface="ＭＳ Ｐゴシック" panose="020B0600070205080204" pitchFamily="34" charset="-128"/>
              </a:rPr>
              <a:t>&lt;=</a:t>
            </a:r>
            <a:r>
              <a:rPr lang="en-US" altLang="en-US" sz="1600">
                <a:ea typeface="ＭＳ Ｐゴシック" panose="020B0600070205080204" pitchFamily="34" charset="-128"/>
              </a:rPr>
              <a:t>  </a:t>
            </a:r>
            <a:r>
              <a:rPr lang="pl-PL" altLang="en-US" sz="1600">
                <a:ea typeface="ＭＳ Ｐゴシック" panose="020B0600070205080204" pitchFamily="34" charset="-128"/>
              </a:rPr>
              <a:t>MUX_0  WHEN "00",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600">
                <a:ea typeface="ＭＳ Ｐゴシック" panose="020B0600070205080204" pitchFamily="34" charset="-128"/>
              </a:rPr>
              <a:t>                      </a:t>
            </a:r>
            <a:r>
              <a:rPr lang="pl-PL" altLang="en-US" sz="1600">
                <a:ea typeface="ＭＳ Ｐゴシック" panose="020B0600070205080204" pitchFamily="34" charset="-128"/>
              </a:rPr>
              <a:t>MUX_1  WHEN "01",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600">
                <a:ea typeface="ＭＳ Ｐゴシック" panose="020B0600070205080204" pitchFamily="34" charset="-128"/>
              </a:rPr>
              <a:t>		   </a:t>
            </a:r>
            <a:r>
              <a:rPr lang="en-US" altLang="en-US" sz="1600">
                <a:ea typeface="ＭＳ Ｐゴシック" panose="020B0600070205080204" pitchFamily="34" charset="-128"/>
              </a:rPr>
              <a:t>   </a:t>
            </a:r>
            <a:r>
              <a:rPr lang="pl-PL" altLang="en-US" sz="1600">
                <a:ea typeface="ＭＳ Ｐゴシック" panose="020B0600070205080204" pitchFamily="34" charset="-128"/>
              </a:rPr>
              <a:t>MUX_2  WHEN  "10",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600">
                <a:ea typeface="ＭＳ Ｐゴシック" panose="020B0600070205080204" pitchFamily="34" charset="-128"/>
              </a:rPr>
              <a:t>	            </a:t>
            </a:r>
            <a:r>
              <a:rPr lang="en-US" altLang="en-US" sz="1600">
                <a:ea typeface="ＭＳ Ｐゴシック" panose="020B0600070205080204" pitchFamily="34" charset="-128"/>
              </a:rPr>
              <a:t>    </a:t>
            </a:r>
            <a:r>
              <a:rPr lang="pl-PL" altLang="en-US" sz="1600">
                <a:ea typeface="ＭＳ Ｐゴシック" panose="020B0600070205080204" pitchFamily="34" charset="-128"/>
              </a:rPr>
              <a:t>MUX_3  WHEN OTHERS;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600">
                <a:ea typeface="ＭＳ Ｐゴシック" panose="020B0600070205080204" pitchFamily="34" charset="-128"/>
              </a:rPr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600">
                <a:ea typeface="ＭＳ Ｐゴシック" panose="020B0600070205080204" pitchFamily="34" charset="-128"/>
              </a:rPr>
              <a:t>END mlu_dataflow;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altLang="en-US" sz="16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E05DC17D-02DA-4581-B6FD-9627669AA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563" y="2621902"/>
            <a:ext cx="419877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6000" b="1" dirty="0"/>
              <a:t>Buffers</a:t>
            </a:r>
          </a:p>
        </p:txBody>
      </p:sp>
    </p:spTree>
    <p:extLst>
      <p:ext uri="{BB962C8B-B14F-4D97-AF65-F5344CB8AC3E}">
        <p14:creationId xmlns:p14="http://schemas.microsoft.com/office/powerpoint/2010/main" val="902444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2143</Words>
  <Application>Microsoft Office PowerPoint</Application>
  <PresentationFormat>On-screen Show (4:3)</PresentationFormat>
  <Paragraphs>504</Paragraphs>
  <Slides>47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Arial</vt:lpstr>
      <vt:lpstr>Calibri</vt:lpstr>
      <vt:lpstr>Calibri Light</vt:lpstr>
      <vt:lpstr>Cambria Math</vt:lpstr>
      <vt:lpstr>Courier New</vt:lpstr>
      <vt:lpstr>Helvetica</vt:lpstr>
      <vt:lpstr>System</vt:lpstr>
      <vt:lpstr>Times New Roman</vt:lpstr>
      <vt:lpstr>Times-Roman</vt:lpstr>
      <vt:lpstr>Wingdings</vt:lpstr>
      <vt:lpstr>Office Theme</vt:lpstr>
      <vt:lpstr>1_Default Design</vt:lpstr>
      <vt:lpstr>PowerPoint Presentation</vt:lpstr>
      <vt:lpstr>VHDL Design Styles</vt:lpstr>
      <vt:lpstr>Register Transfer Level (RTL) Design Description</vt:lpstr>
      <vt:lpstr>PowerPoint Presentation</vt:lpstr>
      <vt:lpstr>MLU Block Diagram</vt:lpstr>
      <vt:lpstr>MLU: Entity Declaration</vt:lpstr>
      <vt:lpstr>MLU: Architecture Declarative Section</vt:lpstr>
      <vt:lpstr>MLU - Architecture Body</vt:lpstr>
      <vt:lpstr>PowerPoint Presentation</vt:lpstr>
      <vt:lpstr>PowerPoint Presentation</vt:lpstr>
      <vt:lpstr>PowerPoint Presentation</vt:lpstr>
      <vt:lpstr>Tri-state Buffer – example (1)</vt:lpstr>
      <vt:lpstr>Tri-state Buffer – example (2)</vt:lpstr>
      <vt:lpstr>PowerPoint Presentation</vt:lpstr>
      <vt:lpstr>Merging wires and buses</vt:lpstr>
      <vt:lpstr>Splitting buses</vt:lpstr>
      <vt:lpstr>PowerPoint Presentation</vt:lpstr>
      <vt:lpstr>Introduction</vt:lpstr>
      <vt:lpstr>Ripple Carry Adder</vt:lpstr>
      <vt:lpstr>Advantage: Area Impact</vt:lpstr>
      <vt:lpstr>Disadvantage: Delay Impact</vt:lpstr>
      <vt:lpstr>Delay Problem</vt:lpstr>
      <vt:lpstr>Simplifying Carry Equation</vt:lpstr>
      <vt:lpstr>Generate/Propagate Example</vt:lpstr>
      <vt:lpstr>Carry Substitution</vt:lpstr>
      <vt:lpstr>Carry Pattern</vt:lpstr>
      <vt:lpstr>Removing Dependencies</vt:lpstr>
      <vt:lpstr>New Carry Dependence</vt:lpstr>
      <vt:lpstr>Carry Lookahead Adder (CLA)</vt:lpstr>
      <vt:lpstr>Constant Delay</vt:lpstr>
      <vt:lpstr>Area Cost</vt:lpstr>
      <vt:lpstr>Other Tradeoffs?</vt:lpstr>
      <vt:lpstr>Hybrid Approach</vt:lpstr>
      <vt:lpstr>Area Impact</vt:lpstr>
      <vt:lpstr>Delay Impact</vt:lpstr>
      <vt:lpstr>Alternative Hierarchical Approach</vt:lpstr>
      <vt:lpstr>Another Look at Carry Equations</vt:lpstr>
      <vt:lpstr>Hierarchical Carry Substitution</vt:lpstr>
      <vt:lpstr>Hierarchical Substitutions</vt:lpstr>
      <vt:lpstr>Removing Dependencies</vt:lpstr>
      <vt:lpstr>Hierarchical CLA</vt:lpstr>
      <vt:lpstr>Hierarchical CLA</vt:lpstr>
      <vt:lpstr>Practical Limitations</vt:lpstr>
      <vt:lpstr>Multi-level Hierarchical Approaches </vt:lpstr>
      <vt:lpstr>Conclusions</vt:lpstr>
      <vt:lpstr>References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Alif Ahmed</dc:creator>
  <cp:lastModifiedBy>Farahmandi,Farimah</cp:lastModifiedBy>
  <cp:revision>172</cp:revision>
  <dcterms:created xsi:type="dcterms:W3CDTF">2018-07-19T06:50:39Z</dcterms:created>
  <dcterms:modified xsi:type="dcterms:W3CDTF">2019-09-06T14:18:50Z</dcterms:modified>
</cp:coreProperties>
</file>