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3"/>
  </p:notesMasterIdLst>
  <p:sldIdLst>
    <p:sldId id="340" r:id="rId3"/>
    <p:sldId id="652" r:id="rId4"/>
    <p:sldId id="654" r:id="rId5"/>
    <p:sldId id="655" r:id="rId6"/>
    <p:sldId id="656" r:id="rId7"/>
    <p:sldId id="657" r:id="rId8"/>
    <p:sldId id="659" r:id="rId9"/>
    <p:sldId id="658" r:id="rId10"/>
    <p:sldId id="660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8" autoAdjust="0"/>
    <p:restoredTop sz="93537" autoAdjust="0"/>
  </p:normalViewPr>
  <p:slideViewPr>
    <p:cSldViewPr snapToGrid="0">
      <p:cViewPr varScale="1">
        <p:scale>
          <a:sx n="106" d="100"/>
          <a:sy n="106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lthingsvlsi.wordpress.com/2013/04/30/4-bit-ripple-carry-adder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1292E-6BBD-49AC-BF16-0E9DA694DA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1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Ref: </a:t>
            </a:r>
            <a:r>
              <a:rPr lang="en-US" dirty="0">
                <a:hlinkClick r:id="rId3"/>
              </a:rPr>
              <a:t>https://allthingsvlsi.wordpress.com/2013/04/30/4-bit-ripple-carry-adder/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1292E-6BBD-49AC-BF16-0E9DA694DA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lang="en-US" dirty="0"/>
              <a:t>Lab 1</a:t>
            </a:r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FB20AE-EEB9-490D-8398-CBD70D64955A}"/>
              </a:ext>
            </a:extLst>
          </p:cNvPr>
          <p:cNvSpPr txBox="1"/>
          <p:nvPr/>
        </p:nvSpPr>
        <p:spPr>
          <a:xfrm>
            <a:off x="81622" y="6211669"/>
            <a:ext cx="810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https://ece.gmu.edu/coursewebpages/ECE/ECE545/F18/ </a:t>
            </a:r>
          </a:p>
          <a:p>
            <a:r>
              <a:rPr lang="en-US" sz="1200" dirty="0"/>
              <a:t>Thanks to Prof. </a:t>
            </a:r>
            <a:r>
              <a:rPr lang="en-US" sz="1200" dirty="0" err="1"/>
              <a:t>Gaj</a:t>
            </a:r>
            <a:r>
              <a:rPr lang="en-US" sz="1200" dirty="0"/>
              <a:t> for providing his course materials.</a:t>
            </a:r>
          </a:p>
        </p:txBody>
      </p:sp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47DF-1CAE-4C37-B22E-F7A2D5928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850F9-AB61-45C8-9767-282924627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Used for </a:t>
            </a:r>
          </a:p>
          <a:p>
            <a:pPr lvl="1"/>
            <a:r>
              <a:rPr lang="en-US" sz="2400" dirty="0"/>
              <a:t>Local storage in processes, functions, …</a:t>
            </a:r>
          </a:p>
          <a:p>
            <a:r>
              <a:rPr lang="en-US" sz="2800" dirty="0"/>
              <a:t> Their scope is within the procedure that they have been defined</a:t>
            </a:r>
          </a:p>
          <a:p>
            <a:pPr lvl="1"/>
            <a:r>
              <a:rPr lang="en-US" altLang="en-US" sz="2400" b="1" dirty="0" err="1">
                <a:solidFill>
                  <a:srgbClr val="3333FF"/>
                </a:solidFill>
                <a:latin typeface="Courier New" panose="02070309020205020404" pitchFamily="49" charset="0"/>
              </a:rPr>
              <a:t>Declararion</a:t>
            </a:r>
            <a:endParaRPr lang="en-US" altLang="en-US" sz="2400" b="1" dirty="0">
              <a:solidFill>
                <a:srgbClr val="3333FF"/>
              </a:solidFill>
              <a:latin typeface="Courier New" panose="02070309020205020404" pitchFamily="49" charset="0"/>
            </a:endParaRPr>
          </a:p>
          <a:p>
            <a:pPr lvl="1"/>
            <a:r>
              <a:rPr lang="en-US" altLang="en-US" sz="2400" b="1" dirty="0">
                <a:solidFill>
                  <a:srgbClr val="3333FF"/>
                </a:solidFill>
                <a:latin typeface="Courier New" panose="02070309020205020404" pitchFamily="49" charset="0"/>
              </a:rPr>
              <a:t>variable </a:t>
            </a:r>
            <a:r>
              <a:rPr lang="en-US" alt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list_of_variable_names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 : </a:t>
            </a:r>
            <a:r>
              <a:rPr lang="en-US" alt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type_name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 </a:t>
            </a:r>
            <a:b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[ := initial value ];</a:t>
            </a:r>
          </a:p>
          <a:p>
            <a:pPr lvl="2"/>
            <a:r>
              <a:rPr lang="en-US" sz="2000" dirty="0"/>
              <a:t>variable </a:t>
            </a:r>
            <a:r>
              <a:rPr lang="en-US" sz="2000" dirty="0" err="1"/>
              <a:t>temp_var</a:t>
            </a:r>
            <a:r>
              <a:rPr lang="en-US" sz="2000" dirty="0"/>
              <a:t> : </a:t>
            </a:r>
            <a:r>
              <a:rPr lang="en-US" sz="2000" dirty="0" err="1"/>
              <a:t>std_logic_vector</a:t>
            </a:r>
            <a:r>
              <a:rPr lang="en-US" sz="2000" dirty="0"/>
              <a:t> (WIDTH </a:t>
            </a:r>
            <a:r>
              <a:rPr lang="en-US" sz="2000" dirty="0" err="1"/>
              <a:t>downto</a:t>
            </a:r>
            <a:r>
              <a:rPr lang="en-US" sz="2000" dirty="0"/>
              <a:t> 0);</a:t>
            </a:r>
          </a:p>
          <a:p>
            <a:pPr lvl="1"/>
            <a:r>
              <a:rPr lang="en-US" sz="2400" dirty="0"/>
              <a:t>Usage</a:t>
            </a:r>
          </a:p>
          <a:p>
            <a:pPr lvl="1"/>
            <a:r>
              <a:rPr 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Variable_name</a:t>
            </a:r>
            <a:r>
              <a:rPr 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 := value;</a:t>
            </a:r>
          </a:p>
          <a:p>
            <a:pPr lvl="2"/>
            <a:r>
              <a:rPr lang="en-US" sz="2000" dirty="0"/>
              <a:t> </a:t>
            </a:r>
            <a:r>
              <a:rPr lang="en-US" sz="2000" dirty="0" err="1"/>
              <a:t>temp_var</a:t>
            </a:r>
            <a:r>
              <a:rPr lang="en-US" sz="2000" dirty="0"/>
              <a:t> := ("0"&amp;input1) + ("0"&amp;input2);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41822-B602-4506-9789-475D31DA36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1457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5984F-3E7F-4AF8-BA92-D7747A1E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749AF-60A4-4616-A30F-67DE40B54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Must be declared outside a process</a:t>
            </a:r>
          </a:p>
          <a:p>
            <a:pPr lvl="1"/>
            <a:r>
              <a:rPr lang="en-US" sz="2400" dirty="0"/>
              <a:t>Declaration form:</a:t>
            </a:r>
          </a:p>
          <a:p>
            <a:pPr lvl="1"/>
            <a:r>
              <a:rPr lang="en-US" altLang="en-US" sz="2400" b="1" dirty="0">
                <a:solidFill>
                  <a:srgbClr val="3333FF"/>
                </a:solidFill>
                <a:latin typeface="Courier New" panose="02070309020205020404" pitchFamily="49" charset="0"/>
              </a:rPr>
              <a:t>signal </a:t>
            </a:r>
            <a:r>
              <a:rPr lang="en-US" alt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list_of_signal_names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 : </a:t>
            </a:r>
            <a:r>
              <a:rPr lang="en-US" altLang="en-US" sz="2400" dirty="0" err="1">
                <a:solidFill>
                  <a:srgbClr val="3333FF"/>
                </a:solidFill>
                <a:latin typeface="Courier New" panose="02070309020205020404" pitchFamily="49" charset="0"/>
              </a:rPr>
              <a:t>type_name</a:t>
            </a: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 </a:t>
            </a:r>
            <a:b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</a:br>
            <a:r>
              <a:rPr lang="en-US" altLang="en-US" sz="2400" dirty="0">
                <a:solidFill>
                  <a:srgbClr val="3333FF"/>
                </a:solidFill>
                <a:latin typeface="Courier New" panose="02070309020205020404" pitchFamily="49" charset="0"/>
              </a:rPr>
              <a:t>[ := initial value ];</a:t>
            </a:r>
          </a:p>
          <a:p>
            <a:pPr lvl="2"/>
            <a:r>
              <a:rPr lang="en-US" altLang="en-US" sz="2000" dirty="0"/>
              <a:t>signal </a:t>
            </a:r>
            <a:r>
              <a:rPr lang="en-US" altLang="en-US" sz="2000" dirty="0" err="1"/>
              <a:t>temp_sig</a:t>
            </a:r>
            <a:r>
              <a:rPr lang="en-US" altLang="en-US" sz="2000" dirty="0"/>
              <a:t> : </a:t>
            </a:r>
            <a:r>
              <a:rPr lang="en-US" altLang="en-US" sz="2000" dirty="0" err="1"/>
              <a:t>std_logic_vector</a:t>
            </a:r>
            <a:r>
              <a:rPr lang="en-US" altLang="en-US" sz="2000" dirty="0"/>
              <a:t>(WIDTH </a:t>
            </a:r>
            <a:r>
              <a:rPr lang="en-US" altLang="en-US" sz="2000" dirty="0" err="1"/>
              <a:t>downto</a:t>
            </a:r>
            <a:r>
              <a:rPr lang="en-US" altLang="en-US" sz="2000" dirty="0"/>
              <a:t> 0);</a:t>
            </a:r>
          </a:p>
          <a:p>
            <a:pPr lvl="1"/>
            <a:endParaRPr lang="en-US" altLang="en-US" sz="2400" dirty="0">
              <a:solidFill>
                <a:srgbClr val="3333FF"/>
              </a:solidFill>
              <a:latin typeface="Courier New" panose="02070309020205020404" pitchFamily="49" charset="0"/>
            </a:endParaRPr>
          </a:p>
          <a:p>
            <a:r>
              <a:rPr lang="en-US" altLang="en-US" sz="2800" dirty="0">
                <a:latin typeface="Arial" panose="020B0604020202020204" pitchFamily="34" charset="0"/>
              </a:rPr>
              <a:t>Declared in an architecture  body and can be used </a:t>
            </a:r>
            <a:br>
              <a:rPr lang="en-US" altLang="en-US" sz="2800" dirty="0">
                <a:latin typeface="Arial" panose="020B0604020202020204" pitchFamily="34" charset="0"/>
              </a:rPr>
            </a:br>
            <a:r>
              <a:rPr lang="en-US" altLang="en-US" sz="2800" dirty="0">
                <a:latin typeface="Arial" panose="020B0604020202020204" pitchFamily="34" charset="0"/>
              </a:rPr>
              <a:t>anywhere within that architecture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</a:rPr>
              <a:t>Usage</a:t>
            </a:r>
          </a:p>
          <a:p>
            <a:pPr lvl="2"/>
            <a:r>
              <a:rPr lang="en-US" sz="2000" dirty="0" err="1"/>
              <a:t>temp_var</a:t>
            </a:r>
            <a:r>
              <a:rPr lang="en-US" sz="2000" dirty="0"/>
              <a:t> &lt;= ("0"&amp;input1) + ("0"&amp;input2);</a:t>
            </a:r>
          </a:p>
          <a:p>
            <a:pPr lvl="2"/>
            <a:endParaRPr lang="en-US" altLang="en-US" sz="2000" dirty="0">
              <a:latin typeface="Arial" panose="020B0604020202020204" pitchFamily="34" charset="0"/>
            </a:endParaRPr>
          </a:p>
          <a:p>
            <a:endParaRPr lang="en-US" altLang="en-US" sz="2800" dirty="0">
              <a:solidFill>
                <a:srgbClr val="3333FF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DF5A7-F262-4A08-81E1-1EF4E2DFFE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484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B99B3-8252-4194-BA0B-38CD8028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Signals vs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11C14-F501-4DA5-9BC5-AAA5FFFEE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Variables</a:t>
            </a:r>
          </a:p>
          <a:p>
            <a:pPr lvl="1"/>
            <a:r>
              <a:rPr lang="en-US" sz="2400" dirty="0"/>
              <a:t> The right-hand side </a:t>
            </a:r>
            <a:r>
              <a:rPr lang="en-US" altLang="en-US" sz="2400" dirty="0">
                <a:latin typeface="Arial" panose="020B0604020202020204" pitchFamily="34" charset="0"/>
              </a:rPr>
              <a:t>expression is evaluated immediately and the variable is instantaneously updated (no delay)</a:t>
            </a:r>
          </a:p>
          <a:p>
            <a:pPr lvl="1"/>
            <a:endParaRPr lang="en-US" sz="24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Signals</a:t>
            </a:r>
          </a:p>
          <a:p>
            <a:pPr lvl="1"/>
            <a:r>
              <a:rPr lang="en-US" sz="2400" dirty="0">
                <a:latin typeface="Arial" panose="020B0604020202020204" pitchFamily="34" charset="0"/>
              </a:rPr>
              <a:t> The right-hand side </a:t>
            </a:r>
            <a:r>
              <a:rPr lang="en-US" altLang="en-US" sz="2400" dirty="0">
                <a:latin typeface="Arial" panose="020B0604020202020204" pitchFamily="34" charset="0"/>
              </a:rPr>
              <a:t>expression is evaluated and the signal is scheduled to change after delay </a:t>
            </a:r>
          </a:p>
          <a:p>
            <a:pPr lvl="1"/>
            <a:r>
              <a:rPr lang="en-US" altLang="en-US" sz="2400" dirty="0">
                <a:latin typeface="Arial" panose="020B0604020202020204" pitchFamily="34" charset="0"/>
              </a:rPr>
              <a:t>The signal value will be updated at the end of process (if the signal assignment is in the process)</a:t>
            </a:r>
          </a:p>
          <a:p>
            <a:pPr lvl="1"/>
            <a:endParaRPr lang="en-US" altLang="en-US" sz="24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B399E-A0F6-4EDB-8C2F-0B47611C79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880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B2A2-735B-4C4D-8DE9-4D6413269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Signals vs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8C686-006C-4FC6-9E1F-F97EEA3138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EC3552-77B7-492B-AC17-B466E7E9B296}"/>
              </a:ext>
            </a:extLst>
          </p:cNvPr>
          <p:cNvSpPr/>
          <p:nvPr/>
        </p:nvSpPr>
        <p:spPr>
          <a:xfrm>
            <a:off x="171450" y="3823454"/>
            <a:ext cx="61626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architecture BHV2 of add is</a:t>
            </a:r>
          </a:p>
          <a:p>
            <a:r>
              <a:rPr lang="en-US" dirty="0"/>
              <a:t> signal </a:t>
            </a:r>
            <a:r>
              <a:rPr lang="en-US" dirty="0" err="1"/>
              <a:t>temp_sig</a:t>
            </a:r>
            <a:r>
              <a:rPr lang="en-US" dirty="0"/>
              <a:t> : </a:t>
            </a:r>
            <a:r>
              <a:rPr lang="en-US" dirty="0" err="1"/>
              <a:t>std_logic_vector</a:t>
            </a:r>
            <a:r>
              <a:rPr lang="en-US" dirty="0"/>
              <a:t>(WIDTH </a:t>
            </a:r>
            <a:r>
              <a:rPr lang="en-US" dirty="0" err="1"/>
              <a:t>downto</a:t>
            </a:r>
            <a:r>
              <a:rPr lang="en-US" dirty="0"/>
              <a:t> 0);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  process (input1, input2) </a:t>
            </a:r>
          </a:p>
          <a:p>
            <a:r>
              <a:rPr lang="en-US" dirty="0"/>
              <a:t>  begin</a:t>
            </a:r>
          </a:p>
          <a:p>
            <a:r>
              <a:rPr lang="en-US" dirty="0"/>
              <a:t>    </a:t>
            </a:r>
            <a:r>
              <a:rPr lang="en-US" dirty="0" err="1"/>
              <a:t>temp_sig</a:t>
            </a:r>
            <a:r>
              <a:rPr lang="en-US" dirty="0"/>
              <a:t> &lt;= ("0"&amp;input1) + ("0"&amp;input2);</a:t>
            </a:r>
          </a:p>
          <a:p>
            <a:r>
              <a:rPr lang="en-US" dirty="0"/>
              <a:t>    output &lt;= </a:t>
            </a:r>
            <a:r>
              <a:rPr lang="en-US" dirty="0" err="1"/>
              <a:t>temp_sig</a:t>
            </a:r>
            <a:r>
              <a:rPr lang="en-US" dirty="0"/>
              <a:t>(WIDTH-1 </a:t>
            </a:r>
            <a:r>
              <a:rPr lang="en-US" dirty="0" err="1"/>
              <a:t>downto</a:t>
            </a:r>
            <a:r>
              <a:rPr lang="en-US" dirty="0"/>
              <a:t> 0);</a:t>
            </a:r>
          </a:p>
          <a:p>
            <a:r>
              <a:rPr lang="en-US" dirty="0"/>
              <a:t>    carry  &lt;= </a:t>
            </a:r>
            <a:r>
              <a:rPr lang="en-US" dirty="0" err="1"/>
              <a:t>temp_sig</a:t>
            </a:r>
            <a:r>
              <a:rPr lang="en-US" dirty="0"/>
              <a:t>(WIDTH);</a:t>
            </a:r>
          </a:p>
          <a:p>
            <a:r>
              <a:rPr lang="en-US" dirty="0"/>
              <a:t>  end process;</a:t>
            </a:r>
          </a:p>
          <a:p>
            <a:r>
              <a:rPr lang="en-US" dirty="0"/>
              <a:t>end BHV2;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FAB424-F7DE-44B9-9D76-42A3A3C50B61}"/>
              </a:ext>
            </a:extLst>
          </p:cNvPr>
          <p:cNvSpPr/>
          <p:nvPr/>
        </p:nvSpPr>
        <p:spPr>
          <a:xfrm>
            <a:off x="171450" y="752892"/>
            <a:ext cx="62579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architecture BHV1 of add is</a:t>
            </a:r>
          </a:p>
          <a:p>
            <a:r>
              <a:rPr lang="en-US" dirty="0"/>
              <a:t>begin</a:t>
            </a:r>
          </a:p>
          <a:p>
            <a:r>
              <a:rPr lang="en-US" dirty="0"/>
              <a:t>  process (input1, input2) </a:t>
            </a:r>
          </a:p>
          <a:p>
            <a:r>
              <a:rPr lang="en-US" dirty="0"/>
              <a:t>  </a:t>
            </a:r>
            <a:r>
              <a:rPr lang="en-US" dirty="0" err="1"/>
              <a:t>varailable</a:t>
            </a:r>
            <a:r>
              <a:rPr lang="en-US" dirty="0"/>
              <a:t> </a:t>
            </a:r>
            <a:r>
              <a:rPr lang="en-US" dirty="0" err="1"/>
              <a:t>temp_var</a:t>
            </a:r>
            <a:r>
              <a:rPr lang="en-US" dirty="0"/>
              <a:t> : </a:t>
            </a:r>
            <a:r>
              <a:rPr lang="en-US" dirty="0" err="1"/>
              <a:t>std_logic_vector</a:t>
            </a:r>
            <a:r>
              <a:rPr lang="en-US" dirty="0"/>
              <a:t>(WIDTH </a:t>
            </a:r>
            <a:r>
              <a:rPr lang="en-US" dirty="0" err="1"/>
              <a:t>downto</a:t>
            </a:r>
            <a:r>
              <a:rPr lang="en-US" dirty="0"/>
              <a:t> 0);</a:t>
            </a:r>
          </a:p>
          <a:p>
            <a:r>
              <a:rPr lang="en-US" dirty="0"/>
              <a:t>  begin</a:t>
            </a:r>
          </a:p>
          <a:p>
            <a:r>
              <a:rPr lang="en-US" dirty="0"/>
              <a:t>    </a:t>
            </a:r>
            <a:r>
              <a:rPr lang="en-US" dirty="0" err="1"/>
              <a:t>temp_var</a:t>
            </a:r>
            <a:r>
              <a:rPr lang="en-US" dirty="0"/>
              <a:t> := ("0"&amp;input1) + ("0"&amp;input2);</a:t>
            </a:r>
          </a:p>
          <a:p>
            <a:r>
              <a:rPr lang="en-US" dirty="0"/>
              <a:t>    output &lt;= </a:t>
            </a:r>
            <a:r>
              <a:rPr lang="en-US" dirty="0" err="1"/>
              <a:t>temp_var</a:t>
            </a:r>
            <a:r>
              <a:rPr lang="en-US" dirty="0"/>
              <a:t>(WIDTH-1 </a:t>
            </a:r>
            <a:r>
              <a:rPr lang="en-US" dirty="0" err="1"/>
              <a:t>downto</a:t>
            </a:r>
            <a:r>
              <a:rPr lang="en-US" dirty="0"/>
              <a:t> 0);</a:t>
            </a:r>
          </a:p>
          <a:p>
            <a:r>
              <a:rPr lang="en-US" dirty="0"/>
              <a:t>    carry  &lt;= </a:t>
            </a:r>
            <a:r>
              <a:rPr lang="en-US" dirty="0" err="1"/>
              <a:t>temp_var</a:t>
            </a:r>
            <a:r>
              <a:rPr lang="en-US" dirty="0"/>
              <a:t>(WIDTH);</a:t>
            </a:r>
          </a:p>
          <a:p>
            <a:r>
              <a:rPr lang="en-US" dirty="0"/>
              <a:t>  end process;</a:t>
            </a:r>
          </a:p>
          <a:p>
            <a:r>
              <a:rPr lang="en-US" dirty="0"/>
              <a:t>end BHV1;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8DCF375-EE12-4F88-A5BA-CDC2BD523CA7}"/>
              </a:ext>
            </a:extLst>
          </p:cNvPr>
          <p:cNvCxnSpPr/>
          <p:nvPr/>
        </p:nvCxnSpPr>
        <p:spPr bwMode="auto">
          <a:xfrm>
            <a:off x="85725" y="3645992"/>
            <a:ext cx="6248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CE885F-3C36-4DF7-9382-448C5E36F5CC}"/>
              </a:ext>
            </a:extLst>
          </p:cNvPr>
          <p:cNvSpPr txBox="1"/>
          <p:nvPr/>
        </p:nvSpPr>
        <p:spPr>
          <a:xfrm>
            <a:off x="6500813" y="1510129"/>
            <a:ext cx="2557462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temp_sig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temp_var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= 0, input1 = 0, and input2 = 15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2) Input1 changes to 10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3) The sum of input1 and input2 (25) 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4) Input1 changes to 20, causing the process to execute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Temp_sig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is assigned the new value of 35, but the following lines will see the previous value of 25, causing the output to be set to 25.</a:t>
            </a:r>
          </a:p>
        </p:txBody>
      </p:sp>
    </p:spTree>
    <p:extLst>
      <p:ext uri="{BB962C8B-B14F-4D97-AF65-F5344CB8AC3E}">
        <p14:creationId xmlns:p14="http://schemas.microsoft.com/office/powerpoint/2010/main" val="345079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4E28D-C978-48AF-A593-EE96D95C2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Half Adder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BEEE1-ED66-4E92-9B03-C0727EA691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476A00-3683-4D31-8DC9-DA9DA096D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310" y="1215475"/>
            <a:ext cx="2000250" cy="10953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823613-A965-4BE0-A403-61949D2637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7961" y="962025"/>
            <a:ext cx="1895475" cy="1781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EFD7AB-EBA0-426D-A8BE-3838058663F3}"/>
              </a:ext>
            </a:extLst>
          </p:cNvPr>
          <p:cNvSpPr txBox="1"/>
          <p:nvPr/>
        </p:nvSpPr>
        <p:spPr>
          <a:xfrm>
            <a:off x="3015393" y="1324117"/>
            <a:ext cx="65915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0235B-53CD-4990-A661-EA292FA74FDF}"/>
              </a:ext>
            </a:extLst>
          </p:cNvPr>
          <p:cNvSpPr txBox="1"/>
          <p:nvPr/>
        </p:nvSpPr>
        <p:spPr>
          <a:xfrm>
            <a:off x="3062876" y="1852612"/>
            <a:ext cx="74892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Carry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590F69-D4D2-43E2-B6CA-F3EBD824CE9A}"/>
              </a:ext>
            </a:extLst>
          </p:cNvPr>
          <p:cNvSpPr/>
          <p:nvPr/>
        </p:nvSpPr>
        <p:spPr>
          <a:xfrm>
            <a:off x="683842" y="3069988"/>
            <a:ext cx="6464175" cy="2927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12192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half_adder_vhdl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br>
              <a:rPr lang="en-US" sz="2400" b="1" dirty="0">
                <a:latin typeface="StoneSansStd-Bold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(Sum, Carry: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Std_Logic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A, B: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Std_Logic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US" sz="2400" b="1" dirty="0">
                <a:latin typeface="StoneSansStd-Bold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half_adder_vhdl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latin typeface="StoneSansStd-Bold"/>
              <a:ea typeface="Times New Roman" panose="02020603050405020304" pitchFamily="18" charset="0"/>
              <a:cs typeface="StoneSansStd-Bold"/>
            </a:endParaRPr>
          </a:p>
          <a:p>
            <a:pPr marL="914400" marR="121920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architecture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BHV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half_adder_vhdl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br>
              <a:rPr lang="en-US" sz="2400" b="1" dirty="0">
                <a:latin typeface="StoneSansStd-Bold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 &lt;= A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xor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B;</a:t>
            </a:r>
            <a:br>
              <a:rPr lang="en-US" sz="2400" b="1" dirty="0">
                <a:latin typeface="StoneSansStd-Bold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Carry &lt;= A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B;</a:t>
            </a:r>
            <a:br>
              <a:rPr lang="en-US" sz="2400" b="1" dirty="0">
                <a:latin typeface="StoneSansStd-Bold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 BHV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b="1" dirty="0">
              <a:effectLst/>
              <a:latin typeface="StoneSansStd-Bold"/>
              <a:ea typeface="Times New Roman" panose="02020603050405020304" pitchFamily="18" charset="0"/>
              <a:cs typeface="StoneSansStd-Bold"/>
            </a:endParaRPr>
          </a:p>
        </p:txBody>
      </p:sp>
    </p:spTree>
    <p:extLst>
      <p:ext uri="{BB962C8B-B14F-4D97-AF65-F5344CB8AC3E}">
        <p14:creationId xmlns:p14="http://schemas.microsoft.com/office/powerpoint/2010/main" val="263282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D13E1-CF79-4AAD-8BFB-495C4F1E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43C9E-D18B-419B-AB5C-FDC3D4F749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B28570-F68F-4DEA-831E-3C16C97169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85530"/>
              </p:ext>
            </p:extLst>
          </p:nvPr>
        </p:nvGraphicFramePr>
        <p:xfrm>
          <a:off x="5223850" y="1007703"/>
          <a:ext cx="3304514" cy="34807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60903">
                  <a:extLst>
                    <a:ext uri="{9D8B030D-6E8A-4147-A177-3AD203B41FA5}">
                      <a16:colId xmlns:a16="http://schemas.microsoft.com/office/drawing/2014/main" val="2068399323"/>
                    </a:ext>
                  </a:extLst>
                </a:gridCol>
                <a:gridCol w="660903">
                  <a:extLst>
                    <a:ext uri="{9D8B030D-6E8A-4147-A177-3AD203B41FA5}">
                      <a16:colId xmlns:a16="http://schemas.microsoft.com/office/drawing/2014/main" val="1337573517"/>
                    </a:ext>
                  </a:extLst>
                </a:gridCol>
                <a:gridCol w="660903">
                  <a:extLst>
                    <a:ext uri="{9D8B030D-6E8A-4147-A177-3AD203B41FA5}">
                      <a16:colId xmlns:a16="http://schemas.microsoft.com/office/drawing/2014/main" val="3681305434"/>
                    </a:ext>
                  </a:extLst>
                </a:gridCol>
                <a:gridCol w="526219">
                  <a:extLst>
                    <a:ext uri="{9D8B030D-6E8A-4147-A177-3AD203B41FA5}">
                      <a16:colId xmlns:a16="http://schemas.microsoft.com/office/drawing/2014/main" val="4085447705"/>
                    </a:ext>
                  </a:extLst>
                </a:gridCol>
                <a:gridCol w="795586">
                  <a:extLst>
                    <a:ext uri="{9D8B030D-6E8A-4147-A177-3AD203B41FA5}">
                      <a16:colId xmlns:a16="http://schemas.microsoft.com/office/drawing/2014/main" val="1165438951"/>
                    </a:ext>
                  </a:extLst>
                </a:gridCol>
              </a:tblGrid>
              <a:tr h="554669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Cout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300338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771930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55827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268424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687349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90483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970429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034170"/>
                  </a:ext>
                </a:extLst>
              </a:tr>
              <a:tr h="29585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02493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3B3DB206-6E2B-4251-A14D-5A7C0D105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36" y="1224077"/>
            <a:ext cx="391477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7D30-90D9-4A8B-97FF-398B0D0F8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9EE64-A38A-4B8D-9A6E-353837C680D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435B2-EC4F-4297-9C30-CAEE5A5C2AF9}"/>
              </a:ext>
            </a:extLst>
          </p:cNvPr>
          <p:cNvSpPr/>
          <p:nvPr/>
        </p:nvSpPr>
        <p:spPr bwMode="auto">
          <a:xfrm>
            <a:off x="1696768" y="1743501"/>
            <a:ext cx="1475715" cy="182880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EEFCB-3F2D-4298-877E-16EF4705C76D}"/>
              </a:ext>
            </a:extLst>
          </p:cNvPr>
          <p:cNvSpPr txBox="1"/>
          <p:nvPr/>
        </p:nvSpPr>
        <p:spPr>
          <a:xfrm>
            <a:off x="2086067" y="2321155"/>
            <a:ext cx="86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Half Adder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2C41ED-42C4-4C72-A3BA-C87A4541A8EB}"/>
              </a:ext>
            </a:extLst>
          </p:cNvPr>
          <p:cNvSpPr txBox="1"/>
          <p:nvPr/>
        </p:nvSpPr>
        <p:spPr>
          <a:xfrm>
            <a:off x="1698276" y="2029510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F3403-58E9-4228-A374-64A8D7E468F9}"/>
              </a:ext>
            </a:extLst>
          </p:cNvPr>
          <p:cNvSpPr txBox="1"/>
          <p:nvPr/>
        </p:nvSpPr>
        <p:spPr>
          <a:xfrm>
            <a:off x="1714874" y="2900561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A4C4CD-7509-40B2-9A2C-BE51EE5699F6}"/>
              </a:ext>
            </a:extLst>
          </p:cNvPr>
          <p:cNvSpPr txBox="1"/>
          <p:nvPr/>
        </p:nvSpPr>
        <p:spPr>
          <a:xfrm>
            <a:off x="2541003" y="1859459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9BF201-EFA3-4738-BD12-40FC295F988C}"/>
              </a:ext>
            </a:extLst>
          </p:cNvPr>
          <p:cNvSpPr txBox="1"/>
          <p:nvPr/>
        </p:nvSpPr>
        <p:spPr>
          <a:xfrm>
            <a:off x="2498000" y="3132307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Carry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FD8285-6F14-4B81-9842-234BE30EAC13}"/>
              </a:ext>
            </a:extLst>
          </p:cNvPr>
          <p:cNvCxnSpPr>
            <a:cxnSpLocks/>
            <a:endCxn id="7" idx="1"/>
          </p:cNvCxnSpPr>
          <p:nvPr/>
        </p:nvCxnSpPr>
        <p:spPr bwMode="auto">
          <a:xfrm flipV="1">
            <a:off x="715224" y="2214176"/>
            <a:ext cx="983052" cy="1461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B5BAD33-B42E-4FD8-B0DE-55200C3E25AB}"/>
              </a:ext>
            </a:extLst>
          </p:cNvPr>
          <p:cNvCxnSpPr>
            <a:cxnSpLocks/>
          </p:cNvCxnSpPr>
          <p:nvPr/>
        </p:nvCxnSpPr>
        <p:spPr bwMode="auto">
          <a:xfrm>
            <a:off x="606582" y="3110376"/>
            <a:ext cx="1090186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D96B5AE-357D-4038-9CC9-3CD2F43A9D95}"/>
              </a:ext>
            </a:extLst>
          </p:cNvPr>
          <p:cNvSpPr/>
          <p:nvPr/>
        </p:nvSpPr>
        <p:spPr bwMode="auto">
          <a:xfrm>
            <a:off x="5021652" y="2087274"/>
            <a:ext cx="1475715" cy="1828800"/>
          </a:xfrm>
          <a:prstGeom prst="rect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EEB94D7-9726-4EAE-B561-EF153E83E1F1}"/>
              </a:ext>
            </a:extLst>
          </p:cNvPr>
          <p:cNvSpPr txBox="1"/>
          <p:nvPr/>
        </p:nvSpPr>
        <p:spPr>
          <a:xfrm>
            <a:off x="5410951" y="2664928"/>
            <a:ext cx="860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Half Adder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E3B30A5-2F83-487F-B5B2-A0C954D777DB}"/>
              </a:ext>
            </a:extLst>
          </p:cNvPr>
          <p:cNvSpPr txBox="1"/>
          <p:nvPr/>
        </p:nvSpPr>
        <p:spPr>
          <a:xfrm>
            <a:off x="5023160" y="2373283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3579706-BE65-41E8-847B-041809901E6A}"/>
              </a:ext>
            </a:extLst>
          </p:cNvPr>
          <p:cNvSpPr txBox="1"/>
          <p:nvPr/>
        </p:nvSpPr>
        <p:spPr>
          <a:xfrm>
            <a:off x="5039758" y="3244334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0755DE-66D0-468E-88A7-4D362F7C6BC3}"/>
              </a:ext>
            </a:extLst>
          </p:cNvPr>
          <p:cNvSpPr txBox="1"/>
          <p:nvPr/>
        </p:nvSpPr>
        <p:spPr>
          <a:xfrm>
            <a:off x="5865887" y="2203232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E22F87-805A-4D15-BC30-97DF9AB249E9}"/>
              </a:ext>
            </a:extLst>
          </p:cNvPr>
          <p:cNvSpPr txBox="1"/>
          <p:nvPr/>
        </p:nvSpPr>
        <p:spPr>
          <a:xfrm>
            <a:off x="5822884" y="3476080"/>
            <a:ext cx="860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Carry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A6D3860-7552-4A9E-9FD1-F917A952CFD7}"/>
              </a:ext>
            </a:extLst>
          </p:cNvPr>
          <p:cNvCxnSpPr>
            <a:cxnSpLocks/>
          </p:cNvCxnSpPr>
          <p:nvPr/>
        </p:nvCxnSpPr>
        <p:spPr bwMode="auto">
          <a:xfrm>
            <a:off x="6500384" y="2494482"/>
            <a:ext cx="642795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DE72052-E994-4FC3-9635-1328C36E47BA}"/>
              </a:ext>
            </a:extLst>
          </p:cNvPr>
          <p:cNvCxnSpPr>
            <a:endCxn id="35" idx="1"/>
          </p:cNvCxnSpPr>
          <p:nvPr/>
        </p:nvCxnSpPr>
        <p:spPr bwMode="auto">
          <a:xfrm>
            <a:off x="3172483" y="2044125"/>
            <a:ext cx="1850677" cy="513824"/>
          </a:xfrm>
          <a:prstGeom prst="bentConnector3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7AE0C30F-9616-488F-B571-5CFDC72AE90A}"/>
              </a:ext>
            </a:extLst>
          </p:cNvPr>
          <p:cNvCxnSpPr>
            <a:endCxn id="36" idx="1"/>
          </p:cNvCxnSpPr>
          <p:nvPr/>
        </p:nvCxnSpPr>
        <p:spPr bwMode="auto">
          <a:xfrm flipV="1">
            <a:off x="497940" y="3429000"/>
            <a:ext cx="4541818" cy="416412"/>
          </a:xfrm>
          <a:prstGeom prst="bentConnector3">
            <a:avLst>
              <a:gd name="adj1" fmla="val 95648"/>
            </a:avLst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7" name="Picture 56">
            <a:extLst>
              <a:ext uri="{FF2B5EF4-FFF2-40B4-BE49-F238E27FC236}">
                <a16:creationId xmlns:a16="http://schemas.microsoft.com/office/drawing/2014/main" id="{DDAAC6D0-CD26-4AA3-8131-4B2C6768E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840" y="3331190"/>
            <a:ext cx="1172346" cy="924350"/>
          </a:xfrm>
          <a:prstGeom prst="rect">
            <a:avLst/>
          </a:prstGeom>
        </p:spPr>
      </p:pic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3759B73-596A-4C31-B071-3B321B0E63D5}"/>
              </a:ext>
            </a:extLst>
          </p:cNvPr>
          <p:cNvCxnSpPr>
            <a:cxnSpLocks/>
          </p:cNvCxnSpPr>
          <p:nvPr/>
        </p:nvCxnSpPr>
        <p:spPr bwMode="auto">
          <a:xfrm>
            <a:off x="6500384" y="3595361"/>
            <a:ext cx="642795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BDE98F23-929D-49F0-9784-41CCEA974C91}"/>
              </a:ext>
            </a:extLst>
          </p:cNvPr>
          <p:cNvCxnSpPr/>
          <p:nvPr/>
        </p:nvCxnSpPr>
        <p:spPr bwMode="auto">
          <a:xfrm>
            <a:off x="3172483" y="3244334"/>
            <a:ext cx="3970696" cy="775405"/>
          </a:xfrm>
          <a:prstGeom prst="bentConnector3">
            <a:avLst>
              <a:gd name="adj1" fmla="val 23779"/>
            </a:avLst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43C1A9F-B852-420A-A034-2DB0412F9B79}"/>
              </a:ext>
            </a:extLst>
          </p:cNvPr>
          <p:cNvCxnSpPr>
            <a:stCxn id="57" idx="3"/>
          </p:cNvCxnSpPr>
          <p:nvPr/>
        </p:nvCxnSpPr>
        <p:spPr bwMode="auto">
          <a:xfrm>
            <a:off x="8203186" y="3793365"/>
            <a:ext cx="406660" cy="0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9D1954A5-5A61-4AAD-B504-99C3D31725DD}"/>
              </a:ext>
            </a:extLst>
          </p:cNvPr>
          <p:cNvSpPr txBox="1"/>
          <p:nvPr/>
        </p:nvSpPr>
        <p:spPr>
          <a:xfrm>
            <a:off x="606582" y="1859459"/>
            <a:ext cx="7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1D7A257-F77D-4F41-A296-FC2EF5F638A9}"/>
              </a:ext>
            </a:extLst>
          </p:cNvPr>
          <p:cNvSpPr txBox="1"/>
          <p:nvPr/>
        </p:nvSpPr>
        <p:spPr>
          <a:xfrm>
            <a:off x="634496" y="2688927"/>
            <a:ext cx="7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559FFE5-65F5-47D9-B019-5289BF3C8D4E}"/>
              </a:ext>
            </a:extLst>
          </p:cNvPr>
          <p:cNvSpPr txBox="1"/>
          <p:nvPr/>
        </p:nvSpPr>
        <p:spPr>
          <a:xfrm>
            <a:off x="580929" y="3424033"/>
            <a:ext cx="7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Cin</a:t>
            </a:r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4A00053-EDF7-492B-85AE-C51B8E8B1D5C}"/>
              </a:ext>
            </a:extLst>
          </p:cNvPr>
          <p:cNvSpPr txBox="1"/>
          <p:nvPr/>
        </p:nvSpPr>
        <p:spPr>
          <a:xfrm>
            <a:off x="6717666" y="2052853"/>
            <a:ext cx="7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ED59ADD-F178-4A82-89B9-034669D3E2E4}"/>
              </a:ext>
            </a:extLst>
          </p:cNvPr>
          <p:cNvSpPr txBox="1"/>
          <p:nvPr/>
        </p:nvSpPr>
        <p:spPr>
          <a:xfrm>
            <a:off x="8173772" y="3271273"/>
            <a:ext cx="77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8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DEC0-BF0A-4AA2-9930-4E8CE89C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4-Bit Ripple Carry Adder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7A417-9029-46F9-AB49-C23BF40BB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C0718A-5AD0-4063-BAA9-26D71CE63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575" y="1390508"/>
            <a:ext cx="6296025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07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494</Words>
  <Application>Microsoft Office PowerPoint</Application>
  <PresentationFormat>On-screen Show (4:3)</PresentationFormat>
  <Paragraphs>136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StoneSansStd-Bold</vt:lpstr>
      <vt:lpstr>Times New Roman</vt:lpstr>
      <vt:lpstr>Wingdings</vt:lpstr>
      <vt:lpstr>Office Theme</vt:lpstr>
      <vt:lpstr>1_Default Design</vt:lpstr>
      <vt:lpstr>PowerPoint Presentation</vt:lpstr>
      <vt:lpstr>Variables</vt:lpstr>
      <vt:lpstr>Signals</vt:lpstr>
      <vt:lpstr>Signals vs Variables</vt:lpstr>
      <vt:lpstr>Example: Signals vs Variables</vt:lpstr>
      <vt:lpstr>Half Adder</vt:lpstr>
      <vt:lpstr>Full Adder</vt:lpstr>
      <vt:lpstr>Full Adder</vt:lpstr>
      <vt:lpstr>4-Bit Ripple Carry Adder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165</cp:revision>
  <dcterms:created xsi:type="dcterms:W3CDTF">2018-07-19T06:50:39Z</dcterms:created>
  <dcterms:modified xsi:type="dcterms:W3CDTF">2019-08-30T21:09:31Z</dcterms:modified>
</cp:coreProperties>
</file>