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85" r:id="rId2"/>
  </p:sldMasterIdLst>
  <p:notesMasterIdLst>
    <p:notesMasterId r:id="rId19"/>
  </p:notesMasterIdLst>
  <p:sldIdLst>
    <p:sldId id="340" r:id="rId3"/>
    <p:sldId id="351" r:id="rId4"/>
    <p:sldId id="359" r:id="rId5"/>
    <p:sldId id="360" r:id="rId6"/>
    <p:sldId id="367" r:id="rId7"/>
    <p:sldId id="361" r:id="rId8"/>
    <p:sldId id="362" r:id="rId9"/>
    <p:sldId id="363" r:id="rId10"/>
    <p:sldId id="364" r:id="rId11"/>
    <p:sldId id="365" r:id="rId12"/>
    <p:sldId id="368" r:id="rId13"/>
    <p:sldId id="366" r:id="rId14"/>
    <p:sldId id="369" r:id="rId15"/>
    <p:sldId id="370" r:id="rId16"/>
    <p:sldId id="371" r:id="rId17"/>
    <p:sldId id="28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98" autoAdjust="0"/>
    <p:restoredTop sz="93537" autoAdjust="0"/>
  </p:normalViewPr>
  <p:slideViewPr>
    <p:cSldViewPr snapToGrid="0">
      <p:cViewPr varScale="1">
        <p:scale>
          <a:sx n="106" d="100"/>
          <a:sy n="106" d="100"/>
        </p:scale>
        <p:origin x="165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73707-FFED-4B69-85CE-B5C192337574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B1292E-6BBD-49AC-BF16-0E9DA694D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466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can create larger multiplexers with 2 to 1 multiplexers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B1292E-6BBD-49AC-BF16-0E9DA694DAA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602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8278-4D5B-4B5E-A9F4-1713377860B3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41A6-8266-42BE-906D-74EEB213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817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8278-4D5B-4B5E-A9F4-1713377860B3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41A6-8266-42BE-906D-74EEB213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336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8278-4D5B-4B5E-A9F4-1713377860B3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41A6-8266-42BE-906D-74EEB213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6912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2425" y="1657350"/>
            <a:ext cx="7772400" cy="1470025"/>
          </a:xfrm>
        </p:spPr>
        <p:txBody>
          <a:bodyPr/>
          <a:lstStyle>
            <a:lvl1pPr>
              <a:defRPr>
                <a:solidFill>
                  <a:srgbClr val="0000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60045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516751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41288" y="803275"/>
            <a:ext cx="8845550" cy="0"/>
          </a:xfrm>
          <a:prstGeom prst="line">
            <a:avLst/>
          </a:prstGeom>
          <a:noFill/>
          <a:ln w="47625" cmpd="thinThick">
            <a:solidFill>
              <a:srgbClr val="FBBA0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>
                <a:solidFill>
                  <a:srgbClr val="A50021"/>
                </a:solidFill>
              </a:defRPr>
            </a:lvl3pPr>
            <a:lvl5pPr>
              <a:defRPr>
                <a:solidFill>
                  <a:srgbClr val="C0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9A987-07AB-442C-B123-EF969832F05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433375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8892D-E911-4394-946D-E66BC49C221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129308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10"/>
          <p:cNvSpPr>
            <a:spLocks noChangeShapeType="1"/>
          </p:cNvSpPr>
          <p:nvPr userDrawn="1"/>
        </p:nvSpPr>
        <p:spPr bwMode="auto">
          <a:xfrm>
            <a:off x="141288" y="803275"/>
            <a:ext cx="8845550" cy="0"/>
          </a:xfrm>
          <a:prstGeom prst="line">
            <a:avLst/>
          </a:prstGeom>
          <a:noFill/>
          <a:ln w="47625" cmpd="thinThick">
            <a:solidFill>
              <a:srgbClr val="FBBA0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1925" y="923925"/>
            <a:ext cx="4329113" cy="5810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923925"/>
            <a:ext cx="4329112" cy="5810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0B2C0-56D7-4B7D-A63B-9DE2943C86E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220890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0164E-5FBB-4782-8604-5C241FBFB5A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532818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 userDrawn="1"/>
        </p:nvSpPr>
        <p:spPr bwMode="auto">
          <a:xfrm>
            <a:off x="141288" y="803275"/>
            <a:ext cx="8845550" cy="0"/>
          </a:xfrm>
          <a:prstGeom prst="line">
            <a:avLst/>
          </a:prstGeom>
          <a:noFill/>
          <a:ln w="47625" cmpd="thinThick">
            <a:solidFill>
              <a:srgbClr val="FBBA0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0562F-EC6B-40AB-9BDB-4C084AB1B91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585658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10"/>
          <p:cNvSpPr>
            <a:spLocks noChangeShapeType="1"/>
          </p:cNvSpPr>
          <p:nvPr userDrawn="1"/>
        </p:nvSpPr>
        <p:spPr bwMode="auto">
          <a:xfrm>
            <a:off x="141288" y="803275"/>
            <a:ext cx="8845550" cy="0"/>
          </a:xfrm>
          <a:prstGeom prst="line">
            <a:avLst/>
          </a:prstGeom>
          <a:noFill/>
          <a:ln w="47625" cmpd="thinThick">
            <a:solidFill>
              <a:srgbClr val="FBBA0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5636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1D0F66-72AE-479E-8D14-8C73AEC0AD5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98125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8278-4D5B-4B5E-A9F4-1713377860B3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41A6-8266-42BE-906D-74EEB213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4357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0AAFBE-B4CC-4D3B-B82C-A6804D7C8B5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356988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0"/>
          <p:cNvSpPr>
            <a:spLocks noChangeShapeType="1"/>
          </p:cNvSpPr>
          <p:nvPr userDrawn="1"/>
        </p:nvSpPr>
        <p:spPr bwMode="auto">
          <a:xfrm>
            <a:off x="141288" y="803275"/>
            <a:ext cx="8845550" cy="0"/>
          </a:xfrm>
          <a:prstGeom prst="line">
            <a:avLst/>
          </a:prstGeom>
          <a:noFill/>
          <a:ln w="47625" cmpd="thinThick">
            <a:solidFill>
              <a:srgbClr val="FBBA0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C6840-6D10-4EEF-9E4E-3EA50C36A2D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822332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0688" y="123825"/>
            <a:ext cx="2201862" cy="66103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1925" y="123825"/>
            <a:ext cx="6456363" cy="66103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D4619-DCDF-423B-8F04-998B9154464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139988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10"/>
          <p:cNvSpPr>
            <a:spLocks noChangeShapeType="1"/>
          </p:cNvSpPr>
          <p:nvPr userDrawn="1"/>
        </p:nvSpPr>
        <p:spPr bwMode="auto">
          <a:xfrm>
            <a:off x="141288" y="803275"/>
            <a:ext cx="8845550" cy="0"/>
          </a:xfrm>
          <a:prstGeom prst="line">
            <a:avLst/>
          </a:prstGeom>
          <a:noFill/>
          <a:ln w="47625" cmpd="thinThick">
            <a:solidFill>
              <a:srgbClr val="FBBA03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" y="123825"/>
            <a:ext cx="8801100" cy="609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61925" y="923925"/>
            <a:ext cx="4329113" cy="5810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923925"/>
            <a:ext cx="4329112" cy="5810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24B4C-6EE0-42FE-93CA-02A00F1F5FD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77969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8278-4D5B-4B5E-A9F4-1713377860B3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41A6-8266-42BE-906D-74EEB213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05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8278-4D5B-4B5E-A9F4-1713377860B3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41A6-8266-42BE-906D-74EEB213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00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8278-4D5B-4B5E-A9F4-1713377860B3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41A6-8266-42BE-906D-74EEB213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42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8278-4D5B-4B5E-A9F4-1713377860B3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41A6-8266-42BE-906D-74EEB213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276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8278-4D5B-4B5E-A9F4-1713377860B3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41A6-8266-42BE-906D-74EEB213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251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8278-4D5B-4B5E-A9F4-1713377860B3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41A6-8266-42BE-906D-74EEB213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782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8278-4D5B-4B5E-A9F4-1713377860B3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41A6-8266-42BE-906D-74EEB213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658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88278-4D5B-4B5E-A9F4-1713377860B3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941A6-8266-42BE-906D-74EEB2136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52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1450" y="123825"/>
            <a:ext cx="88011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1925" y="923925"/>
            <a:ext cx="8810625" cy="581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72525" y="6534150"/>
            <a:ext cx="23812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00000"/>
                </a:solidFill>
                <a:latin typeface="Times New Roman" pitchFamily="18" charset="0"/>
                <a:ea typeface="SimSun" pitchFamily="2" charset="-122"/>
              </a:defRPr>
            </a:lvl1pPr>
          </a:lstStyle>
          <a:p>
            <a:pPr>
              <a:defRPr/>
            </a:pPr>
            <a:fld id="{D7BE8A41-C051-4ED6-BB81-4FE75D60FB5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66108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SzPct val="80000"/>
        <a:buFont typeface="Wingdings" pitchFamily="2" charset="2"/>
        <a:buChar char="u"/>
        <a:defRPr sz="2800">
          <a:solidFill>
            <a:srgbClr val="0000FF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Font typeface="Wingdings" pitchFamily="2" charset="2"/>
        <a:buChar char="q"/>
        <a:defRPr sz="2400">
          <a:solidFill>
            <a:srgbClr val="8000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800000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800000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800000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800000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8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ce.gmu.edu/coursewebpages/ECE/ECE545/F10/viewgraphs/ECE545_lecture1_digital_logic_review.pdf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the-smiling-pony.deviantart.com/art/Question-marks-cutie-mark-261946101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131">
            <a:extLst>
              <a:ext uri="{FF2B5EF4-FFF2-40B4-BE49-F238E27FC236}">
                <a16:creationId xmlns:a16="http://schemas.microsoft.com/office/drawing/2014/main" id="{6D2EC39B-5C5E-45CC-8F74-67F0E034C48A}"/>
              </a:ext>
            </a:extLst>
          </p:cNvPr>
          <p:cNvSpPr txBox="1">
            <a:spLocks/>
          </p:cNvSpPr>
          <p:nvPr/>
        </p:nvSpPr>
        <p:spPr>
          <a:xfrm>
            <a:off x="298906" y="646402"/>
            <a:ext cx="8980756" cy="16226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t">
            <a:normAutofit/>
          </a:bodyPr>
          <a:lstStyle>
            <a:lvl1pPr marL="0" marR="0" indent="0" algn="ctr" defTabSz="436276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40" b="1" i="0" u="none" strike="noStrike" cap="none" spc="0" baseline="0">
                <a:ln>
                  <a:noFill/>
                </a:ln>
                <a:solidFill>
                  <a:srgbClr val="8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defTabSz="479425" rtl="0" latinLnBrk="0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 u="none" strike="noStrike" cap="none" spc="0" baseline="0">
                <a:ln>
                  <a:noFill/>
                </a:ln>
                <a:solidFill>
                  <a:srgbClr val="0000FF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defTabSz="479425" rtl="0" latinLnBrk="0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 u="none" strike="noStrike" cap="none" spc="0" baseline="0">
                <a:ln>
                  <a:noFill/>
                </a:ln>
                <a:solidFill>
                  <a:srgbClr val="0000FF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0" algn="l" defTabSz="479425" rtl="0" latinLnBrk="0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 u="none" strike="noStrike" cap="none" spc="0" baseline="0">
                <a:ln>
                  <a:noFill/>
                </a:ln>
                <a:solidFill>
                  <a:srgbClr val="0000FF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0" algn="l" defTabSz="479425" rtl="0" latinLnBrk="0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 u="none" strike="noStrike" cap="none" spc="0" baseline="0">
                <a:ln>
                  <a:noFill/>
                </a:ln>
                <a:solidFill>
                  <a:srgbClr val="0000FF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457200" algn="l" defTabSz="479425" rtl="0" latinLnBrk="0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 u="none" strike="noStrike" cap="none" spc="0" baseline="0">
                <a:ln>
                  <a:noFill/>
                </a:ln>
                <a:solidFill>
                  <a:srgbClr val="0000FF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914400" algn="l" defTabSz="479425" rtl="0" latinLnBrk="0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 u="none" strike="noStrike" cap="none" spc="0" baseline="0">
                <a:ln>
                  <a:noFill/>
                </a:ln>
                <a:solidFill>
                  <a:srgbClr val="0000FF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1371600" algn="l" defTabSz="479425" rtl="0" latinLnBrk="0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 u="none" strike="noStrike" cap="none" spc="0" baseline="0">
                <a:ln>
                  <a:noFill/>
                </a:ln>
                <a:solidFill>
                  <a:srgbClr val="0000FF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1828800" algn="l" defTabSz="479425" rtl="0" latinLnBrk="0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i="0" u="none" strike="noStrike" cap="none" spc="0" baseline="0">
                <a:ln>
                  <a:noFill/>
                </a:ln>
                <a:solidFill>
                  <a:srgbClr val="0000FF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altLang="en-US" sz="5400" dirty="0"/>
              <a:t>EEL4712 Digital Design</a:t>
            </a:r>
          </a:p>
          <a:p>
            <a:r>
              <a:rPr kumimoji="0" lang="en-US" sz="4400" i="0" u="none" strike="noStrike" kern="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(</a:t>
            </a:r>
            <a:r>
              <a:rPr lang="en-US" dirty="0"/>
              <a:t>Combinational Logic Building Blocks</a:t>
            </a:r>
            <a:r>
              <a:rPr kumimoji="0" lang="en-US" sz="4400" i="0" u="none" strike="noStrike" kern="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)</a:t>
            </a:r>
          </a:p>
        </p:txBody>
      </p:sp>
      <p:sp>
        <p:nvSpPr>
          <p:cNvPr id="10" name="Shape 132">
            <a:extLst>
              <a:ext uri="{FF2B5EF4-FFF2-40B4-BE49-F238E27FC236}">
                <a16:creationId xmlns:a16="http://schemas.microsoft.com/office/drawing/2014/main" id="{02D74C40-2EF0-44FA-98E9-7B79B389FEC2}"/>
              </a:ext>
            </a:extLst>
          </p:cNvPr>
          <p:cNvSpPr txBox="1">
            <a:spLocks/>
          </p:cNvSpPr>
          <p:nvPr/>
        </p:nvSpPr>
        <p:spPr>
          <a:xfrm>
            <a:off x="0" y="3303300"/>
            <a:ext cx="9144000" cy="3117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6512" tIns="36512" rIns="36512" bIns="36512">
            <a:normAutofit/>
          </a:bodyPr>
          <a:lstStyle>
            <a:lvl1pPr marL="0" marR="0" indent="0" algn="ctr" defTabSz="479425" rtl="0" latinLnBrk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1052512" marR="0" indent="-379412" algn="ctr" defTabSz="479425" rtl="0" latinLnBrk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24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1439862" marR="0" indent="-196850" algn="ctr" defTabSz="479425" rtl="0" latinLnBrk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Tx/>
              <a:buSzPct val="100000"/>
              <a:buFontTx/>
              <a:buChar char="–"/>
              <a:tabLst/>
              <a:defRPr sz="24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1812396" marR="0" indent="-182033" algn="ctr" defTabSz="479425" rtl="0" latinLnBrk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24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2197894" marR="0" indent="-240507" algn="ctr" defTabSz="479425" rtl="0" latinLnBrk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Tx/>
              <a:buSzPct val="100000"/>
              <a:buFontTx/>
              <a:buChar char="–"/>
              <a:tabLst/>
              <a:defRPr sz="24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2655094" marR="0" indent="-240507" algn="l" defTabSz="479425" rtl="0" latinLnBrk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100000"/>
              <a:buFontTx/>
              <a:buChar char="–"/>
              <a:tabLst/>
              <a:defRPr sz="24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L="3112294" marR="0" indent="-240507" algn="l" defTabSz="479425" rtl="0" latinLnBrk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100000"/>
              <a:buFontTx/>
              <a:buChar char="–"/>
              <a:tabLst/>
              <a:defRPr sz="24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L="3569493" marR="0" indent="-240506" algn="l" defTabSz="479425" rtl="0" latinLnBrk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100000"/>
              <a:buFontTx/>
              <a:buChar char="–"/>
              <a:tabLst/>
              <a:defRPr sz="24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L="4026693" marR="0" indent="-240506" algn="l" defTabSz="479425" rtl="0" latinLnBrk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100000"/>
              <a:buFontTx/>
              <a:buChar char="–"/>
              <a:tabLst/>
              <a:defRPr sz="2400" b="1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407511" rtl="0" eaLnBrk="1" fontAlgn="auto" latinLnBrk="0" hangingPunct="1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40">
                <a:solidFill>
                  <a:srgbClr val="0000FF"/>
                </a:solidFill>
              </a:defRPr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pic>
        <p:nvPicPr>
          <p:cNvPr id="8" name="Picture 4" descr="UF">
            <a:extLst>
              <a:ext uri="{FF2B5EF4-FFF2-40B4-BE49-F238E27FC236}">
                <a16:creationId xmlns:a16="http://schemas.microsoft.com/office/drawing/2014/main" id="{E99B395C-7400-4BE0-9774-C3392FA7E4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396" y="4125123"/>
            <a:ext cx="6745189" cy="1264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6FB20AE-EEB9-490D-8398-CBD70D64955A}"/>
              </a:ext>
            </a:extLst>
          </p:cNvPr>
          <p:cNvSpPr txBox="1"/>
          <p:nvPr/>
        </p:nvSpPr>
        <p:spPr>
          <a:xfrm>
            <a:off x="81622" y="6211669"/>
            <a:ext cx="81028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Ref: S. </a:t>
            </a:r>
            <a:r>
              <a:rPr lang="en-US" sz="1200" dirty="0" err="1"/>
              <a:t>Dandamudi</a:t>
            </a:r>
            <a:r>
              <a:rPr lang="en-US" sz="1200" dirty="0"/>
              <a:t>, “Fundamentals of Computer Organization and Design”</a:t>
            </a:r>
          </a:p>
          <a:p>
            <a:r>
              <a:rPr lang="en-US" sz="1200" dirty="0"/>
              <a:t>Brown and </a:t>
            </a:r>
            <a:r>
              <a:rPr lang="en-US" sz="1200" dirty="0" err="1"/>
              <a:t>Vranesic</a:t>
            </a:r>
            <a:r>
              <a:rPr lang="en-US" sz="1200" dirty="0"/>
              <a:t>, “Fundamentals of Digital logics with VHDL Design”</a:t>
            </a:r>
          </a:p>
          <a:p>
            <a:r>
              <a:rPr lang="en-US" sz="12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https://ece.gmu.edu/coursewebpages/ECE/ECE545/F10/viewgraphs/ECE545_lecture1_digital_logic_review.pdf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825476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2E5A2-7525-453A-9DA5-885A87310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Encoder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9890B78-809B-48F7-95D2-BF39217DAB6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800" dirty="0"/>
                  <a:t>It takes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</m:sSup>
                  </m:oMath>
                </a14:m>
                <a:r>
                  <a:rPr lang="en-US" sz="2800" dirty="0"/>
                  <a:t> inputs</a:t>
                </a:r>
              </a:p>
              <a:p>
                <a:r>
                  <a:rPr lang="en-US" sz="2800" dirty="0"/>
                  <a:t>It generates N binary outputs</a:t>
                </a:r>
              </a:p>
              <a:p>
                <a:r>
                  <a:rPr lang="en-US" sz="2800" dirty="0"/>
                  <a:t>Function: it encodes information into an n-bit code</a:t>
                </a:r>
              </a:p>
              <a:p>
                <a:r>
                  <a:rPr lang="en-US" sz="2800" dirty="0"/>
                  <a:t>Encoders only work when </a:t>
                </a:r>
                <a:r>
                  <a:rPr lang="en-US" sz="2800" b="1" dirty="0"/>
                  <a:t>exactly one </a:t>
                </a:r>
                <a:r>
                  <a:rPr lang="en-US" sz="2800" dirty="0"/>
                  <a:t>binary input is equal to 1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9890B78-809B-48F7-95D2-BF39217DAB6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46" t="-1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B7A170-C743-4651-9C60-9155B000D95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F9A987-07AB-442C-B123-EF969832F051}" type="slidenum">
              <a:rPr lang="en-US" altLang="zh-CN" smtClean="0"/>
              <a:pPr>
                <a:defRPr/>
              </a:pPr>
              <a:t>10</a:t>
            </a:fld>
            <a:endParaRPr lang="en-US" altLang="zh-C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F8A44F2-96C7-4222-8C66-12B1FF3FF0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3842" y="4200525"/>
            <a:ext cx="5857875" cy="254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12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AF26D-EA21-4682-9F21-15FF3EEE0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4-to-2 Encoder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CF6101-2C09-4C30-9EB5-DA55C19CC64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F9A987-07AB-442C-B123-EF969832F051}" type="slidenum">
              <a:rPr lang="en-US" altLang="zh-CN" smtClean="0"/>
              <a:pPr>
                <a:defRPr/>
              </a:pPr>
              <a:t>11</a:t>
            </a:fld>
            <a:endParaRPr lang="en-US" altLang="zh-CN"/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075184FB-329D-4E17-80DA-EC1A072756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09672"/>
            <a:ext cx="4356744" cy="5414929"/>
          </a:xfrm>
          <a:prstGeom prst="rect">
            <a:avLst/>
          </a:prstGeom>
        </p:spPr>
      </p:pic>
      <p:sp>
        <p:nvSpPr>
          <p:cNvPr id="33" name="Rectangle 1">
            <a:extLst>
              <a:ext uri="{FF2B5EF4-FFF2-40B4-BE49-F238E27FC236}">
                <a16:creationId xmlns:a16="http://schemas.microsoft.com/office/drawing/2014/main" id="{E745C355-6FE0-472C-81BF-FFC19F5DF5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2290" y="889241"/>
            <a:ext cx="4861710" cy="550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entity </a:t>
            </a: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encoder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is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port (</a:t>
            </a: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in STD_LOGIC_VECTOR(</a:t>
            </a: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3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downto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0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 ;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        </a:t>
            </a: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y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: out STD_LOGIC_VECTOR(</a:t>
            </a: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1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downto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0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 ) ;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end encoder ;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Architecture </a:t>
            </a: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behavioral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of </a:t>
            </a: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encoder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is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begin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process(</a:t>
            </a: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begin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if (</a:t>
            </a: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 = “0001</a:t>
            </a:r>
            <a:r>
              <a:rPr lang="en-US" altLang="en-US" sz="1600" dirty="0">
                <a:latin typeface="Arial" panose="020B0604020202020204" pitchFamily="34" charset="0"/>
              </a:rPr>
              <a:t>”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</a:t>
            </a: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then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latin typeface="Arial" panose="020B0604020202020204" pitchFamily="34" charset="0"/>
              </a:rPr>
              <a:t>y</a:t>
            </a: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&lt;= “00”;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elsif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</a:t>
            </a: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 = “0010”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 then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latin typeface="Arial" panose="020B0604020202020204" pitchFamily="34" charset="0"/>
              </a:rPr>
              <a:t>y</a:t>
            </a: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&lt;= “01”;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elsif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</a:t>
            </a: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 = “0100”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 then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latin typeface="Arial" panose="020B0604020202020204" pitchFamily="34" charset="0"/>
              </a:rPr>
              <a:t>y</a:t>
            </a: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&lt;= ”10”;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elsif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</a:t>
            </a: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 = “1000”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 then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latin typeface="Arial" panose="020B0604020202020204" pitchFamily="34" charset="0"/>
              </a:rPr>
              <a:t>y</a:t>
            </a: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&lt;= “11”;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end if ;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end process ;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end behavioral ;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8048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91F2C-A55F-4930-925D-35AAEBFA6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Priority Encoder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1E97715-B4D3-4A12-9C5D-4E24B55C51D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800" dirty="0"/>
                  <a:t>It takes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</m:sSup>
                  </m:oMath>
                </a14:m>
                <a:r>
                  <a:rPr lang="en-US" sz="2800" dirty="0"/>
                  <a:t> inputs</a:t>
                </a:r>
              </a:p>
              <a:p>
                <a:r>
                  <a:rPr lang="en-US" sz="2800" dirty="0"/>
                  <a:t>It generates N binary outputs</a:t>
                </a:r>
              </a:p>
              <a:p>
                <a:r>
                  <a:rPr lang="en-US" sz="2800" dirty="0"/>
                  <a:t>1 binary valid output</a:t>
                </a:r>
              </a:p>
              <a:p>
                <a:r>
                  <a:rPr lang="en-US" sz="2800" dirty="0"/>
                  <a:t>Function: it encodes information into an n-bit code</a:t>
                </a:r>
              </a:p>
              <a:p>
                <a:r>
                  <a:rPr lang="en-US" sz="2800" dirty="0"/>
                  <a:t>Priority encoders allow for multiple inputs be '1’</a:t>
                </a:r>
              </a:p>
              <a:p>
                <a:pPr lvl="1"/>
                <a:r>
                  <a:rPr lang="en-US" sz="2400" dirty="0"/>
                  <a:t>MSB = highest priority, LSB = lowest priority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1E97715-B4D3-4A12-9C5D-4E24B55C51D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46" t="-1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3250A7-6FA8-4762-A6B9-688B2161A71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F9A987-07AB-442C-B123-EF969832F051}" type="slidenum">
              <a:rPr lang="en-US" altLang="zh-CN" smtClean="0"/>
              <a:pPr>
                <a:defRPr/>
              </a:pPr>
              <a:t>12</a:t>
            </a:fld>
            <a:endParaRPr lang="en-US" altLang="zh-C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C60E74-6CB6-4B63-B7FD-81C51A926C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4347" y="4038600"/>
            <a:ext cx="5724525" cy="260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3438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C3704-A2AC-4B5E-A3BF-47C4C2061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4-to-2 Priority Encoder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64C979-CA47-47EA-BF94-A767177668E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F9A987-07AB-442C-B123-EF969832F051}" type="slidenum">
              <a:rPr lang="en-US" altLang="zh-CN" smtClean="0"/>
              <a:pPr>
                <a:defRPr/>
              </a:pPr>
              <a:t>13</a:t>
            </a:fld>
            <a:endParaRPr lang="en-US" altLang="zh-C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541E7D1-BCED-48B2-B63F-31DB6F5227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16" y="889241"/>
            <a:ext cx="3573994" cy="2360953"/>
          </a:xfrm>
          <a:prstGeom prst="rect">
            <a:avLst/>
          </a:prstGeom>
        </p:spPr>
      </p:pic>
      <p:sp>
        <p:nvSpPr>
          <p:cNvPr id="6" name="Rectangle 1">
            <a:extLst>
              <a:ext uri="{FF2B5EF4-FFF2-40B4-BE49-F238E27FC236}">
                <a16:creationId xmlns:a16="http://schemas.microsoft.com/office/drawing/2014/main" id="{38A2A35B-7BFD-4B83-8926-438C065D9E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0815" y="766130"/>
            <a:ext cx="4861710" cy="5755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entity </a:t>
            </a:r>
            <a:r>
              <a:rPr kumimoji="0" lang="en-US" altLang="en-US" sz="16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priority</a:t>
            </a: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_</a:t>
            </a:r>
            <a:r>
              <a:rPr kumimoji="0" lang="en-US" altLang="en-US" sz="16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encoder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is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port (</a:t>
            </a: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in STD_LOGIC_VECTOR(</a:t>
            </a: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3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downto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0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 ;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        </a:t>
            </a: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y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: out STD_LOGIC_VECTOR(</a:t>
            </a: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1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downto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0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 ) ;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end </a:t>
            </a:r>
            <a:r>
              <a:rPr kumimoji="0" lang="en-US" altLang="en-US" sz="16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priority_encoder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;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Architecture </a:t>
            </a: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behavioral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of </a:t>
            </a:r>
            <a:r>
              <a:rPr kumimoji="0" lang="en-US" altLang="en-US" sz="16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priority_encoder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is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b="1" dirty="0">
                <a:latin typeface="Arial" panose="020B0604020202020204" pitchFamily="34" charset="0"/>
              </a:rPr>
              <a:t>Signal </a:t>
            </a:r>
            <a:r>
              <a:rPr lang="en-US" altLang="en-US" sz="1600" dirty="0">
                <a:latin typeface="Arial" panose="020B0604020202020204" pitchFamily="34" charset="0"/>
              </a:rPr>
              <a:t>valid</a:t>
            </a:r>
            <a:r>
              <a:rPr lang="en-US" altLang="en-US" sz="1600" b="1" dirty="0">
                <a:latin typeface="Arial" panose="020B0604020202020204" pitchFamily="34" charset="0"/>
              </a:rPr>
              <a:t>: </a:t>
            </a:r>
            <a:r>
              <a:rPr lang="en-US" altLang="en-US" sz="1600" b="1" dirty="0" err="1">
                <a:latin typeface="Arial" panose="020B0604020202020204" pitchFamily="34" charset="0"/>
              </a:rPr>
              <a:t>std_logic</a:t>
            </a:r>
            <a:r>
              <a:rPr lang="en-US" altLang="en-US" sz="1600" b="1" dirty="0">
                <a:latin typeface="Arial" panose="020B0604020202020204" pitchFamily="34" charset="0"/>
              </a:rPr>
              <a:t> := ‘0’;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begin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process(</a:t>
            </a: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begin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if (</a:t>
            </a: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w(3) = ‘1’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 then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600" dirty="0">
                <a:latin typeface="Arial" panose="020B0604020202020204" pitchFamily="34" charset="0"/>
              </a:rPr>
              <a:t>y</a:t>
            </a: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&lt;= “11” ; valid &lt;= ‘1’;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elsif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</a:t>
            </a: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w(2) = ‘1’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 then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</a:rPr>
              <a:t>y</a:t>
            </a: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&lt;= “10”; </a:t>
            </a:r>
            <a:r>
              <a:rPr lang="en-US" altLang="en-US" sz="1600" dirty="0">
                <a:latin typeface="Arial" panose="020B0604020202020204" pitchFamily="34" charset="0"/>
              </a:rPr>
              <a:t>valid &lt;= ‘1’;</a:t>
            </a:r>
            <a:endParaRPr kumimoji="0" lang="en-US" alt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elsif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</a:t>
            </a: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w(1) = ‘1’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 then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</a:rPr>
              <a:t>y</a:t>
            </a: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&lt;= “01”; </a:t>
            </a:r>
            <a:r>
              <a:rPr lang="en-US" altLang="en-US" sz="1600" dirty="0">
                <a:latin typeface="Arial" panose="020B0604020202020204" pitchFamily="34" charset="0"/>
              </a:rPr>
              <a:t>valid &lt;= ‘1’;</a:t>
            </a:r>
            <a:endParaRPr kumimoji="0" lang="en-US" alt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elsif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</a:t>
            </a: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w(0) = ‘1’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 then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</a:rPr>
              <a:t>y</a:t>
            </a: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&lt;= “00”; </a:t>
            </a:r>
            <a:r>
              <a:rPr lang="en-US" altLang="en-US" sz="1600" dirty="0">
                <a:latin typeface="Arial" panose="020B0604020202020204" pitchFamily="34" charset="0"/>
              </a:rPr>
              <a:t>valid &lt;= ‘1’;</a:t>
            </a:r>
            <a:endParaRPr kumimoji="0" lang="en-US" alt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end if ;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end process ;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end behavioral ;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106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37457-265D-4E0A-9F2F-73D4968F3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Demultiplexer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FAD0B60-5D7B-4229-9F66-5075B0033EB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1925" y="923925"/>
                <a:ext cx="5125299" cy="5810250"/>
              </a:xfrm>
            </p:spPr>
            <p:txBody>
              <a:bodyPr/>
              <a:lstStyle/>
              <a:p>
                <a:r>
                  <a:rPr lang="en-US" sz="2800" dirty="0"/>
                  <a:t>1 binary inputs</a:t>
                </a:r>
              </a:p>
              <a:p>
                <a:r>
                  <a:rPr lang="en-US" sz="2800" dirty="0"/>
                  <a:t>N binary outputs</a:t>
                </a: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𝑙𝑜𝑔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</m:sSubSup>
                  </m:oMath>
                </a14:m>
                <a:r>
                  <a:rPr lang="en-US" sz="2800" dirty="0"/>
                  <a:t> binary selection inputs</a:t>
                </a:r>
              </a:p>
              <a:p>
                <a:r>
                  <a:rPr lang="en-US" sz="2800" dirty="0"/>
                  <a:t>Functions: it places input onto one of N outputs, with the remaining outputs zeros</a:t>
                </a:r>
              </a:p>
              <a:p>
                <a:endParaRPr lang="en-US" sz="2800" dirty="0"/>
              </a:p>
              <a:p>
                <a:endParaRPr lang="en-US" sz="2800" dirty="0"/>
              </a:p>
              <a:p>
                <a:r>
                  <a:rPr lang="en-US" sz="2800" dirty="0"/>
                  <a:t>Try to construct them using decoders!!!!!!!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FAD0B60-5D7B-4229-9F66-5075B0033EB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1925" y="923925"/>
                <a:ext cx="5125299" cy="5810250"/>
              </a:xfrm>
              <a:blipFill>
                <a:blip r:embed="rId2"/>
                <a:stretch>
                  <a:fillRect l="-2143" t="-1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5EB28C-D15D-406A-AC79-9C156FF38CD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F9A987-07AB-442C-B123-EF969832F051}" type="slidenum">
              <a:rPr lang="en-US" altLang="zh-CN" smtClean="0"/>
              <a:pPr>
                <a:defRPr/>
              </a:pPr>
              <a:t>14</a:t>
            </a:fld>
            <a:endParaRPr lang="en-US" altLang="zh-C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35D6AC6-6B0F-400A-8DD1-C93B14AA19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7224" y="1144744"/>
            <a:ext cx="3648075" cy="2124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4355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19F19-4DB0-45FE-84FC-087FD800D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1F3F72-4A14-4B67-BCFF-725EE1F7D6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read chapter 6</a:t>
            </a:r>
          </a:p>
          <a:p>
            <a:r>
              <a:rPr lang="en-US" dirty="0"/>
              <a:t>Lab 0 is on the website</a:t>
            </a:r>
          </a:p>
          <a:p>
            <a:pPr lvl="1"/>
            <a:r>
              <a:rPr lang="en-US"/>
              <a:t>http</a:t>
            </a:r>
            <a:r>
              <a:rPr lang="en-US" dirty="0"/>
              <a:t>://farimah.ece.ufl.edu/teaching/eel4712/assignments-labs/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FE6455-D184-43CA-9A58-A34ED1CAF49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F9A987-07AB-442C-B123-EF969832F051}" type="slidenum">
              <a:rPr lang="en-US" altLang="zh-CN" smtClean="0"/>
              <a:pPr>
                <a:defRPr/>
              </a:pPr>
              <a:t>15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753738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8">
            <a:extLst>
              <a:ext uri="{FF2B5EF4-FFF2-40B4-BE49-F238E27FC236}">
                <a16:creationId xmlns:a16="http://schemas.microsoft.com/office/drawing/2014/main" id="{2A8AA5BC-4F7A-4226-8F99-6D824B226A9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9144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3" name="Rectangle 10">
            <a:extLst>
              <a:ext uri="{FF2B5EF4-FFF2-40B4-BE49-F238E27FC236}">
                <a16:creationId xmlns:a16="http://schemas.microsoft.com/office/drawing/2014/main" id="{3E5445C6-DD42-4979-86FF-03730E8C6DB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300" y="321733"/>
            <a:ext cx="8680116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34" name="Straight Connector 12">
            <a:extLst>
              <a:ext uri="{FF2B5EF4-FFF2-40B4-BE49-F238E27FC236}">
                <a16:creationId xmlns:a16="http://schemas.microsoft.com/office/drawing/2014/main" id="{45000665-DFC7-417E-8FD7-516A0F15C975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543300" y="4109417"/>
            <a:ext cx="20574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FC0FCE3A-2535-4396-A223-BDAEC81D6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122362"/>
            <a:ext cx="6858000" cy="2840037"/>
          </a:xfrm>
        </p:spPr>
        <p:txBody>
          <a:bodyPr vert="horz" lIns="91440" tIns="45720" rIns="91440" bIns="45720" rtlCol="0" anchor="b"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5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40229583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7A336-F1C5-434B-837A-1FB7A930A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2x1 Multiplexer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637870-6B34-4F40-A08C-BBF65E9AF40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F9A987-07AB-442C-B123-EF969832F051}" type="slidenum">
              <a:rPr lang="en-US" altLang="zh-CN" smtClean="0"/>
              <a:pPr>
                <a:defRPr/>
              </a:pPr>
              <a:t>2</a:t>
            </a:fld>
            <a:endParaRPr lang="en-US" altLang="zh-CN"/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8075B536-02DC-4C36-8202-68F5BC9E53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386491"/>
              </p:ext>
            </p:extLst>
          </p:nvPr>
        </p:nvGraphicFramePr>
        <p:xfrm>
          <a:off x="6293221" y="1383676"/>
          <a:ext cx="2038350" cy="10972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39617">
                  <a:extLst>
                    <a:ext uri="{9D8B030D-6E8A-4147-A177-3AD203B41FA5}">
                      <a16:colId xmlns:a16="http://schemas.microsoft.com/office/drawing/2014/main" val="1428506322"/>
                    </a:ext>
                  </a:extLst>
                </a:gridCol>
                <a:gridCol w="1098733">
                  <a:extLst>
                    <a:ext uri="{9D8B030D-6E8A-4147-A177-3AD203B41FA5}">
                      <a16:colId xmlns:a16="http://schemas.microsoft.com/office/drawing/2014/main" val="780129624"/>
                    </a:ext>
                  </a:extLst>
                </a:gridCol>
              </a:tblGrid>
              <a:tr h="246679">
                <a:tc>
                  <a:txBody>
                    <a:bodyPr/>
                    <a:lstStyle/>
                    <a:p>
                      <a:r>
                        <a:rPr lang="en-US" dirty="0" err="1"/>
                        <a:t>sel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2516926"/>
                  </a:ext>
                </a:extLst>
              </a:tr>
              <a:tr h="246679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chemeClr val="tx1"/>
                          </a:solidFill>
                        </a:rPr>
                        <a:t>w1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2647170"/>
                  </a:ext>
                </a:extLst>
              </a:tr>
              <a:tr h="246679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>
                          <a:solidFill>
                            <a:schemeClr val="tx1"/>
                          </a:solidFill>
                        </a:rPr>
                        <a:t>w2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9379401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9AC9C9AF-EC8C-4D27-A5D5-9D0D02318292}"/>
              </a:ext>
            </a:extLst>
          </p:cNvPr>
          <p:cNvSpPr txBox="1"/>
          <p:nvPr/>
        </p:nvSpPr>
        <p:spPr>
          <a:xfrm>
            <a:off x="5542439" y="885776"/>
            <a:ext cx="2956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Truth Table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F36CA5E-6B93-4BB1-9B77-BC5EC3BE5F41}"/>
              </a:ext>
            </a:extLst>
          </p:cNvPr>
          <p:cNvSpPr txBox="1"/>
          <p:nvPr/>
        </p:nvSpPr>
        <p:spPr>
          <a:xfrm>
            <a:off x="3569082" y="1252848"/>
            <a:ext cx="20383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(</a:t>
            </a:r>
            <a:r>
              <a:rPr lang="en-US" dirty="0" err="1"/>
              <a:t>sel</a:t>
            </a:r>
            <a:r>
              <a:rPr lang="en-US" dirty="0"/>
              <a:t> = ‘0’) then</a:t>
            </a:r>
          </a:p>
          <a:p>
            <a:r>
              <a:rPr lang="en-US" dirty="0"/>
              <a:t>   output &lt;= w1;</a:t>
            </a:r>
          </a:p>
          <a:p>
            <a:r>
              <a:rPr lang="en-US" dirty="0"/>
              <a:t>else</a:t>
            </a:r>
          </a:p>
          <a:p>
            <a:r>
              <a:rPr lang="en-US" dirty="0"/>
              <a:t>  output &lt;= w2;</a:t>
            </a:r>
          </a:p>
          <a:p>
            <a:r>
              <a:rPr lang="en-US" dirty="0"/>
              <a:t>end if; </a:t>
            </a:r>
          </a:p>
          <a:p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F8D5EFF-4E81-480C-9E55-DCCBEE1F735A}"/>
              </a:ext>
            </a:extLst>
          </p:cNvPr>
          <p:cNvGrpSpPr/>
          <p:nvPr/>
        </p:nvGrpSpPr>
        <p:grpSpPr>
          <a:xfrm>
            <a:off x="788904" y="980315"/>
            <a:ext cx="2458573" cy="2384610"/>
            <a:chOff x="858369" y="1407460"/>
            <a:chExt cx="2458573" cy="2384610"/>
          </a:xfrm>
        </p:grpSpPr>
        <p:sp>
          <p:nvSpPr>
            <p:cNvPr id="5" name="Trapezoid 4">
              <a:extLst>
                <a:ext uri="{FF2B5EF4-FFF2-40B4-BE49-F238E27FC236}">
                  <a16:creationId xmlns:a16="http://schemas.microsoft.com/office/drawing/2014/main" id="{E414E1AA-5FD7-44ED-8479-AE6891347C2E}"/>
                </a:ext>
              </a:extLst>
            </p:cNvPr>
            <p:cNvSpPr/>
            <p:nvPr/>
          </p:nvSpPr>
          <p:spPr bwMode="auto">
            <a:xfrm rot="5400000">
              <a:off x="907676" y="2073090"/>
              <a:ext cx="1940859" cy="609600"/>
            </a:xfrm>
            <a:prstGeom prst="trapezoid">
              <a:avLst/>
            </a:prstGeom>
            <a:ln>
              <a:headEnd type="none" w="med" len="med"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0F9B0E5D-6719-4A6B-A0E1-175C6EF5B9C4}"/>
                </a:ext>
              </a:extLst>
            </p:cNvPr>
            <p:cNvCxnSpPr/>
            <p:nvPr/>
          </p:nvCxnSpPr>
          <p:spPr bwMode="auto">
            <a:xfrm>
              <a:off x="896471" y="1864659"/>
              <a:ext cx="681317" cy="0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D90CDA0F-ED2A-4A5B-87FB-E67C1B29AEC4}"/>
                </a:ext>
              </a:extLst>
            </p:cNvPr>
            <p:cNvCxnSpPr/>
            <p:nvPr/>
          </p:nvCxnSpPr>
          <p:spPr bwMode="auto">
            <a:xfrm>
              <a:off x="891988" y="2877671"/>
              <a:ext cx="681317" cy="0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03ED7948-447F-4B4C-80F0-34FFBB97D9A4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882587" y="3281082"/>
              <a:ext cx="0" cy="510988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DBC088EE-744B-4918-AFA2-98A171DA08E0}"/>
                </a:ext>
              </a:extLst>
            </p:cNvPr>
            <p:cNvCxnSpPr/>
            <p:nvPr/>
          </p:nvCxnSpPr>
          <p:spPr bwMode="auto">
            <a:xfrm>
              <a:off x="2182906" y="2377890"/>
              <a:ext cx="681317" cy="0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222D04E-C89B-4A21-8A49-6ACBECF4ACF3}"/>
                </a:ext>
              </a:extLst>
            </p:cNvPr>
            <p:cNvSpPr txBox="1"/>
            <p:nvPr/>
          </p:nvSpPr>
          <p:spPr>
            <a:xfrm>
              <a:off x="858369" y="1476026"/>
              <a:ext cx="10488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w1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CCA4C51-C9E1-4D40-A44B-F3EF9414A35B}"/>
                </a:ext>
              </a:extLst>
            </p:cNvPr>
            <p:cNvSpPr txBox="1"/>
            <p:nvPr/>
          </p:nvSpPr>
          <p:spPr>
            <a:xfrm>
              <a:off x="858370" y="2497644"/>
              <a:ext cx="10488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w2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670BD40-E197-4E12-B3B4-9C099C82A68E}"/>
                </a:ext>
              </a:extLst>
            </p:cNvPr>
            <p:cNvSpPr txBox="1"/>
            <p:nvPr/>
          </p:nvSpPr>
          <p:spPr>
            <a:xfrm>
              <a:off x="2268071" y="2008558"/>
              <a:ext cx="10488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5478652-665B-43A8-A6A9-94431C6576C5}"/>
                </a:ext>
              </a:extLst>
            </p:cNvPr>
            <p:cNvSpPr txBox="1"/>
            <p:nvPr/>
          </p:nvSpPr>
          <p:spPr>
            <a:xfrm>
              <a:off x="1396251" y="3403437"/>
              <a:ext cx="10488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/>
                <a:t>sel</a:t>
              </a:r>
              <a:endParaRPr lang="en-US" dirty="0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D604CC6-8B91-4181-9229-256F6FA4FB4E}"/>
                </a:ext>
              </a:extLst>
            </p:cNvPr>
            <p:cNvSpPr txBox="1"/>
            <p:nvPr/>
          </p:nvSpPr>
          <p:spPr>
            <a:xfrm>
              <a:off x="1604684" y="1679993"/>
              <a:ext cx="3854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D101836-5B1B-4AE6-A75D-2BFE746E361B}"/>
                </a:ext>
              </a:extLst>
            </p:cNvPr>
            <p:cNvSpPr txBox="1"/>
            <p:nvPr/>
          </p:nvSpPr>
          <p:spPr>
            <a:xfrm>
              <a:off x="1573304" y="2672633"/>
              <a:ext cx="5490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ontent Placeholder 2">
                <a:extLst>
                  <a:ext uri="{FF2B5EF4-FFF2-40B4-BE49-F238E27FC236}">
                    <a16:creationId xmlns:a16="http://schemas.microsoft.com/office/drawing/2014/main" id="{65CDF3EF-7EFA-4225-B972-41EB255BDE1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1876" y="4124701"/>
                <a:ext cx="4627561" cy="2375087"/>
              </a:xfrm>
            </p:spPr>
            <p:txBody>
              <a:bodyPr/>
              <a:lstStyle/>
              <a:p>
                <a:r>
                  <a:rPr lang="en-US" sz="2400" dirty="0"/>
                  <a:t>N binary inputs</a:t>
                </a: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b="1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b="1" i="1" dirty="0" smtClean="0">
                            <a:latin typeface="Cambria Math" panose="02040503050406030204" pitchFamily="18" charset="0"/>
                          </a:rPr>
                          <m:t>𝒍𝒐𝒈</m:t>
                        </m:r>
                      </m:e>
                      <m:sub>
                        <m:r>
                          <a:rPr lang="en-US" sz="2400" b="1" i="1" dirty="0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  <m:sup>
                        <m:r>
                          <a:rPr lang="en-US" sz="2400" b="1" i="1" dirty="0" smtClean="0">
                            <a:latin typeface="Cambria Math" panose="02040503050406030204" pitchFamily="18" charset="0"/>
                          </a:rPr>
                          <m:t>𝑵</m:t>
                        </m:r>
                      </m:sup>
                    </m:sSubSup>
                  </m:oMath>
                </a14:m>
                <a:r>
                  <a:rPr lang="en-US" sz="2400" dirty="0"/>
                  <a:t> Selection inputs</a:t>
                </a:r>
              </a:p>
              <a:p>
                <a:r>
                  <a:rPr lang="en-US" sz="2400" dirty="0"/>
                  <a:t>One binary output</a:t>
                </a:r>
              </a:p>
              <a:p>
                <a:r>
                  <a:rPr lang="en-US" sz="2400" dirty="0"/>
                  <a:t>One of the inputs are placed onto the output port</a:t>
                </a:r>
              </a:p>
              <a:p>
                <a:pPr marL="457200" lvl="1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en-US" sz="2800" dirty="0"/>
              </a:p>
              <a:p>
                <a:endParaRPr lang="en-US" sz="2800" dirty="0"/>
              </a:p>
              <a:p>
                <a:endParaRPr lang="en-US" sz="2800" dirty="0"/>
              </a:p>
              <a:p>
                <a:pPr marL="0" indent="0">
                  <a:buNone/>
                </a:pPr>
                <a:endParaRPr lang="en-US" sz="2800" dirty="0"/>
              </a:p>
            </p:txBody>
          </p:sp>
        </mc:Choice>
        <mc:Fallback xmlns="">
          <p:sp>
            <p:nvSpPr>
              <p:cNvPr id="23" name="Content Placeholder 2">
                <a:extLst>
                  <a:ext uri="{FF2B5EF4-FFF2-40B4-BE49-F238E27FC236}">
                    <a16:creationId xmlns:a16="http://schemas.microsoft.com/office/drawing/2014/main" id="{65CDF3EF-7EFA-4225-B972-41EB255BDE1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1876" y="4124701"/>
                <a:ext cx="4627561" cy="2375087"/>
              </a:xfrm>
              <a:blipFill>
                <a:blip r:embed="rId3"/>
                <a:stretch>
                  <a:fillRect l="-1713" t="-17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4" name="Group 23">
            <a:extLst>
              <a:ext uri="{FF2B5EF4-FFF2-40B4-BE49-F238E27FC236}">
                <a16:creationId xmlns:a16="http://schemas.microsoft.com/office/drawing/2014/main" id="{2C40D3F1-66CE-4A89-977E-CDE9F2DDEF99}"/>
              </a:ext>
            </a:extLst>
          </p:cNvPr>
          <p:cNvGrpSpPr/>
          <p:nvPr/>
        </p:nvGrpSpPr>
        <p:grpSpPr>
          <a:xfrm>
            <a:off x="5845545" y="3902609"/>
            <a:ext cx="3165105" cy="3143429"/>
            <a:chOff x="708210" y="1407460"/>
            <a:chExt cx="3165105" cy="3143429"/>
          </a:xfrm>
        </p:grpSpPr>
        <p:sp>
          <p:nvSpPr>
            <p:cNvPr id="25" name="Trapezoid 24">
              <a:extLst>
                <a:ext uri="{FF2B5EF4-FFF2-40B4-BE49-F238E27FC236}">
                  <a16:creationId xmlns:a16="http://schemas.microsoft.com/office/drawing/2014/main" id="{C158386C-D5AB-4DBA-8C13-D00C104859D4}"/>
                </a:ext>
              </a:extLst>
            </p:cNvPr>
            <p:cNvSpPr/>
            <p:nvPr/>
          </p:nvSpPr>
          <p:spPr bwMode="auto">
            <a:xfrm rot="5400000">
              <a:off x="907676" y="2073090"/>
              <a:ext cx="1940859" cy="609600"/>
            </a:xfrm>
            <a:prstGeom prst="trapezoid">
              <a:avLst/>
            </a:prstGeom>
            <a:ln>
              <a:headEnd type="none" w="med" len="med"/>
              <a:tailEnd type="triangl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1" i="0" u="none" strike="noStrike" cap="none" normalizeH="0" baseline="0">
                <a:ln>
                  <a:noFill/>
                </a:ln>
                <a:solidFill>
                  <a:schemeClr val="accent2"/>
                </a:solidFill>
                <a:effectLst/>
                <a:latin typeface="Arial" charset="0"/>
              </a:endParaRPr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B6F0789A-67CC-49E0-AA28-D288F1C8006F}"/>
                </a:ext>
              </a:extLst>
            </p:cNvPr>
            <p:cNvCxnSpPr/>
            <p:nvPr/>
          </p:nvCxnSpPr>
          <p:spPr bwMode="auto">
            <a:xfrm>
              <a:off x="896471" y="1864659"/>
              <a:ext cx="681317" cy="0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D3AD149-24EA-45E2-8406-0B0B692BF210}"/>
                </a:ext>
              </a:extLst>
            </p:cNvPr>
            <p:cNvCxnSpPr/>
            <p:nvPr/>
          </p:nvCxnSpPr>
          <p:spPr bwMode="auto">
            <a:xfrm>
              <a:off x="891988" y="2877671"/>
              <a:ext cx="681317" cy="0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0152967-890A-48E2-B8FA-5EECB172B30D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882587" y="3281082"/>
              <a:ext cx="0" cy="299589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9F50A1B2-13D2-44BE-A22B-CA6C10A2683C}"/>
                </a:ext>
              </a:extLst>
            </p:cNvPr>
            <p:cNvCxnSpPr/>
            <p:nvPr/>
          </p:nvCxnSpPr>
          <p:spPr bwMode="auto">
            <a:xfrm>
              <a:off x="2182906" y="2377890"/>
              <a:ext cx="681317" cy="0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035B0A70-ACF8-4C8D-9400-E99B46488EFB}"/>
                    </a:ext>
                  </a:extLst>
                </p:cNvPr>
                <p:cNvSpPr txBox="1"/>
                <p:nvPr/>
              </p:nvSpPr>
              <p:spPr>
                <a:xfrm>
                  <a:off x="708210" y="2841195"/>
                  <a:ext cx="104887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035B0A70-ACF8-4C8D-9400-E99B46488EF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8210" y="2841195"/>
                  <a:ext cx="1048871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85BC32D-B1D2-4E86-849A-51E550B9686F}"/>
                </a:ext>
              </a:extLst>
            </p:cNvPr>
            <p:cNvSpPr txBox="1"/>
            <p:nvPr/>
          </p:nvSpPr>
          <p:spPr>
            <a:xfrm>
              <a:off x="2268071" y="2008558"/>
              <a:ext cx="10488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5F2A4C15-BF33-480F-A4FC-54F475928170}"/>
                    </a:ext>
                  </a:extLst>
                </p:cNvPr>
                <p:cNvSpPr txBox="1"/>
                <p:nvPr/>
              </p:nvSpPr>
              <p:spPr>
                <a:xfrm>
                  <a:off x="786107" y="3888015"/>
                  <a:ext cx="3087208" cy="66287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Sup>
                        <m:sSubSupPr>
                          <m:ctrlPr>
                            <a:rPr lang="en-US" b="1" i="1" dirty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1" i="1" dirty="0">
                              <a:latin typeface="Cambria Math" panose="02040503050406030204" pitchFamily="18" charset="0"/>
                            </a:rPr>
                            <m:t>𝒍𝒐𝒈</m:t>
                          </m:r>
                        </m:e>
                        <m:sub>
                          <m:r>
                            <a:rPr lang="en-US" b="1" i="1" dirty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  <m:sup>
                          <m:r>
                            <a:rPr lang="en-US" b="1" i="1" dirty="0">
                              <a:latin typeface="Cambria Math" panose="02040503050406030204" pitchFamily="18" charset="0"/>
                            </a:rPr>
                            <m:t>𝑵</m:t>
                          </m:r>
                        </m:sup>
                      </m:sSubSup>
                    </m:oMath>
                  </a14:m>
                  <a:r>
                    <a:rPr lang="en-US" dirty="0"/>
                    <a:t> Selection inputs</a:t>
                  </a:r>
                </a:p>
                <a:p>
                  <a:endParaRPr lang="en-US" dirty="0"/>
                </a:p>
              </p:txBody>
            </p:sp>
          </mc:Choice>
          <mc:Fallback xmlns="">
            <p:sp>
              <p:nvSpPr>
                <p:cNvPr id="33" name="TextBox 32">
                  <a:extLst>
                    <a:ext uri="{FF2B5EF4-FFF2-40B4-BE49-F238E27FC236}">
                      <a16:creationId xmlns:a16="http://schemas.microsoft.com/office/drawing/2014/main" id="{5F2A4C15-BF33-480F-A4FC-54F47592817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6107" y="3888015"/>
                  <a:ext cx="3087208" cy="662874"/>
                </a:xfrm>
                <a:prstGeom prst="rect">
                  <a:avLst/>
                </a:prstGeom>
                <a:blipFill>
                  <a:blip r:embed="rId5"/>
                  <a:stretch>
                    <a:fillRect l="-791" t="-183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B970AC3F-8F40-433C-BCB9-9FE243BCA10C}"/>
                </a:ext>
              </a:extLst>
            </p:cNvPr>
            <p:cNvSpPr txBox="1"/>
            <p:nvPr/>
          </p:nvSpPr>
          <p:spPr>
            <a:xfrm>
              <a:off x="1604684" y="1679993"/>
              <a:ext cx="3854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D90D6D3-7D91-46FB-B288-CF6031B06F6A}"/>
                </a:ext>
              </a:extLst>
            </p:cNvPr>
            <p:cNvSpPr txBox="1"/>
            <p:nvPr/>
          </p:nvSpPr>
          <p:spPr>
            <a:xfrm>
              <a:off x="1573304" y="2672633"/>
              <a:ext cx="5490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</a:t>
              </a:r>
            </a:p>
          </p:txBody>
        </p:sp>
      </p:grp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125AA0C6-EA56-4CDC-BEC5-58E3BE0E5A3F}"/>
              </a:ext>
            </a:extLst>
          </p:cNvPr>
          <p:cNvCxnSpPr>
            <a:cxnSpLocks/>
          </p:cNvCxnSpPr>
          <p:nvPr/>
        </p:nvCxnSpPr>
        <p:spPr bwMode="auto">
          <a:xfrm>
            <a:off x="7166163" y="5737644"/>
            <a:ext cx="0" cy="315161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Left Brace 15">
            <a:extLst>
              <a:ext uri="{FF2B5EF4-FFF2-40B4-BE49-F238E27FC236}">
                <a16:creationId xmlns:a16="http://schemas.microsoft.com/office/drawing/2014/main" id="{6B733FDD-113E-4FE6-87EF-1781BD9B5BCC}"/>
              </a:ext>
            </a:extLst>
          </p:cNvPr>
          <p:cNvSpPr/>
          <p:nvPr/>
        </p:nvSpPr>
        <p:spPr bwMode="auto">
          <a:xfrm rot="16200000">
            <a:off x="6904266" y="5769416"/>
            <a:ext cx="341844" cy="763831"/>
          </a:xfrm>
          <a:prstGeom prst="leftBrace">
            <a:avLst/>
          </a:prstGeom>
          <a:noFill/>
          <a:ln w="28575" cap="flat" cmpd="sng" algn="ctr">
            <a:solidFill>
              <a:schemeClr val="tx1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48019C3A-CCB7-4280-A6AC-3AB496668F02}"/>
                  </a:ext>
                </a:extLst>
              </p:cNvPr>
              <p:cNvSpPr txBox="1"/>
              <p:nvPr/>
            </p:nvSpPr>
            <p:spPr>
              <a:xfrm>
                <a:off x="5768785" y="3940035"/>
                <a:ext cx="104887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48019C3A-CCB7-4280-A6AC-3AB496668F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8785" y="3940035"/>
                <a:ext cx="1048871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E7ABA219-04AE-4359-80D7-3E591A33DD60}"/>
              </a:ext>
            </a:extLst>
          </p:cNvPr>
          <p:cNvCxnSpPr/>
          <p:nvPr/>
        </p:nvCxnSpPr>
        <p:spPr bwMode="auto">
          <a:xfrm>
            <a:off x="6053565" y="4672098"/>
            <a:ext cx="681317" cy="0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ECF422D8-BF02-48EA-B731-D8501849CD14}"/>
              </a:ext>
            </a:extLst>
          </p:cNvPr>
          <p:cNvSpPr txBox="1"/>
          <p:nvPr/>
        </p:nvSpPr>
        <p:spPr>
          <a:xfrm>
            <a:off x="6064031" y="4040402"/>
            <a:ext cx="51995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/>
              <a:t>.</a:t>
            </a:r>
            <a:endParaRPr lang="en-US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640BDFD-639A-492D-A4C7-35A18B34D605}"/>
              </a:ext>
            </a:extLst>
          </p:cNvPr>
          <p:cNvSpPr txBox="1"/>
          <p:nvPr/>
        </p:nvSpPr>
        <p:spPr>
          <a:xfrm>
            <a:off x="6080382" y="4319041"/>
            <a:ext cx="4551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/>
              <a:t>.</a:t>
            </a:r>
            <a:endParaRPr lang="en-US" dirty="0"/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96BA0511-64A2-42DB-AB42-AE9CC649F365}"/>
              </a:ext>
            </a:extLst>
          </p:cNvPr>
          <p:cNvCxnSpPr>
            <a:cxnSpLocks/>
          </p:cNvCxnSpPr>
          <p:nvPr/>
        </p:nvCxnSpPr>
        <p:spPr bwMode="auto">
          <a:xfrm>
            <a:off x="215714" y="3596173"/>
            <a:ext cx="8282827" cy="57156"/>
          </a:xfrm>
          <a:prstGeom prst="line">
            <a:avLst/>
          </a:prstGeom>
          <a:ln w="190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Left Brace 45">
            <a:extLst>
              <a:ext uri="{FF2B5EF4-FFF2-40B4-BE49-F238E27FC236}">
                <a16:creationId xmlns:a16="http://schemas.microsoft.com/office/drawing/2014/main" id="{BE5CA07C-1EE6-4A46-813E-7D3072CCB271}"/>
              </a:ext>
            </a:extLst>
          </p:cNvPr>
          <p:cNvSpPr/>
          <p:nvPr/>
        </p:nvSpPr>
        <p:spPr bwMode="auto">
          <a:xfrm>
            <a:off x="5674617" y="4175143"/>
            <a:ext cx="300666" cy="1288710"/>
          </a:xfrm>
          <a:prstGeom prst="leftBrace">
            <a:avLst/>
          </a:prstGeom>
          <a:noFill/>
          <a:ln w="28575" cap="flat" cmpd="sng" algn="ctr">
            <a:solidFill>
              <a:schemeClr val="tx1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280BD654-8B9A-4CBD-833D-2E8B8DFDBB0F}"/>
                  </a:ext>
                </a:extLst>
              </p:cNvPr>
              <p:cNvSpPr txBox="1"/>
              <p:nvPr/>
            </p:nvSpPr>
            <p:spPr>
              <a:xfrm>
                <a:off x="4598161" y="4590454"/>
                <a:ext cx="1139587" cy="6628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𝑵</m:t>
                    </m:r>
                  </m:oMath>
                </a14:m>
                <a:r>
                  <a:rPr lang="en-US" dirty="0"/>
                  <a:t> inputs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280BD654-8B9A-4CBD-833D-2E8B8DFDBB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8161" y="4590454"/>
                <a:ext cx="1139587" cy="662874"/>
              </a:xfrm>
              <a:prstGeom prst="rect">
                <a:avLst/>
              </a:prstGeom>
              <a:blipFill>
                <a:blip r:embed="rId7"/>
                <a:stretch>
                  <a:fillRect t="-45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5200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93FBF-EA74-4E70-A9DF-35279E386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2x1 Multiplexer: VHDL Implementation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61CE9D-89C3-4401-BD13-79D9FC47545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F9A987-07AB-442C-B123-EF969832F051}" type="slidenum">
              <a:rPr lang="en-US" altLang="zh-CN" smtClean="0"/>
              <a:pPr>
                <a:defRPr/>
              </a:pPr>
              <a:t>3</a:t>
            </a:fld>
            <a:endParaRPr lang="en-US" altLang="zh-CN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38534E-F739-4C81-85D7-3EB797DB9DA1}"/>
              </a:ext>
            </a:extLst>
          </p:cNvPr>
          <p:cNvSpPr/>
          <p:nvPr/>
        </p:nvSpPr>
        <p:spPr>
          <a:xfrm>
            <a:off x="-170329" y="1096823"/>
            <a:ext cx="6858000" cy="5620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indent="1524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-- VHDL behavioral description of two-input multiplexer</a:t>
            </a:r>
            <a:endParaRPr lang="en-US" dirty="0">
              <a:solidFill>
                <a:srgbClr val="000000"/>
              </a:solidFill>
              <a:latin typeface="TimesTenLTStd-Roman"/>
              <a:ea typeface="Times New Roman" panose="02020603050405020304" pitchFamily="18" charset="0"/>
              <a:cs typeface="TimesTenLTStd-Roman"/>
            </a:endParaRPr>
          </a:p>
          <a:p>
            <a:pPr marL="457200" marR="0" indent="1524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entity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 mux_2x1 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is</a:t>
            </a:r>
            <a:endParaRPr lang="en-US" b="1" dirty="0">
              <a:solidFill>
                <a:srgbClr val="000000"/>
              </a:solidFill>
              <a:latin typeface="TimesTenLTStd-Roman"/>
              <a:ea typeface="Times New Roman" panose="02020603050405020304" pitchFamily="18" charset="0"/>
              <a:cs typeface="TimesTenLTStd-Roman"/>
            </a:endParaRPr>
          </a:p>
          <a:p>
            <a:pPr marL="609600" marR="0" indent="1397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port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 (f : 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out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std_logic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; </a:t>
            </a:r>
          </a:p>
          <a:p>
            <a:pPr marL="609600" marR="0" indent="1397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w1, w2: 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in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std_logic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; </a:t>
            </a:r>
            <a:endParaRPr lang="en-US" dirty="0">
              <a:solidFill>
                <a:srgbClr val="000000"/>
              </a:solidFill>
              <a:latin typeface="TimesTenLTStd-Roman"/>
              <a:ea typeface="Times New Roman" panose="02020603050405020304" pitchFamily="18" charset="0"/>
              <a:cs typeface="TimesTenLTStd-Roman"/>
            </a:endParaRPr>
          </a:p>
          <a:p>
            <a:pPr marL="609600" marR="0" indent="1397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sel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: 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in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std_logic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);</a:t>
            </a:r>
            <a:endParaRPr lang="en-US" dirty="0">
              <a:solidFill>
                <a:srgbClr val="000000"/>
              </a:solidFill>
              <a:latin typeface="TimesTenLTStd-Roman"/>
              <a:ea typeface="Times New Roman" panose="02020603050405020304" pitchFamily="18" charset="0"/>
              <a:cs typeface="TimesTenLTStd-Roman"/>
            </a:endParaRPr>
          </a:p>
          <a:p>
            <a:pPr marL="457200" marR="0" indent="1524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end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 mux_2x1;</a:t>
            </a:r>
            <a:endParaRPr lang="en-US" dirty="0">
              <a:solidFill>
                <a:srgbClr val="000000"/>
              </a:solidFill>
              <a:latin typeface="TimesTenLTStd-Roman"/>
              <a:ea typeface="Times New Roman" panose="02020603050405020304" pitchFamily="18" charset="0"/>
              <a:cs typeface="TimesTenLTStd-Roman"/>
            </a:endParaRPr>
          </a:p>
          <a:p>
            <a:pPr marL="457200" marR="0" indent="1524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 </a:t>
            </a:r>
            <a:endParaRPr lang="en-US" dirty="0">
              <a:solidFill>
                <a:srgbClr val="000000"/>
              </a:solidFill>
              <a:latin typeface="TimesTenLTStd-Roman"/>
              <a:ea typeface="Times New Roman" panose="02020603050405020304" pitchFamily="18" charset="0"/>
              <a:cs typeface="TimesTenLTStd-Roman"/>
            </a:endParaRPr>
          </a:p>
          <a:p>
            <a:pPr marL="457200" marR="0" indent="1524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Architecture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 Behavioral 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of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 mux_2x1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is</a:t>
            </a:r>
            <a:endParaRPr lang="en-US" dirty="0">
              <a:solidFill>
                <a:srgbClr val="000000"/>
              </a:solidFill>
              <a:latin typeface="TimesTenLTStd-Roman"/>
              <a:ea typeface="Times New Roman" panose="02020603050405020304" pitchFamily="18" charset="0"/>
              <a:cs typeface="TimesTenLTStd-Roman"/>
            </a:endParaRPr>
          </a:p>
          <a:p>
            <a:pPr marL="457200" marR="0" indent="1524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Begin</a:t>
            </a:r>
            <a:endParaRPr lang="en-US" dirty="0">
              <a:solidFill>
                <a:srgbClr val="000000"/>
              </a:solidFill>
              <a:latin typeface="TimesTenLTStd-Roman"/>
              <a:ea typeface="Times New Roman" panose="02020603050405020304" pitchFamily="18" charset="0"/>
              <a:cs typeface="TimesTenLTStd-Roman"/>
            </a:endParaRPr>
          </a:p>
          <a:p>
            <a:pPr marL="457200" marR="0" indent="1524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0000"/>
                </a:solidFill>
                <a:latin typeface="TimesTenLTStd-Roman"/>
                <a:ea typeface="Times New Roman" panose="02020603050405020304" pitchFamily="18" charset="0"/>
                <a:cs typeface="TimesTenLTStd-Roman"/>
              </a:rPr>
              <a:t>	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process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 (w1, w2,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sel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) 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begin</a:t>
            </a:r>
            <a:endParaRPr lang="en-US" dirty="0">
              <a:solidFill>
                <a:srgbClr val="000000"/>
              </a:solidFill>
              <a:latin typeface="TimesTenLTStd-Roman"/>
              <a:ea typeface="Times New Roman" panose="02020603050405020304" pitchFamily="18" charset="0"/>
              <a:cs typeface="TimesTenLTStd-Roman"/>
            </a:endParaRPr>
          </a:p>
          <a:p>
            <a:pPr marL="228600" marR="0" indent="2286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	   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if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sel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 = '1' 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then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 </a:t>
            </a:r>
          </a:p>
          <a:p>
            <a:pPr marL="228600" marR="0" indent="2286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		f &lt;= w2;</a:t>
            </a:r>
          </a:p>
          <a:p>
            <a:pPr marL="228600" marR="0" indent="2286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          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else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 f &lt;= w1;</a:t>
            </a:r>
          </a:p>
          <a:p>
            <a:pPr marL="228600" marR="0" indent="2286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      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end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_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if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;</a:t>
            </a:r>
            <a:endParaRPr lang="en-US" dirty="0">
              <a:solidFill>
                <a:srgbClr val="000000"/>
              </a:solidFill>
              <a:latin typeface="TimesTenLTStd-Roman"/>
              <a:ea typeface="Times New Roman" panose="02020603050405020304" pitchFamily="18" charset="0"/>
              <a:cs typeface="TimesTenLTStd-Roman"/>
            </a:endParaRPr>
          </a:p>
          <a:p>
            <a:pPr marL="457200" marR="0" indent="2286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  end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process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;</a:t>
            </a:r>
            <a:endParaRPr lang="en-US" dirty="0">
              <a:solidFill>
                <a:srgbClr val="000000"/>
              </a:solidFill>
              <a:latin typeface="TimesTenLTStd-Roman"/>
              <a:ea typeface="Times New Roman" panose="02020603050405020304" pitchFamily="18" charset="0"/>
              <a:cs typeface="TimesTenLTStd-Roman"/>
            </a:endParaRPr>
          </a:p>
          <a:p>
            <a:pPr marL="400050" marR="0" indent="17145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end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 Behavioral;</a:t>
            </a:r>
            <a:endParaRPr lang="en-US" dirty="0">
              <a:solidFill>
                <a:srgbClr val="000000"/>
              </a:solidFill>
              <a:latin typeface="TimesTenLTStd-Roman"/>
              <a:ea typeface="Times New Roman" panose="02020603050405020304" pitchFamily="18" charset="0"/>
              <a:cs typeface="TimesTenLTStd-Roman"/>
            </a:endParaRPr>
          </a:p>
          <a:p>
            <a:r>
              <a:rPr lang="en-US" sz="28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en-US" sz="28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498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CE8D5-D877-4ECF-8229-159E721F4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4-to-1 Multiplexer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98C172-30B9-4D3C-B9D8-2EE5181C4DE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F9A987-07AB-442C-B123-EF969832F051}" type="slidenum">
              <a:rPr lang="en-US" altLang="zh-CN" smtClean="0"/>
              <a:pPr>
                <a:defRPr/>
              </a:pPr>
              <a:t>4</a:t>
            </a:fld>
            <a:endParaRPr lang="en-US" altLang="zh-C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F1D4AD1-2245-4430-A4A5-F72F60084A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055" y="1015643"/>
            <a:ext cx="4926666" cy="562328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5BFC028-C44E-4E05-A03B-ED0840F4584F}"/>
              </a:ext>
            </a:extLst>
          </p:cNvPr>
          <p:cNvSpPr/>
          <p:nvPr/>
        </p:nvSpPr>
        <p:spPr>
          <a:xfrm>
            <a:off x="3657599" y="1015643"/>
            <a:ext cx="6104965" cy="5732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2000" indent="152400">
              <a:lnSpc>
                <a:spcPct val="115000"/>
              </a:lnSpc>
            </a:pP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-- VHDL behavioral description of four-input mux</a:t>
            </a:r>
            <a:endParaRPr lang="en-US" sz="1600" dirty="0">
              <a:solidFill>
                <a:srgbClr val="000000"/>
              </a:solidFill>
              <a:latin typeface="TimesTenLTStd-Roman"/>
              <a:ea typeface="Times New Roman" panose="02020603050405020304" pitchFamily="18" charset="0"/>
              <a:cs typeface="TimesTenLTStd-Roman"/>
            </a:endParaRPr>
          </a:p>
          <a:p>
            <a:pPr marL="762000" indent="152400">
              <a:lnSpc>
                <a:spcPct val="115000"/>
              </a:lnSpc>
            </a:pP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entity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 mux_4x1 is</a:t>
            </a:r>
          </a:p>
          <a:p>
            <a:pPr marL="762000" indent="152400">
              <a:lnSpc>
                <a:spcPct val="115000"/>
              </a:lnSpc>
            </a:pP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port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 (f: </a:t>
            </a: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out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Std_Logic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; </a:t>
            </a:r>
          </a:p>
          <a:p>
            <a:pPr marL="762000" indent="152400">
              <a:lnSpc>
                <a:spcPct val="115000"/>
              </a:lnSpc>
            </a:pP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   w0, w1, w2, w3: </a:t>
            </a: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in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std_logic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; </a:t>
            </a:r>
            <a:endParaRPr lang="en-US" sz="1600" dirty="0">
              <a:solidFill>
                <a:srgbClr val="000000"/>
              </a:solidFill>
              <a:latin typeface="TimesTenLTStd-Roman"/>
              <a:ea typeface="Times New Roman" panose="02020603050405020304" pitchFamily="18" charset="0"/>
              <a:cs typeface="TimesTenLTStd-Roman"/>
            </a:endParaRPr>
          </a:p>
          <a:p>
            <a:pPr marL="914400" indent="139700">
              <a:lnSpc>
                <a:spcPct val="115000"/>
              </a:lnSpc>
            </a:pP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Sel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 : </a:t>
            </a: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in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std_logic_vector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 (1 </a:t>
            </a:r>
            <a:r>
              <a:rPr lang="en-US" sz="1600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downto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 0)</a:t>
            </a:r>
          </a:p>
          <a:p>
            <a:pPr marL="914400" indent="139700">
              <a:lnSpc>
                <a:spcPct val="115000"/>
              </a:lnSpc>
            </a:pP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);</a:t>
            </a:r>
            <a:endParaRPr lang="en-US" sz="1600" dirty="0">
              <a:solidFill>
                <a:srgbClr val="000000"/>
              </a:solidFill>
              <a:latin typeface="TimesTenLTStd-Roman"/>
              <a:ea typeface="Times New Roman" panose="02020603050405020304" pitchFamily="18" charset="0"/>
              <a:cs typeface="TimesTenLTStd-Roman"/>
            </a:endParaRPr>
          </a:p>
          <a:p>
            <a:pPr marL="762000" indent="152400">
              <a:lnSpc>
                <a:spcPct val="115000"/>
              </a:lnSpc>
            </a:pP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end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 mux_4x1;</a:t>
            </a:r>
            <a:endParaRPr lang="en-US" sz="1600" dirty="0">
              <a:solidFill>
                <a:srgbClr val="000000"/>
              </a:solidFill>
              <a:latin typeface="TimesTenLTStd-Roman"/>
              <a:ea typeface="Times New Roman" panose="02020603050405020304" pitchFamily="18" charset="0"/>
              <a:cs typeface="TimesTenLTStd-Roman"/>
            </a:endParaRPr>
          </a:p>
          <a:p>
            <a:pPr marL="762000" indent="152400">
              <a:lnSpc>
                <a:spcPct val="115000"/>
              </a:lnSpc>
            </a:pP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 </a:t>
            </a:r>
            <a:endParaRPr lang="en-US" sz="1600" dirty="0">
              <a:solidFill>
                <a:srgbClr val="000000"/>
              </a:solidFill>
              <a:latin typeface="TimesTenLTStd-Roman"/>
              <a:ea typeface="Times New Roman" panose="02020603050405020304" pitchFamily="18" charset="0"/>
              <a:cs typeface="TimesTenLTStd-Roman"/>
            </a:endParaRPr>
          </a:p>
          <a:p>
            <a:pPr marL="762000" indent="152400">
              <a:lnSpc>
                <a:spcPct val="115000"/>
              </a:lnSpc>
            </a:pP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Architecture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 Behavioral </a:t>
            </a: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of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 mux_4x1 is</a:t>
            </a:r>
            <a:endParaRPr lang="en-US" sz="1600" dirty="0">
              <a:solidFill>
                <a:srgbClr val="000000"/>
              </a:solidFill>
              <a:latin typeface="TimesTenLTStd-Roman"/>
              <a:ea typeface="Times New Roman" panose="02020603050405020304" pitchFamily="18" charset="0"/>
              <a:cs typeface="TimesTenLTStd-Roman"/>
            </a:endParaRPr>
          </a:p>
          <a:p>
            <a:pPr marL="762000" indent="152400">
              <a:lnSpc>
                <a:spcPct val="115000"/>
              </a:lnSpc>
            </a:pP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begin</a:t>
            </a:r>
            <a:endParaRPr lang="en-US" sz="1600" dirty="0">
              <a:solidFill>
                <a:srgbClr val="000000"/>
              </a:solidFill>
              <a:latin typeface="TimesTenLTStd-Roman"/>
              <a:ea typeface="Times New Roman" panose="02020603050405020304" pitchFamily="18" charset="0"/>
              <a:cs typeface="TimesTenLTStd-Roman"/>
            </a:endParaRPr>
          </a:p>
          <a:p>
            <a:pPr marL="990600" indent="152400">
              <a:lnSpc>
                <a:spcPct val="115000"/>
              </a:lnSpc>
            </a:pP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process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 (w0, w1, w2, w3, </a:t>
            </a:r>
            <a:r>
              <a:rPr lang="en-US" sz="16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sel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) </a:t>
            </a: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begin</a:t>
            </a:r>
            <a:endParaRPr lang="en-US" sz="1600" dirty="0">
              <a:solidFill>
                <a:srgbClr val="000000"/>
              </a:solidFill>
              <a:latin typeface="TimesTenLTStd-Roman"/>
              <a:ea typeface="Times New Roman" panose="02020603050405020304" pitchFamily="18" charset="0"/>
              <a:cs typeface="TimesTenLTStd-Roman"/>
            </a:endParaRPr>
          </a:p>
          <a:p>
            <a:pPr marL="1219200" indent="152400">
              <a:lnSpc>
                <a:spcPct val="115000"/>
              </a:lnSpc>
            </a:pP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case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 select </a:t>
            </a: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is</a:t>
            </a:r>
            <a:endParaRPr lang="en-US" sz="1600" dirty="0">
              <a:solidFill>
                <a:srgbClr val="000000"/>
              </a:solidFill>
              <a:latin typeface="TimesTenLTStd-Roman"/>
              <a:ea typeface="Times New Roman" panose="02020603050405020304" pitchFamily="18" charset="0"/>
              <a:cs typeface="TimesTenLTStd-Roman"/>
            </a:endParaRPr>
          </a:p>
          <a:p>
            <a:pPr marL="1447800" indent="152400">
              <a:lnSpc>
                <a:spcPct val="115000"/>
              </a:lnSpc>
            </a:pP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when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 0 =&gt; f = w0;</a:t>
            </a:r>
            <a:endParaRPr lang="en-US" sz="1600" dirty="0">
              <a:solidFill>
                <a:srgbClr val="000000"/>
              </a:solidFill>
              <a:latin typeface="TimesTenLTStd-Roman"/>
              <a:ea typeface="Times New Roman" panose="02020603050405020304" pitchFamily="18" charset="0"/>
              <a:cs typeface="TimesTenLTStd-Roman"/>
            </a:endParaRPr>
          </a:p>
          <a:p>
            <a:pPr marL="1447800" indent="152400">
              <a:lnSpc>
                <a:spcPct val="115000"/>
              </a:lnSpc>
            </a:pP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when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 1 =&gt; f= w1;</a:t>
            </a:r>
            <a:endParaRPr lang="en-US" sz="1600" dirty="0">
              <a:solidFill>
                <a:srgbClr val="000000"/>
              </a:solidFill>
              <a:latin typeface="TimesTenLTStd-Roman"/>
              <a:ea typeface="Times New Roman" panose="02020603050405020304" pitchFamily="18" charset="0"/>
              <a:cs typeface="TimesTenLTStd-Roman"/>
            </a:endParaRPr>
          </a:p>
          <a:p>
            <a:pPr marL="1447800" indent="152400">
              <a:lnSpc>
                <a:spcPct val="115000"/>
              </a:lnSpc>
            </a:pP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when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 2 =&gt; f= w2;</a:t>
            </a:r>
            <a:endParaRPr lang="en-US" sz="1600" dirty="0">
              <a:solidFill>
                <a:srgbClr val="000000"/>
              </a:solidFill>
              <a:latin typeface="TimesTenLTStd-Roman"/>
              <a:ea typeface="Times New Roman" panose="02020603050405020304" pitchFamily="18" charset="0"/>
              <a:cs typeface="TimesTenLTStd-Roman"/>
            </a:endParaRPr>
          </a:p>
          <a:p>
            <a:pPr marL="1600200">
              <a:lnSpc>
                <a:spcPct val="115000"/>
              </a:lnSpc>
            </a:pP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when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 3 =&gt; f= w3;</a:t>
            </a:r>
            <a:endParaRPr lang="en-US" sz="1600" dirty="0">
              <a:solidFill>
                <a:srgbClr val="000000"/>
              </a:solidFill>
              <a:latin typeface="TimesTenLTStd-Roman"/>
              <a:ea typeface="Times New Roman" panose="02020603050405020304" pitchFamily="18" charset="0"/>
              <a:cs typeface="TimesTenLTStd-Roman"/>
            </a:endParaRPr>
          </a:p>
          <a:p>
            <a:pPr marL="1447800" indent="152400">
              <a:lnSpc>
                <a:spcPct val="115000"/>
              </a:lnSpc>
            </a:pP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when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 others =&gt; f= ‘X';</a:t>
            </a:r>
            <a:endParaRPr lang="en-US" sz="1600" dirty="0">
              <a:solidFill>
                <a:srgbClr val="000000"/>
              </a:solidFill>
              <a:latin typeface="TimesTenLTStd-Roman"/>
              <a:ea typeface="Times New Roman" panose="02020603050405020304" pitchFamily="18" charset="0"/>
              <a:cs typeface="TimesTenLTStd-Roman"/>
            </a:endParaRPr>
          </a:p>
          <a:p>
            <a:pPr marL="1447800" marR="0" indent="1524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endcase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;</a:t>
            </a:r>
            <a:endParaRPr lang="en-US" sz="1600" dirty="0">
              <a:solidFill>
                <a:srgbClr val="000000"/>
              </a:solidFill>
              <a:latin typeface="TimesTenLTStd-Roman"/>
              <a:ea typeface="Times New Roman" panose="02020603050405020304" pitchFamily="18" charset="0"/>
              <a:cs typeface="TimesTenLTStd-Roman"/>
            </a:endParaRPr>
          </a:p>
          <a:p>
            <a:pPr marL="1028700" marR="0" indent="1524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end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 </a:t>
            </a: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process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;</a:t>
            </a:r>
            <a:endParaRPr lang="en-US" sz="1600" dirty="0">
              <a:solidFill>
                <a:srgbClr val="000000"/>
              </a:solidFill>
              <a:latin typeface="TimesTenLTStd-Roman"/>
              <a:ea typeface="Times New Roman" panose="02020603050405020304" pitchFamily="18" charset="0"/>
              <a:cs typeface="TimesTenLTStd-Roman"/>
            </a:endParaRPr>
          </a:p>
          <a:p>
            <a:pPr marL="762000" indent="152400">
              <a:lnSpc>
                <a:spcPct val="115000"/>
              </a:lnSpc>
            </a:pP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end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 Behavioral;</a:t>
            </a:r>
            <a:endParaRPr lang="en-US" sz="1600" dirty="0">
              <a:solidFill>
                <a:srgbClr val="000000"/>
              </a:solidFill>
              <a:latin typeface="TimesTenLTStd-Roman"/>
              <a:ea typeface="Times New Roman" panose="02020603050405020304" pitchFamily="18" charset="0"/>
              <a:cs typeface="TimesTenLTStd-Roman"/>
            </a:endParaRPr>
          </a:p>
        </p:txBody>
      </p:sp>
    </p:spTree>
    <p:extLst>
      <p:ext uri="{BB962C8B-B14F-4D97-AF65-F5344CB8AC3E}">
        <p14:creationId xmlns:p14="http://schemas.microsoft.com/office/powerpoint/2010/main" val="784599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E816B-3AED-4D91-AFC6-7D8169EE3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Mux4-to-1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C13CF8-DA91-4443-8B7A-95ACBC0A703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F9A987-07AB-442C-B123-EF969832F051}" type="slidenum">
              <a:rPr lang="en-US" altLang="zh-CN" smtClean="0"/>
              <a:pPr>
                <a:defRPr/>
              </a:pPr>
              <a:t>5</a:t>
            </a:fld>
            <a:endParaRPr lang="en-US" altLang="zh-CN"/>
          </a:p>
        </p:txBody>
      </p:sp>
      <p:sp>
        <p:nvSpPr>
          <p:cNvPr id="6" name="Trapezoid 5">
            <a:extLst>
              <a:ext uri="{FF2B5EF4-FFF2-40B4-BE49-F238E27FC236}">
                <a16:creationId xmlns:a16="http://schemas.microsoft.com/office/drawing/2014/main" id="{20C12D69-FE7E-4804-A9B8-9036A0C1828B}"/>
              </a:ext>
            </a:extLst>
          </p:cNvPr>
          <p:cNvSpPr/>
          <p:nvPr/>
        </p:nvSpPr>
        <p:spPr bwMode="auto">
          <a:xfrm rot="5400000">
            <a:off x="1843146" y="2116725"/>
            <a:ext cx="1940859" cy="609600"/>
          </a:xfrm>
          <a:prstGeom prst="trapezoid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85BA28F-2171-4362-B949-85448463882C}"/>
              </a:ext>
            </a:extLst>
          </p:cNvPr>
          <p:cNvCxnSpPr/>
          <p:nvPr/>
        </p:nvCxnSpPr>
        <p:spPr bwMode="auto">
          <a:xfrm>
            <a:off x="1831941" y="1908294"/>
            <a:ext cx="681317" cy="0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8172420-52C7-4657-9559-266E778DCEBF}"/>
              </a:ext>
            </a:extLst>
          </p:cNvPr>
          <p:cNvCxnSpPr/>
          <p:nvPr/>
        </p:nvCxnSpPr>
        <p:spPr bwMode="auto">
          <a:xfrm>
            <a:off x="1827458" y="2921306"/>
            <a:ext cx="681317" cy="0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4218650-3606-4379-B3F5-5C467D0F4EBB}"/>
              </a:ext>
            </a:extLst>
          </p:cNvPr>
          <p:cNvCxnSpPr>
            <a:cxnSpLocks/>
          </p:cNvCxnSpPr>
          <p:nvPr/>
        </p:nvCxnSpPr>
        <p:spPr bwMode="auto">
          <a:xfrm>
            <a:off x="2818057" y="3324717"/>
            <a:ext cx="0" cy="510988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EA1DFEDD-3704-4F9F-B647-48C217B230EB}"/>
              </a:ext>
            </a:extLst>
          </p:cNvPr>
          <p:cNvSpPr txBox="1"/>
          <p:nvPr/>
        </p:nvSpPr>
        <p:spPr>
          <a:xfrm>
            <a:off x="1793839" y="1519661"/>
            <a:ext cx="1048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87F80B5-580C-4503-BF59-5CE2B819E8C5}"/>
              </a:ext>
            </a:extLst>
          </p:cNvPr>
          <p:cNvSpPr txBox="1"/>
          <p:nvPr/>
        </p:nvSpPr>
        <p:spPr>
          <a:xfrm>
            <a:off x="1793840" y="2541279"/>
            <a:ext cx="1048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1B2DE4C-CDBC-4670-897F-25056602CEA8}"/>
              </a:ext>
            </a:extLst>
          </p:cNvPr>
          <p:cNvSpPr txBox="1"/>
          <p:nvPr/>
        </p:nvSpPr>
        <p:spPr>
          <a:xfrm>
            <a:off x="2249920" y="3465789"/>
            <a:ext cx="1048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sel0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E4564BD-211F-47B7-A4E6-5D2E087DC365}"/>
              </a:ext>
            </a:extLst>
          </p:cNvPr>
          <p:cNvSpPr txBox="1"/>
          <p:nvPr/>
        </p:nvSpPr>
        <p:spPr>
          <a:xfrm>
            <a:off x="2540154" y="1723628"/>
            <a:ext cx="385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60C7CCF-BAB7-4A30-BBB8-53D40CFA9D1D}"/>
              </a:ext>
            </a:extLst>
          </p:cNvPr>
          <p:cNvSpPr txBox="1"/>
          <p:nvPr/>
        </p:nvSpPr>
        <p:spPr>
          <a:xfrm>
            <a:off x="2508774" y="2716268"/>
            <a:ext cx="549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8" name="Trapezoid 17">
            <a:extLst>
              <a:ext uri="{FF2B5EF4-FFF2-40B4-BE49-F238E27FC236}">
                <a16:creationId xmlns:a16="http://schemas.microsoft.com/office/drawing/2014/main" id="{F74D5F89-D63A-48CA-9EBB-7EDDED1C0AA5}"/>
              </a:ext>
            </a:extLst>
          </p:cNvPr>
          <p:cNvSpPr/>
          <p:nvPr/>
        </p:nvSpPr>
        <p:spPr bwMode="auto">
          <a:xfrm rot="5400000">
            <a:off x="1938396" y="4736296"/>
            <a:ext cx="1940859" cy="609600"/>
          </a:xfrm>
          <a:prstGeom prst="trapezoid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7FB4C32-B89C-453C-A8BA-0521DE69AE62}"/>
              </a:ext>
            </a:extLst>
          </p:cNvPr>
          <p:cNvCxnSpPr/>
          <p:nvPr/>
        </p:nvCxnSpPr>
        <p:spPr bwMode="auto">
          <a:xfrm>
            <a:off x="1927191" y="4527865"/>
            <a:ext cx="681317" cy="0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EF06A5D-487C-45F3-B97F-DC4366DB555B}"/>
              </a:ext>
            </a:extLst>
          </p:cNvPr>
          <p:cNvCxnSpPr/>
          <p:nvPr/>
        </p:nvCxnSpPr>
        <p:spPr bwMode="auto">
          <a:xfrm>
            <a:off x="1922708" y="5540877"/>
            <a:ext cx="681317" cy="0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E127222-60A2-48F1-B04A-8835EA0FA088}"/>
              </a:ext>
            </a:extLst>
          </p:cNvPr>
          <p:cNvCxnSpPr>
            <a:cxnSpLocks/>
          </p:cNvCxnSpPr>
          <p:nvPr/>
        </p:nvCxnSpPr>
        <p:spPr bwMode="auto">
          <a:xfrm>
            <a:off x="2913307" y="5944288"/>
            <a:ext cx="0" cy="510988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FC368181-3C5B-417A-9608-5DEC2D1D1FCF}"/>
              </a:ext>
            </a:extLst>
          </p:cNvPr>
          <p:cNvSpPr txBox="1"/>
          <p:nvPr/>
        </p:nvSpPr>
        <p:spPr>
          <a:xfrm>
            <a:off x="1889089" y="4139232"/>
            <a:ext cx="1048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3A02686-65FE-4445-8F5E-401BFB1C8E79}"/>
              </a:ext>
            </a:extLst>
          </p:cNvPr>
          <p:cNvSpPr txBox="1"/>
          <p:nvPr/>
        </p:nvSpPr>
        <p:spPr>
          <a:xfrm>
            <a:off x="1889090" y="5160850"/>
            <a:ext cx="1048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w3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53DDC6A-210E-49BD-B12A-98CFCCAE3F6A}"/>
              </a:ext>
            </a:extLst>
          </p:cNvPr>
          <p:cNvSpPr txBox="1"/>
          <p:nvPr/>
        </p:nvSpPr>
        <p:spPr>
          <a:xfrm>
            <a:off x="2318274" y="6085944"/>
            <a:ext cx="1048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sel0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2EBDEB0-C4D9-42CB-BAFC-02A54074FF18}"/>
              </a:ext>
            </a:extLst>
          </p:cNvPr>
          <p:cNvSpPr txBox="1"/>
          <p:nvPr/>
        </p:nvSpPr>
        <p:spPr>
          <a:xfrm>
            <a:off x="2635404" y="4343199"/>
            <a:ext cx="385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336431B-4402-4DAF-8EAF-850C17D7792E}"/>
              </a:ext>
            </a:extLst>
          </p:cNvPr>
          <p:cNvSpPr txBox="1"/>
          <p:nvPr/>
        </p:nvSpPr>
        <p:spPr>
          <a:xfrm>
            <a:off x="2604024" y="5335839"/>
            <a:ext cx="549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0" name="Trapezoid 29">
            <a:extLst>
              <a:ext uri="{FF2B5EF4-FFF2-40B4-BE49-F238E27FC236}">
                <a16:creationId xmlns:a16="http://schemas.microsoft.com/office/drawing/2014/main" id="{79937D02-EACC-4E72-9440-76EA28F4E1EC}"/>
              </a:ext>
            </a:extLst>
          </p:cNvPr>
          <p:cNvSpPr/>
          <p:nvPr/>
        </p:nvSpPr>
        <p:spPr bwMode="auto">
          <a:xfrm rot="5400000">
            <a:off x="4621307" y="3206909"/>
            <a:ext cx="1940859" cy="609600"/>
          </a:xfrm>
          <a:prstGeom prst="trapezoid">
            <a:avLst/>
          </a:prstGeom>
          <a:ln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>
              <a:ln>
                <a:noFill/>
              </a:ln>
              <a:solidFill>
                <a:schemeClr val="accent2"/>
              </a:solidFill>
              <a:effectLst/>
              <a:latin typeface="Arial" charset="0"/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67C96A65-6E7D-4C2A-9227-94C83092A25C}"/>
              </a:ext>
            </a:extLst>
          </p:cNvPr>
          <p:cNvCxnSpPr/>
          <p:nvPr/>
        </p:nvCxnSpPr>
        <p:spPr bwMode="auto">
          <a:xfrm>
            <a:off x="4610102" y="2998478"/>
            <a:ext cx="681317" cy="0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142CAF4-A73E-4021-9CD0-F66281EA1F9B}"/>
              </a:ext>
            </a:extLst>
          </p:cNvPr>
          <p:cNvCxnSpPr/>
          <p:nvPr/>
        </p:nvCxnSpPr>
        <p:spPr bwMode="auto">
          <a:xfrm>
            <a:off x="4605619" y="4011490"/>
            <a:ext cx="681317" cy="0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C88B680F-F623-45B0-A64E-CAD417C917ED}"/>
              </a:ext>
            </a:extLst>
          </p:cNvPr>
          <p:cNvCxnSpPr>
            <a:cxnSpLocks/>
          </p:cNvCxnSpPr>
          <p:nvPr/>
        </p:nvCxnSpPr>
        <p:spPr bwMode="auto">
          <a:xfrm>
            <a:off x="5596218" y="4414901"/>
            <a:ext cx="0" cy="510988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F232E38-668B-40A6-B852-0E9D0146E3CE}"/>
              </a:ext>
            </a:extLst>
          </p:cNvPr>
          <p:cNvCxnSpPr/>
          <p:nvPr/>
        </p:nvCxnSpPr>
        <p:spPr bwMode="auto">
          <a:xfrm>
            <a:off x="5896537" y="3511709"/>
            <a:ext cx="681317" cy="0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3C95188B-E3D1-4029-8C59-DDD36BFC2D36}"/>
              </a:ext>
            </a:extLst>
          </p:cNvPr>
          <p:cNvSpPr txBox="1"/>
          <p:nvPr/>
        </p:nvSpPr>
        <p:spPr>
          <a:xfrm>
            <a:off x="6126557" y="3104531"/>
            <a:ext cx="1048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667CA1A-8FF2-48A6-B0C0-042C8D4482EA}"/>
              </a:ext>
            </a:extLst>
          </p:cNvPr>
          <p:cNvSpPr txBox="1"/>
          <p:nvPr/>
        </p:nvSpPr>
        <p:spPr>
          <a:xfrm>
            <a:off x="5318315" y="2813812"/>
            <a:ext cx="385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5856B8C-C13C-47D3-9BA2-E2A647FFE17E}"/>
              </a:ext>
            </a:extLst>
          </p:cNvPr>
          <p:cNvSpPr txBox="1"/>
          <p:nvPr/>
        </p:nvSpPr>
        <p:spPr>
          <a:xfrm>
            <a:off x="5286935" y="3806452"/>
            <a:ext cx="549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cxnSp>
        <p:nvCxnSpPr>
          <p:cNvPr id="42" name="Connector: Elbow 41">
            <a:extLst>
              <a:ext uri="{FF2B5EF4-FFF2-40B4-BE49-F238E27FC236}">
                <a16:creationId xmlns:a16="http://schemas.microsoft.com/office/drawing/2014/main" id="{0F866B86-3ECE-43C1-8EFC-857BD9518FF1}"/>
              </a:ext>
            </a:extLst>
          </p:cNvPr>
          <p:cNvCxnSpPr>
            <a:stCxn id="6" idx="0"/>
            <a:endCxn id="39" idx="1"/>
          </p:cNvCxnSpPr>
          <p:nvPr/>
        </p:nvCxnSpPr>
        <p:spPr bwMode="auto">
          <a:xfrm>
            <a:off x="3118376" y="2421526"/>
            <a:ext cx="2199939" cy="576952"/>
          </a:xfrm>
          <a:prstGeom prst="bentConnector3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Connector: Elbow 43">
            <a:extLst>
              <a:ext uri="{FF2B5EF4-FFF2-40B4-BE49-F238E27FC236}">
                <a16:creationId xmlns:a16="http://schemas.microsoft.com/office/drawing/2014/main" id="{D9ECD9A1-DA73-4047-B812-F0ECC9E60937}"/>
              </a:ext>
            </a:extLst>
          </p:cNvPr>
          <p:cNvCxnSpPr>
            <a:stCxn id="18" idx="0"/>
          </p:cNvCxnSpPr>
          <p:nvPr/>
        </p:nvCxnSpPr>
        <p:spPr bwMode="auto">
          <a:xfrm flipV="1">
            <a:off x="3213626" y="4011490"/>
            <a:ext cx="2073309" cy="1029607"/>
          </a:xfrm>
          <a:prstGeom prst="bentConnector3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2F969143-A405-4187-928D-9B30A0C30864}"/>
              </a:ext>
            </a:extLst>
          </p:cNvPr>
          <p:cNvSpPr txBox="1"/>
          <p:nvPr/>
        </p:nvSpPr>
        <p:spPr>
          <a:xfrm>
            <a:off x="4955239" y="4552319"/>
            <a:ext cx="1048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sel1</a:t>
            </a:r>
          </a:p>
        </p:txBody>
      </p:sp>
    </p:spTree>
    <p:extLst>
      <p:ext uri="{BB962C8B-B14F-4D97-AF65-F5344CB8AC3E}">
        <p14:creationId xmlns:p14="http://schemas.microsoft.com/office/powerpoint/2010/main" val="195459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09B77-071B-4851-9B32-BE324C7DF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Decoders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B875A7E-6A95-4E72-B1C4-B4042212C68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800" dirty="0"/>
                  <a:t>It takes N binary inputs</a:t>
                </a:r>
              </a:p>
              <a:p>
                <a:r>
                  <a:rPr lang="en-US" sz="2800" dirty="0"/>
                  <a:t>It generates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</m:sSup>
                  </m:oMath>
                </a14:m>
                <a:r>
                  <a:rPr lang="en-US" sz="2800" dirty="0"/>
                  <a:t> outputs</a:t>
                </a:r>
              </a:p>
              <a:p>
                <a:r>
                  <a:rPr lang="en-US" sz="2800" dirty="0"/>
                  <a:t>Function: Decode the encoded information</a:t>
                </a:r>
              </a:p>
              <a:p>
                <a:pPr lvl="1"/>
                <a:r>
                  <a:rPr lang="en-US" sz="2400" dirty="0"/>
                  <a:t>If enable is 1, output is asserted high, the rest of outputs are asserted low</a:t>
                </a:r>
              </a:p>
              <a:p>
                <a:pPr lvl="1"/>
                <a:r>
                  <a:rPr lang="en-US" sz="2400" dirty="0"/>
                  <a:t>If enable is 0, all output ports are asserted low</a:t>
                </a:r>
              </a:p>
              <a:p>
                <a:r>
                  <a:rPr lang="en-US" sz="2800" dirty="0"/>
                  <a:t>Decoders are often used for memory (RAM/ROM) addressing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B875A7E-6A95-4E72-B1C4-B4042212C68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46" t="-1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B45BA8-C2D3-4839-9A1C-B1A7F9A9957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F9A987-07AB-442C-B123-EF969832F051}" type="slidenum">
              <a:rPr lang="en-US" altLang="zh-CN" smtClean="0"/>
              <a:pPr>
                <a:defRPr/>
              </a:pPr>
              <a:t>6</a:t>
            </a:fld>
            <a:endParaRPr lang="en-US" altLang="zh-C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86E8AFD-A40D-4C35-93A4-37800082FA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1129" y="4431143"/>
            <a:ext cx="5359213" cy="2207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058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7117D-595F-45E5-B7D7-783CF08E3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2-to-4 Decoder – VHDL Implementation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FB1195-FB8D-4B3D-9255-B0413768827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F9A987-07AB-442C-B123-EF969832F051}" type="slidenum">
              <a:rPr lang="en-US" altLang="zh-CN" smtClean="0"/>
              <a:pPr>
                <a:defRPr/>
              </a:pPr>
              <a:t>7</a:t>
            </a:fld>
            <a:endParaRPr lang="en-US" altLang="zh-C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167A58D-A287-48F3-8A81-EF2EEC231F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18" y="1000995"/>
            <a:ext cx="4604317" cy="5424264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8BAA708-4D87-4AD5-94B6-2E1D658BAA31}"/>
              </a:ext>
            </a:extLst>
          </p:cNvPr>
          <p:cNvSpPr/>
          <p:nvPr/>
        </p:nvSpPr>
        <p:spPr>
          <a:xfrm>
            <a:off x="3872754" y="1000995"/>
            <a:ext cx="53339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200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entity 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decoder_2x4 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is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6200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port (</a:t>
            </a:r>
          </a:p>
          <a:p>
            <a:pPr marL="76200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 Y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: out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std_logic_vector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 (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3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downto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0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);  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w1, w2,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en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: in </a:t>
            </a:r>
            <a:r>
              <a:rPr lang="en-US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Std_Logic</a:t>
            </a:r>
            <a:endParaRPr lang="en-US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76200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);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6200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end 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decoder_2x4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;</a:t>
            </a:r>
          </a:p>
          <a:p>
            <a:pPr marL="762000" marR="0">
              <a:spcBef>
                <a:spcPts val="0"/>
              </a:spcBef>
              <a:spcAft>
                <a:spcPts val="0"/>
              </a:spcAft>
            </a:pP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6200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 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6200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Architecture 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Behavioral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 of 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decoder_2x4 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is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6200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begin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6200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   process 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(w1, w0,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en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) </a:t>
            </a:r>
          </a:p>
          <a:p>
            <a:pPr marL="762000" marR="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   begin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440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Y(0) &lt;= (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not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w1) 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and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(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not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w2) 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and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 (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en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);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440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Y(1) &lt;= (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not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w1) 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and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w2 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and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(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en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);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440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Y(2) &lt;= w1 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and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(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not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w2) 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and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(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en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);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440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Y(3) &lt;= w1 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and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w0 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and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(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not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 panose="02020603050405020304" pitchFamily="18" charset="0"/>
              </a:rPr>
              <a:t>en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);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end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process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TenLTStd-Roman"/>
              </a:rPr>
              <a:t>;</a:t>
            </a:r>
            <a:endParaRPr lang="en-US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             end </a:t>
            </a:r>
            <a:r>
              <a:rPr lang="en-US" dirty="0">
                <a:latin typeface="Arial" panose="020B0604020202020204" pitchFamily="34" charset="0"/>
                <a:ea typeface="Times New Roman" panose="02020603050405020304" pitchFamily="18" charset="0"/>
              </a:rPr>
              <a:t>Behavioral</a:t>
            </a: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</a:rPr>
              <a:t>;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7384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8F0F9-DB9B-4237-884E-183081DEB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4-to-1 Multiplexer using a Decoder?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BB07C-9EEB-4620-BF62-6009493DFC22}"/>
              </a:ext>
            </a:extLst>
          </p:cNvPr>
          <p:cNvSpPr>
            <a:spLocks noGrp="1"/>
          </p:cNvSpPr>
          <p:nvPr>
            <p:ph idx="1"/>
          </p:nvPr>
        </p:nvSpPr>
        <p:spPr>
          <a:ln w="28575">
            <a:solidFill>
              <a:schemeClr val="bg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r>
              <a:rPr lang="en-US" dirty="0"/>
              <a:t>Create a 4-to-1 multiplexer using a 2-to-4 decoder</a:t>
            </a:r>
          </a:p>
          <a:p>
            <a:pPr lvl="1"/>
            <a:r>
              <a:rPr lang="en-US" dirty="0"/>
              <a:t>You may use some additional logic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778FC-07C3-4535-8E0A-93D5D34579E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F9A987-07AB-442C-B123-EF969832F051}" type="slidenum">
              <a:rPr lang="en-US" altLang="zh-CN" smtClean="0"/>
              <a:pPr>
                <a:defRPr/>
              </a:pPr>
              <a:t>8</a:t>
            </a:fld>
            <a:endParaRPr lang="en-US" altLang="zh-CN"/>
          </a:p>
        </p:txBody>
      </p:sp>
      <p:pic>
        <p:nvPicPr>
          <p:cNvPr id="60" name="Picture 59">
            <a:extLst>
              <a:ext uri="{FF2B5EF4-FFF2-40B4-BE49-F238E27FC236}">
                <a16:creationId xmlns:a16="http://schemas.microsoft.com/office/drawing/2014/main" id="{C805AA0B-2959-4A08-922F-A2A1AD50D0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953067" y="2689412"/>
            <a:ext cx="3547273" cy="3514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247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71358-3415-43B6-83CA-55B309F9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F7DC90-2F7F-4F06-B8A9-C5E919FEC3C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F9A987-07AB-442C-B123-EF969832F051}" type="slidenum">
              <a:rPr lang="en-US" altLang="zh-CN" smtClean="0"/>
              <a:pPr>
                <a:defRPr/>
              </a:pPr>
              <a:t>9</a:t>
            </a:fld>
            <a:endParaRPr lang="en-US" altLang="zh-CN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0B35F35-28CC-4857-AF8B-4EA3970E7058}"/>
              </a:ext>
            </a:extLst>
          </p:cNvPr>
          <p:cNvGrpSpPr/>
          <p:nvPr/>
        </p:nvGrpSpPr>
        <p:grpSpPr>
          <a:xfrm>
            <a:off x="1701333" y="1960108"/>
            <a:ext cx="5892894" cy="3121197"/>
            <a:chOff x="1504109" y="3251025"/>
            <a:chExt cx="5892894" cy="3121197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CFD85E0B-427D-4173-9733-66EE69B0352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04109" y="3829050"/>
              <a:ext cx="2047875" cy="1552575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09DC2134-DE7B-4DE7-A022-8472C9AF5F5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356006" y="3429000"/>
              <a:ext cx="790575" cy="723900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6F88238-F0B1-4B1F-8A22-338C4D1F023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317906" y="4282327"/>
              <a:ext cx="790575" cy="723900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5D12E4F4-9FAA-41AE-BB0C-9CA6B72719B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317905" y="4965325"/>
              <a:ext cx="790575" cy="723900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90D741AF-554A-4DF5-9C36-4EE06A595EF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336955" y="5648322"/>
              <a:ext cx="790575" cy="723900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98688563-CAEA-4F65-A9D0-43F26745129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139703" y="4371694"/>
              <a:ext cx="1257300" cy="714375"/>
            </a:xfrm>
            <a:prstGeom prst="rect">
              <a:avLst/>
            </a:prstGeom>
          </p:spPr>
        </p:pic>
        <p:cxnSp>
          <p:nvCxnSpPr>
            <p:cNvPr id="12" name="Connector: Elbow 11">
              <a:extLst>
                <a:ext uri="{FF2B5EF4-FFF2-40B4-BE49-F238E27FC236}">
                  <a16:creationId xmlns:a16="http://schemas.microsoft.com/office/drawing/2014/main" id="{9EEEC528-445A-4649-BE8D-A9D34EC2213C}"/>
                </a:ext>
              </a:extLst>
            </p:cNvPr>
            <p:cNvCxnSpPr>
              <a:cxnSpLocks/>
              <a:stCxn id="7" idx="3"/>
            </p:cNvCxnSpPr>
            <p:nvPr/>
          </p:nvCxnSpPr>
          <p:spPr bwMode="auto">
            <a:xfrm>
              <a:off x="5146581" y="3790950"/>
              <a:ext cx="993122" cy="727262"/>
            </a:xfrm>
            <a:prstGeom prst="bentConnector3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97B69FA-9D8C-407E-8ECF-6043361F8042}"/>
                </a:ext>
              </a:extLst>
            </p:cNvPr>
            <p:cNvCxnSpPr>
              <a:cxnSpLocks/>
              <a:stCxn id="8" idx="3"/>
            </p:cNvCxnSpPr>
            <p:nvPr/>
          </p:nvCxnSpPr>
          <p:spPr bwMode="auto">
            <a:xfrm>
              <a:off x="5108481" y="4644277"/>
              <a:ext cx="1031222" cy="0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Connector: Elbow 13">
              <a:extLst>
                <a:ext uri="{FF2B5EF4-FFF2-40B4-BE49-F238E27FC236}">
                  <a16:creationId xmlns:a16="http://schemas.microsoft.com/office/drawing/2014/main" id="{C88CE936-4F11-4256-9D2E-1D09F94A180C}"/>
                </a:ext>
              </a:extLst>
            </p:cNvPr>
            <p:cNvCxnSpPr>
              <a:stCxn id="11" idx="1"/>
              <a:endCxn id="9" idx="3"/>
            </p:cNvCxnSpPr>
            <p:nvPr/>
          </p:nvCxnSpPr>
          <p:spPr bwMode="auto">
            <a:xfrm rot="10800000" flipV="1">
              <a:off x="5108481" y="4728881"/>
              <a:ext cx="1031223" cy="598393"/>
            </a:xfrm>
            <a:prstGeom prst="bentConnector3">
              <a:avLst/>
            </a:prstGeom>
            <a:ln w="19050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Connector: Elbow 14">
              <a:extLst>
                <a:ext uri="{FF2B5EF4-FFF2-40B4-BE49-F238E27FC236}">
                  <a16:creationId xmlns:a16="http://schemas.microsoft.com/office/drawing/2014/main" id="{D2C0212A-D94A-475B-9F16-83516BD707EC}"/>
                </a:ext>
              </a:extLst>
            </p:cNvPr>
            <p:cNvCxnSpPr>
              <a:endCxn id="10" idx="3"/>
            </p:cNvCxnSpPr>
            <p:nvPr/>
          </p:nvCxnSpPr>
          <p:spPr bwMode="auto">
            <a:xfrm rot="5400000">
              <a:off x="5062399" y="4932967"/>
              <a:ext cx="1142437" cy="1012173"/>
            </a:xfrm>
            <a:prstGeom prst="bentConnector2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6" name="Connector: Elbow 15">
              <a:extLst>
                <a:ext uri="{FF2B5EF4-FFF2-40B4-BE49-F238E27FC236}">
                  <a16:creationId xmlns:a16="http://schemas.microsoft.com/office/drawing/2014/main" id="{8A84ED0F-0C70-4D8A-8A95-1AF93029693C}"/>
                </a:ext>
              </a:extLst>
            </p:cNvPr>
            <p:cNvCxnSpPr>
              <a:stCxn id="10" idx="3"/>
            </p:cNvCxnSpPr>
            <p:nvPr/>
          </p:nvCxnSpPr>
          <p:spPr bwMode="auto">
            <a:xfrm flipV="1">
              <a:off x="5127530" y="4867835"/>
              <a:ext cx="1012173" cy="1142437"/>
            </a:xfrm>
            <a:prstGeom prst="bentConnector2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53FDA6A-1C7E-4DAF-BF56-3193F221A8B5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141694" y="3606974"/>
              <a:ext cx="214312" cy="0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16F2EABD-6C4E-4925-85B2-AFCC3FA3A35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010725" y="4800598"/>
              <a:ext cx="307180" cy="0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7C59E12D-9AC0-420C-A67F-CAB501F50837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010725" y="5486857"/>
              <a:ext cx="326230" cy="2704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0D031CC1-EDCA-4C03-86FE-211AB0F0C99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010725" y="6170879"/>
              <a:ext cx="326230" cy="0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Connector: Elbow 20">
              <a:extLst>
                <a:ext uri="{FF2B5EF4-FFF2-40B4-BE49-F238E27FC236}">
                  <a16:creationId xmlns:a16="http://schemas.microsoft.com/office/drawing/2014/main" id="{5AF23E3E-C4E4-47C6-846A-DA405B96A412}"/>
                </a:ext>
              </a:extLst>
            </p:cNvPr>
            <p:cNvCxnSpPr/>
            <p:nvPr/>
          </p:nvCxnSpPr>
          <p:spPr bwMode="auto">
            <a:xfrm flipV="1">
              <a:off x="3370729" y="3935506"/>
              <a:ext cx="985277" cy="217394"/>
            </a:xfrm>
            <a:prstGeom prst="bentConnector3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CED0789B-CECF-44D1-92E9-EC9F0C6039FE}"/>
                </a:ext>
              </a:extLst>
            </p:cNvPr>
            <p:cNvCxnSpPr/>
            <p:nvPr/>
          </p:nvCxnSpPr>
          <p:spPr bwMode="auto">
            <a:xfrm>
              <a:off x="3379694" y="4446494"/>
              <a:ext cx="938211" cy="0"/>
            </a:xfrm>
            <a:prstGeom prst="line">
              <a:avLst/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Connector: Elbow 22">
              <a:extLst>
                <a:ext uri="{FF2B5EF4-FFF2-40B4-BE49-F238E27FC236}">
                  <a16:creationId xmlns:a16="http://schemas.microsoft.com/office/drawing/2014/main" id="{72A52678-CD18-4AA0-8FCA-2DB7949F1C9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299012" y="4728881"/>
              <a:ext cx="1018893" cy="443754"/>
            </a:xfrm>
            <a:prstGeom prst="bentConnector3">
              <a:avLst>
                <a:gd name="adj1" fmla="val 27124"/>
              </a:avLst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Connector: Elbow 23">
              <a:extLst>
                <a:ext uri="{FF2B5EF4-FFF2-40B4-BE49-F238E27FC236}">
                  <a16:creationId xmlns:a16="http://schemas.microsoft.com/office/drawing/2014/main" id="{F93A9505-DB61-4C47-9C08-5F89916EA4F5}"/>
                </a:ext>
              </a:extLst>
            </p:cNvPr>
            <p:cNvCxnSpPr/>
            <p:nvPr/>
          </p:nvCxnSpPr>
          <p:spPr bwMode="auto">
            <a:xfrm>
              <a:off x="3299012" y="5006227"/>
              <a:ext cx="1037943" cy="811867"/>
            </a:xfrm>
            <a:prstGeom prst="bentConnector3">
              <a:avLst>
                <a:gd name="adj1" fmla="val -2686"/>
              </a:avLst>
            </a:prstGeom>
            <a:ln w="28575"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6C74C64-3A75-4AB7-8DC2-CFC02F43399A}"/>
                </a:ext>
              </a:extLst>
            </p:cNvPr>
            <p:cNvSpPr txBox="1"/>
            <p:nvPr/>
          </p:nvSpPr>
          <p:spPr>
            <a:xfrm>
              <a:off x="3955957" y="3251025"/>
              <a:ext cx="1012028" cy="3776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w0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B71480D-C5ED-4C34-AC2E-9051C1EB7684}"/>
                </a:ext>
              </a:extLst>
            </p:cNvPr>
            <p:cNvSpPr txBox="1"/>
            <p:nvPr/>
          </p:nvSpPr>
          <p:spPr>
            <a:xfrm>
              <a:off x="3955957" y="4487888"/>
              <a:ext cx="938211" cy="3799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w1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0A2E6863-79B4-44DE-A3C9-90B0FB530920}"/>
                </a:ext>
              </a:extLst>
            </p:cNvPr>
            <p:cNvSpPr txBox="1"/>
            <p:nvPr/>
          </p:nvSpPr>
          <p:spPr>
            <a:xfrm>
              <a:off x="3896145" y="5117525"/>
              <a:ext cx="12620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w2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0D5A4F50-8F57-4E4C-A8B1-C341E4A10087}"/>
                </a:ext>
              </a:extLst>
            </p:cNvPr>
            <p:cNvSpPr txBox="1"/>
            <p:nvPr/>
          </p:nvSpPr>
          <p:spPr>
            <a:xfrm>
              <a:off x="3896145" y="5771080"/>
              <a:ext cx="12620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w3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16685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1348</TotalTime>
  <Words>581</Words>
  <Application>Microsoft Office PowerPoint</Application>
  <PresentationFormat>On-screen Show (4:3)</PresentationFormat>
  <Paragraphs>211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Arial</vt:lpstr>
      <vt:lpstr>Calibri</vt:lpstr>
      <vt:lpstr>Calibri Light</vt:lpstr>
      <vt:lpstr>Cambria</vt:lpstr>
      <vt:lpstr>Cambria Math</vt:lpstr>
      <vt:lpstr>Times New Roman</vt:lpstr>
      <vt:lpstr>TimesTenLTStd-Roman</vt:lpstr>
      <vt:lpstr>Wingdings</vt:lpstr>
      <vt:lpstr>Office Theme</vt:lpstr>
      <vt:lpstr>1_Default Design</vt:lpstr>
      <vt:lpstr>PowerPoint Presentation</vt:lpstr>
      <vt:lpstr>2x1 Multiplexer</vt:lpstr>
      <vt:lpstr>2x1 Multiplexer: VHDL Implementation</vt:lpstr>
      <vt:lpstr>4-to-1 Multiplexer</vt:lpstr>
      <vt:lpstr>Mux4-to-1</vt:lpstr>
      <vt:lpstr>Decoders</vt:lpstr>
      <vt:lpstr>2-to-4 Decoder – VHDL Implementation</vt:lpstr>
      <vt:lpstr>4-to-1 Multiplexer using a Decoder?</vt:lpstr>
      <vt:lpstr>Solution</vt:lpstr>
      <vt:lpstr>Encoder</vt:lpstr>
      <vt:lpstr>4-to-2 Encoder</vt:lpstr>
      <vt:lpstr>Priority Encoder</vt:lpstr>
      <vt:lpstr>4-to-2 Priority Encoder</vt:lpstr>
      <vt:lpstr>Demultiplexer</vt:lpstr>
      <vt:lpstr>Reminders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Alif Ahmed</dc:creator>
  <cp:lastModifiedBy>Farahmandi,Farimah</cp:lastModifiedBy>
  <cp:revision>149</cp:revision>
  <dcterms:created xsi:type="dcterms:W3CDTF">2018-07-19T06:50:39Z</dcterms:created>
  <dcterms:modified xsi:type="dcterms:W3CDTF">2019-08-26T23:51:39Z</dcterms:modified>
</cp:coreProperties>
</file>