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5" r:id="rId2"/>
  </p:sldMasterIdLst>
  <p:notesMasterIdLst>
    <p:notesMasterId r:id="rId21"/>
  </p:notesMasterIdLst>
  <p:sldIdLst>
    <p:sldId id="340" r:id="rId3"/>
    <p:sldId id="342" r:id="rId4"/>
    <p:sldId id="343" r:id="rId5"/>
    <p:sldId id="344" r:id="rId6"/>
    <p:sldId id="345" r:id="rId7"/>
    <p:sldId id="347" r:id="rId8"/>
    <p:sldId id="348" r:id="rId9"/>
    <p:sldId id="351" r:id="rId10"/>
    <p:sldId id="350" r:id="rId11"/>
    <p:sldId id="352" r:id="rId12"/>
    <p:sldId id="349" r:id="rId13"/>
    <p:sldId id="353" r:id="rId14"/>
    <p:sldId id="354" r:id="rId15"/>
    <p:sldId id="355" r:id="rId16"/>
    <p:sldId id="356" r:id="rId17"/>
    <p:sldId id="357" r:id="rId18"/>
    <p:sldId id="358" r:id="rId19"/>
    <p:sldId id="28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98" autoAdjust="0"/>
    <p:restoredTop sz="93992" autoAdjust="0"/>
  </p:normalViewPr>
  <p:slideViewPr>
    <p:cSldViewPr snapToGrid="0">
      <p:cViewPr varScale="1">
        <p:scale>
          <a:sx n="107" d="100"/>
          <a:sy n="107" d="100"/>
        </p:scale>
        <p:origin x="1620" y="-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D73707-FFED-4B69-85CE-B5C192337574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B1292E-6BBD-49AC-BF16-0E9DA694D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66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as.upenn.edu/~ese171/vhdl/vhdl_primer.html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Ref: https://www.seas.upenn.edu/~ese171/vhdl/vhdl_primer.html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B1292E-6BBD-49AC-BF16-0E9DA694DAA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771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can create larger multiplexers with 2 to 1 multiplexers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B1292E-6BBD-49AC-BF16-0E9DA694DAA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602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generic: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generic declarations are optional and determine the local constants used for timing and sizing (e.g. bus widths) the entity. A generic can have a default value. The syntax for a generic follows,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generic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</a:t>
            </a:r>
          </a:p>
          <a:p>
            <a:r>
              <a:rPr lang="en-US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constant_name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type [:=value] ;</a:t>
            </a:r>
          </a:p>
          <a:p>
            <a:r>
              <a:rPr lang="en-US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constant_name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type [:=value] ;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en-US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constant_name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type [:=value] );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B1292E-6BBD-49AC-BF16-0E9DA694DAA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461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B1292E-6BBD-49AC-BF16-0E9DA694DAA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702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8278-4D5B-4B5E-A9F4-1713377860B3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941A6-8266-42BE-906D-74EEB213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817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8278-4D5B-4B5E-A9F4-1713377860B3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941A6-8266-42BE-906D-74EEB213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336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8278-4D5B-4B5E-A9F4-1713377860B3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941A6-8266-42BE-906D-74EEB213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691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2425" y="1657350"/>
            <a:ext cx="7772400" cy="1470025"/>
          </a:xfrm>
        </p:spPr>
        <p:txBody>
          <a:bodyPr/>
          <a:lstStyle>
            <a:lvl1pPr>
              <a:defRPr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60045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51675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"/>
          <p:cNvSpPr>
            <a:spLocks noChangeShapeType="1"/>
          </p:cNvSpPr>
          <p:nvPr userDrawn="1"/>
        </p:nvSpPr>
        <p:spPr bwMode="auto">
          <a:xfrm>
            <a:off x="141288" y="803275"/>
            <a:ext cx="8845550" cy="0"/>
          </a:xfrm>
          <a:prstGeom prst="line">
            <a:avLst/>
          </a:prstGeom>
          <a:noFill/>
          <a:ln w="47625" cmpd="thinThick">
            <a:solidFill>
              <a:srgbClr val="FBBA0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>
                <a:solidFill>
                  <a:srgbClr val="A50021"/>
                </a:solidFill>
              </a:defRPr>
            </a:lvl3pPr>
            <a:lvl5pPr>
              <a:defRPr>
                <a:solidFill>
                  <a:srgbClr val="C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9A987-07AB-442C-B123-EF969832F05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43337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8892D-E911-4394-946D-E66BC49C221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129308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0"/>
          <p:cNvSpPr>
            <a:spLocks noChangeShapeType="1"/>
          </p:cNvSpPr>
          <p:nvPr userDrawn="1"/>
        </p:nvSpPr>
        <p:spPr bwMode="auto">
          <a:xfrm>
            <a:off x="141288" y="803275"/>
            <a:ext cx="8845550" cy="0"/>
          </a:xfrm>
          <a:prstGeom prst="line">
            <a:avLst/>
          </a:prstGeom>
          <a:noFill/>
          <a:ln w="47625" cmpd="thinThick">
            <a:solidFill>
              <a:srgbClr val="FBBA0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1925" y="923925"/>
            <a:ext cx="4329113" cy="5810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923925"/>
            <a:ext cx="4329112" cy="5810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0B2C0-56D7-4B7D-A63B-9DE2943C86E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22089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0164E-5FBB-4782-8604-5C241FBFB5A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532818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0"/>
          <p:cNvSpPr>
            <a:spLocks noChangeShapeType="1"/>
          </p:cNvSpPr>
          <p:nvPr userDrawn="1"/>
        </p:nvSpPr>
        <p:spPr bwMode="auto">
          <a:xfrm>
            <a:off x="141288" y="803275"/>
            <a:ext cx="8845550" cy="0"/>
          </a:xfrm>
          <a:prstGeom prst="line">
            <a:avLst/>
          </a:prstGeom>
          <a:noFill/>
          <a:ln w="47625" cmpd="thinThick">
            <a:solidFill>
              <a:srgbClr val="FBBA0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0562F-EC6B-40AB-9BDB-4C084AB1B91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585658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0"/>
          <p:cNvSpPr>
            <a:spLocks noChangeShapeType="1"/>
          </p:cNvSpPr>
          <p:nvPr userDrawn="1"/>
        </p:nvSpPr>
        <p:spPr bwMode="auto">
          <a:xfrm>
            <a:off x="141288" y="803275"/>
            <a:ext cx="8845550" cy="0"/>
          </a:xfrm>
          <a:prstGeom prst="line">
            <a:avLst/>
          </a:prstGeom>
          <a:noFill/>
          <a:ln w="47625" cmpd="thinThick">
            <a:solidFill>
              <a:srgbClr val="FBBA0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563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D0F66-72AE-479E-8D14-8C73AEC0AD5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98125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8278-4D5B-4B5E-A9F4-1713377860B3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941A6-8266-42BE-906D-74EEB213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4357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AAFBE-B4CC-4D3B-B82C-A6804D7C8B5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356988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"/>
          <p:cNvSpPr>
            <a:spLocks noChangeShapeType="1"/>
          </p:cNvSpPr>
          <p:nvPr userDrawn="1"/>
        </p:nvSpPr>
        <p:spPr bwMode="auto">
          <a:xfrm>
            <a:off x="141288" y="803275"/>
            <a:ext cx="8845550" cy="0"/>
          </a:xfrm>
          <a:prstGeom prst="line">
            <a:avLst/>
          </a:prstGeom>
          <a:noFill/>
          <a:ln w="47625" cmpd="thinThick">
            <a:solidFill>
              <a:srgbClr val="FBBA0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C6840-6D10-4EEF-9E4E-3EA50C36A2D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822332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0688" y="123825"/>
            <a:ext cx="2201862" cy="6610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1925" y="123825"/>
            <a:ext cx="6456363" cy="6610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D4619-DCDF-423B-8F04-998B9154464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139988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0"/>
          <p:cNvSpPr>
            <a:spLocks noChangeShapeType="1"/>
          </p:cNvSpPr>
          <p:nvPr userDrawn="1"/>
        </p:nvSpPr>
        <p:spPr bwMode="auto">
          <a:xfrm>
            <a:off x="141288" y="803275"/>
            <a:ext cx="8845550" cy="0"/>
          </a:xfrm>
          <a:prstGeom prst="line">
            <a:avLst/>
          </a:prstGeom>
          <a:noFill/>
          <a:ln w="47625" cmpd="thinThick">
            <a:solidFill>
              <a:srgbClr val="FBBA0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" y="123825"/>
            <a:ext cx="88011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1925" y="923925"/>
            <a:ext cx="4329113" cy="5810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923925"/>
            <a:ext cx="4329112" cy="5810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24B4C-6EE0-42FE-93CA-02A00F1F5FD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77969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8278-4D5B-4B5E-A9F4-1713377860B3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941A6-8266-42BE-906D-74EEB213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05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8278-4D5B-4B5E-A9F4-1713377860B3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941A6-8266-42BE-906D-74EEB213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00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8278-4D5B-4B5E-A9F4-1713377860B3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941A6-8266-42BE-906D-74EEB213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42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8278-4D5B-4B5E-A9F4-1713377860B3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941A6-8266-42BE-906D-74EEB213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276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8278-4D5B-4B5E-A9F4-1713377860B3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941A6-8266-42BE-906D-74EEB213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251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8278-4D5B-4B5E-A9F4-1713377860B3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941A6-8266-42BE-906D-74EEB213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782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8278-4D5B-4B5E-A9F4-1713377860B3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941A6-8266-42BE-906D-74EEB213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658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88278-4D5B-4B5E-A9F4-1713377860B3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941A6-8266-42BE-906D-74EEB213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52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1450" y="123825"/>
            <a:ext cx="88011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1925" y="923925"/>
            <a:ext cx="8810625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72525" y="6534150"/>
            <a:ext cx="2381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00000"/>
                </a:solidFill>
                <a:latin typeface="Times New Roman" pitchFamily="18" charset="0"/>
                <a:ea typeface="SimSun" pitchFamily="2" charset="-122"/>
              </a:defRPr>
            </a:lvl1pPr>
          </a:lstStyle>
          <a:p>
            <a:pPr>
              <a:defRPr/>
            </a:pPr>
            <a:fld id="{D7BE8A41-C051-4ED6-BB81-4FE75D60FB5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66108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FF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FF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FF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FF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SzPct val="80000"/>
        <a:buFont typeface="Wingdings" pitchFamily="2" charset="2"/>
        <a:buChar char="u"/>
        <a:defRPr sz="2800">
          <a:solidFill>
            <a:srgbClr val="0000FF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Wingdings" pitchFamily="2" charset="2"/>
        <a:buChar char="q"/>
        <a:defRPr sz="2400">
          <a:solidFill>
            <a:srgbClr val="8000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800000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800000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800000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800000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8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eas.upenn.edu/~ese171/vhdl/vhdl_primer.html" TargetMode="Externa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eas.upenn.edu/~ese171/vhdl/vhdl_primer.html" TargetMode="Externa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commons.wikimedia.org/wiki/File:Arduino_ftdi_chip-1.jpg" TargetMode="Externa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seas.upenn.edu/~ese171/vhdl/vhdl_primer.html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as.upenn.edu/~ese171/vhdl/vhdl_primer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31">
            <a:extLst>
              <a:ext uri="{FF2B5EF4-FFF2-40B4-BE49-F238E27FC236}">
                <a16:creationId xmlns:a16="http://schemas.microsoft.com/office/drawing/2014/main" id="{6D2EC39B-5C5E-45CC-8F74-67F0E034C48A}"/>
              </a:ext>
            </a:extLst>
          </p:cNvPr>
          <p:cNvSpPr txBox="1">
            <a:spLocks/>
          </p:cNvSpPr>
          <p:nvPr/>
        </p:nvSpPr>
        <p:spPr>
          <a:xfrm>
            <a:off x="81622" y="1903740"/>
            <a:ext cx="8980756" cy="1622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t">
            <a:normAutofit/>
          </a:bodyPr>
          <a:lstStyle>
            <a:lvl1pPr marL="0" marR="0" indent="0" algn="ctr" defTabSz="43627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40" b="1" i="0" u="none" strike="noStrike" cap="none" spc="0" baseline="0">
                <a:ln>
                  <a:noFill/>
                </a:ln>
                <a:solidFill>
                  <a:srgbClr val="8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479425" rtl="0" latinLnBrk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0000FF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479425" rtl="0" latinLnBrk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0000FF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479425" rtl="0" latinLnBrk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0000FF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479425" rtl="0" latinLnBrk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0000FF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457200" algn="l" defTabSz="479425" rtl="0" latinLnBrk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0000FF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914400" algn="l" defTabSz="479425" rtl="0" latinLnBrk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0000FF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371600" algn="l" defTabSz="479425" rtl="0" latinLnBrk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0000FF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479425" rtl="0" latinLnBrk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0000FF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en-US" sz="5400" dirty="0"/>
              <a:t>EEL4712 Digital Design</a:t>
            </a:r>
          </a:p>
          <a:p>
            <a:r>
              <a:rPr kumimoji="0" lang="en-US" sz="4400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(VHDL Tutorial)</a:t>
            </a:r>
          </a:p>
        </p:txBody>
      </p:sp>
      <p:sp>
        <p:nvSpPr>
          <p:cNvPr id="10" name="Shape 132">
            <a:extLst>
              <a:ext uri="{FF2B5EF4-FFF2-40B4-BE49-F238E27FC236}">
                <a16:creationId xmlns:a16="http://schemas.microsoft.com/office/drawing/2014/main" id="{02D74C40-2EF0-44FA-98E9-7B79B389FEC2}"/>
              </a:ext>
            </a:extLst>
          </p:cNvPr>
          <p:cNvSpPr txBox="1">
            <a:spLocks/>
          </p:cNvSpPr>
          <p:nvPr/>
        </p:nvSpPr>
        <p:spPr>
          <a:xfrm>
            <a:off x="0" y="3303300"/>
            <a:ext cx="9144000" cy="311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6512" tIns="36512" rIns="36512" bIns="36512">
            <a:normAutofit/>
          </a:bodyPr>
          <a:lstStyle>
            <a:lvl1pPr marL="0" marR="0" indent="0" algn="ctr" defTabSz="479425" rtl="0" latinLnBrk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052512" marR="0" indent="-379412" algn="ctr" defTabSz="479425" rtl="0" latinLnBrk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439862" marR="0" indent="-196850" algn="ctr" defTabSz="479425" rtl="0" latinLnBrk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812396" marR="0" indent="-182033" algn="ctr" defTabSz="479425" rtl="0" latinLnBrk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97894" marR="0" indent="-240507" algn="ctr" defTabSz="479425" rtl="0" latinLnBrk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55094" marR="0" indent="-240507" algn="l" defTabSz="479425" rtl="0" latinLnBrk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–"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112294" marR="0" indent="-240507" algn="l" defTabSz="479425" rtl="0" latinLnBrk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–"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69493" marR="0" indent="-240506" algn="l" defTabSz="479425" rtl="0" latinLnBrk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–"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26693" marR="0" indent="-240506" algn="l" defTabSz="479425" rtl="0" latinLnBrk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–"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407511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40">
                <a:solidFill>
                  <a:srgbClr val="0000FF"/>
                </a:solidFill>
              </a:defRPr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8" name="Picture 4" descr="UF">
            <a:extLst>
              <a:ext uri="{FF2B5EF4-FFF2-40B4-BE49-F238E27FC236}">
                <a16:creationId xmlns:a16="http://schemas.microsoft.com/office/drawing/2014/main" id="{E99B395C-7400-4BE0-9774-C3392FA7E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022" y="4501192"/>
            <a:ext cx="6745189" cy="1264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5476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3673E-AE5A-4856-9322-F70AB3D3C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Entity Ports: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72B86-6FBC-480D-BA72-392D233C72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2x1 Multiplexer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800" dirty="0"/>
              <a:t>Buzzer circuit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E34869-5C47-405C-9660-9D0B4CFDD7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F9A987-07AB-442C-B123-EF969832F051}" type="slidenum">
              <a:rPr lang="en-US" altLang="zh-CN" smtClean="0"/>
              <a:pPr>
                <a:defRPr/>
              </a:pPr>
              <a:t>10</a:t>
            </a:fld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393B20-7E28-45F2-8439-56677C5F0B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4917" y="1709689"/>
            <a:ext cx="3622861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entity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rPr>
              <a:t>mux_2x1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is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port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(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 in1 : in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std_logic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;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 in2 : in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std_logic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;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sel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 : in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std_logic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;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 output : out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std_logic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 end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rPr>
              <a:t>mux_2x1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;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7CD89C0-4F71-4B8E-AAEF-4800475BC7A9}"/>
              </a:ext>
            </a:extLst>
          </p:cNvPr>
          <p:cNvGrpSpPr/>
          <p:nvPr/>
        </p:nvGrpSpPr>
        <p:grpSpPr>
          <a:xfrm>
            <a:off x="6195731" y="1528563"/>
            <a:ext cx="2458573" cy="2393575"/>
            <a:chOff x="6742578" y="923925"/>
            <a:chExt cx="2458573" cy="2393575"/>
          </a:xfrm>
        </p:grpSpPr>
        <p:sp>
          <p:nvSpPr>
            <p:cNvPr id="6" name="Trapezoid 5">
              <a:extLst>
                <a:ext uri="{FF2B5EF4-FFF2-40B4-BE49-F238E27FC236}">
                  <a16:creationId xmlns:a16="http://schemas.microsoft.com/office/drawing/2014/main" id="{DFC78937-B451-43A5-99D9-AA178C4E0F42}"/>
                </a:ext>
              </a:extLst>
            </p:cNvPr>
            <p:cNvSpPr/>
            <p:nvPr/>
          </p:nvSpPr>
          <p:spPr bwMode="auto">
            <a:xfrm rot="5400000">
              <a:off x="6791885" y="1589555"/>
              <a:ext cx="1940859" cy="609600"/>
            </a:xfrm>
            <a:prstGeom prst="trapezoid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408F634-297C-406C-A088-D52C18A459AD}"/>
                </a:ext>
              </a:extLst>
            </p:cNvPr>
            <p:cNvCxnSpPr/>
            <p:nvPr/>
          </p:nvCxnSpPr>
          <p:spPr bwMode="auto">
            <a:xfrm>
              <a:off x="6780680" y="1390089"/>
              <a:ext cx="681317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A1D2792-3DAF-4A2A-A2F1-75DA1509E360}"/>
                </a:ext>
              </a:extLst>
            </p:cNvPr>
            <p:cNvCxnSpPr/>
            <p:nvPr/>
          </p:nvCxnSpPr>
          <p:spPr bwMode="auto">
            <a:xfrm>
              <a:off x="6776197" y="2403101"/>
              <a:ext cx="681317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F30794B-091D-4ED7-AB94-A1609375618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766796" y="2806512"/>
              <a:ext cx="0" cy="510988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6EC1402-744F-4833-8101-AE8C3E05955C}"/>
                </a:ext>
              </a:extLst>
            </p:cNvPr>
            <p:cNvCxnSpPr/>
            <p:nvPr/>
          </p:nvCxnSpPr>
          <p:spPr bwMode="auto">
            <a:xfrm>
              <a:off x="8067115" y="1903320"/>
              <a:ext cx="681317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B6B9CA9-7AD2-4021-8939-D0055D96F092}"/>
                </a:ext>
              </a:extLst>
            </p:cNvPr>
            <p:cNvSpPr txBox="1"/>
            <p:nvPr/>
          </p:nvSpPr>
          <p:spPr>
            <a:xfrm>
              <a:off x="6742578" y="1020757"/>
              <a:ext cx="10488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in1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6D0590F-6DBA-4B1D-957B-BCB57F1227B0}"/>
                </a:ext>
              </a:extLst>
            </p:cNvPr>
            <p:cNvSpPr txBox="1"/>
            <p:nvPr/>
          </p:nvSpPr>
          <p:spPr>
            <a:xfrm>
              <a:off x="6742579" y="2023074"/>
              <a:ext cx="10488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in2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B395E49-4113-466E-A74E-FC6CEDF1FD9F}"/>
                </a:ext>
              </a:extLst>
            </p:cNvPr>
            <p:cNvSpPr txBox="1"/>
            <p:nvPr/>
          </p:nvSpPr>
          <p:spPr>
            <a:xfrm>
              <a:off x="8152280" y="1525023"/>
              <a:ext cx="10488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output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1F4183A-D19D-4395-93DD-A8CBDDBC2F96}"/>
                </a:ext>
              </a:extLst>
            </p:cNvPr>
            <p:cNvSpPr txBox="1"/>
            <p:nvPr/>
          </p:nvSpPr>
          <p:spPr>
            <a:xfrm>
              <a:off x="7280460" y="2928867"/>
              <a:ext cx="10488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sel</a:t>
              </a:r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F5894EC-6D0B-497F-88A8-52216FE31EA7}"/>
                </a:ext>
              </a:extLst>
            </p:cNvPr>
            <p:cNvSpPr txBox="1"/>
            <p:nvPr/>
          </p:nvSpPr>
          <p:spPr>
            <a:xfrm>
              <a:off x="7488893" y="1205423"/>
              <a:ext cx="3854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F4AFF60-9D8E-44F1-93A5-4D21EF7D6000}"/>
                </a:ext>
              </a:extLst>
            </p:cNvPr>
            <p:cNvSpPr txBox="1"/>
            <p:nvPr/>
          </p:nvSpPr>
          <p:spPr>
            <a:xfrm>
              <a:off x="7457513" y="2198063"/>
              <a:ext cx="5490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D9F80FC1-D998-4794-B180-BDC4C3B6C6AB}"/>
              </a:ext>
            </a:extLst>
          </p:cNvPr>
          <p:cNvSpPr/>
          <p:nvPr/>
        </p:nvSpPr>
        <p:spPr>
          <a:xfrm>
            <a:off x="923365" y="4549810"/>
            <a:ext cx="623046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00"/>
                </a:solidFill>
                <a:latin typeface="+mj-lt"/>
                <a:cs typeface="Courier New" panose="02070309020205020404" pitchFamily="49" charset="0"/>
              </a:rPr>
              <a:t>entity</a:t>
            </a:r>
            <a:r>
              <a:rPr lang="en-US" altLang="en-US" dirty="0">
                <a:solidFill>
                  <a:srgbClr val="000000"/>
                </a:solidFill>
                <a:latin typeface="+mj-lt"/>
                <a:cs typeface="Courier New" panose="02070309020205020404" pitchFamily="49" charset="0"/>
              </a:rPr>
              <a:t> 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+mj-lt"/>
                <a:cs typeface="Courier New" panose="02070309020205020404" pitchFamily="49" charset="0"/>
              </a:rPr>
              <a:t>BUZZER</a:t>
            </a:r>
            <a:r>
              <a:rPr lang="en-US" altLang="en-US" dirty="0">
                <a:solidFill>
                  <a:srgbClr val="000000"/>
                </a:solidFill>
                <a:latin typeface="+mj-lt"/>
                <a:cs typeface="Courier New" panose="02070309020205020404" pitchFamily="49" charset="0"/>
              </a:rPr>
              <a:t> </a:t>
            </a:r>
            <a:r>
              <a:rPr lang="en-US" altLang="en-US" b="1" dirty="0">
                <a:solidFill>
                  <a:srgbClr val="000000"/>
                </a:solidFill>
                <a:latin typeface="+mj-lt"/>
                <a:cs typeface="Courier New" panose="02070309020205020404" pitchFamily="49" charset="0"/>
              </a:rPr>
              <a:t>is</a:t>
            </a:r>
            <a:endParaRPr lang="en-US" altLang="en-US" sz="800" dirty="0">
              <a:latin typeface="+mj-lt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+mj-lt"/>
                <a:cs typeface="Courier New" panose="02070309020205020404" pitchFamily="49" charset="0"/>
              </a:rPr>
              <a:t>     </a:t>
            </a:r>
            <a:r>
              <a:rPr lang="en-US" altLang="en-US" b="1" dirty="0">
                <a:solidFill>
                  <a:srgbClr val="000000"/>
                </a:solidFill>
                <a:latin typeface="+mj-lt"/>
                <a:cs typeface="Courier New" panose="02070309020205020404" pitchFamily="49" charset="0"/>
              </a:rPr>
              <a:t>port</a:t>
            </a:r>
            <a:r>
              <a:rPr lang="en-US" altLang="en-US" dirty="0">
                <a:solidFill>
                  <a:srgbClr val="000000"/>
                </a:solidFill>
                <a:latin typeface="+mj-lt"/>
                <a:cs typeface="Courier New" panose="02070309020205020404" pitchFamily="49" charset="0"/>
              </a:rPr>
              <a:t> (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+mj-lt"/>
                <a:cs typeface="Courier New" panose="02070309020205020404" pitchFamily="49" charset="0"/>
              </a:rPr>
              <a:t>              DOOR, IGNITION, SBELT: </a:t>
            </a:r>
            <a:r>
              <a:rPr lang="en-US" altLang="en-US" b="1" dirty="0">
                <a:solidFill>
                  <a:srgbClr val="000000"/>
                </a:solidFill>
                <a:latin typeface="+mj-lt"/>
                <a:cs typeface="Courier New" panose="02070309020205020404" pitchFamily="49" charset="0"/>
              </a:rPr>
              <a:t>in</a:t>
            </a:r>
            <a:r>
              <a:rPr lang="en-US" altLang="en-US" dirty="0">
                <a:solidFill>
                  <a:srgbClr val="000000"/>
                </a:solidFill>
                <a:latin typeface="+mj-lt"/>
                <a:cs typeface="Courier New" panose="02070309020205020404" pitchFamily="49" charset="0"/>
              </a:rPr>
              <a:t> </a:t>
            </a:r>
            <a:r>
              <a:rPr lang="en-US" altLang="en-US" dirty="0" err="1">
                <a:solidFill>
                  <a:srgbClr val="000000"/>
                </a:solidFill>
                <a:latin typeface="+mj-lt"/>
                <a:cs typeface="Courier New" panose="02070309020205020404" pitchFamily="49" charset="0"/>
              </a:rPr>
              <a:t>std_logic</a:t>
            </a:r>
            <a:r>
              <a:rPr lang="en-US" altLang="en-US" dirty="0">
                <a:solidFill>
                  <a:srgbClr val="000000"/>
                </a:solidFill>
                <a:latin typeface="+mj-lt"/>
                <a:cs typeface="Courier New" panose="02070309020205020404" pitchFamily="49" charset="0"/>
              </a:rPr>
              <a:t>;</a:t>
            </a:r>
            <a:endParaRPr lang="en-US" altLang="en-US" sz="800" dirty="0">
              <a:latin typeface="+mj-lt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+mj-lt"/>
                <a:cs typeface="Courier New" panose="02070309020205020404" pitchFamily="49" charset="0"/>
              </a:rPr>
              <a:t>               WARNING: </a:t>
            </a:r>
            <a:r>
              <a:rPr lang="en-US" altLang="en-US" b="1" dirty="0">
                <a:solidFill>
                  <a:srgbClr val="000000"/>
                </a:solidFill>
                <a:latin typeface="+mj-lt"/>
                <a:cs typeface="Courier New" panose="02070309020205020404" pitchFamily="49" charset="0"/>
              </a:rPr>
              <a:t>out</a:t>
            </a:r>
            <a:r>
              <a:rPr lang="en-US" altLang="en-US" dirty="0">
                <a:solidFill>
                  <a:srgbClr val="000000"/>
                </a:solidFill>
                <a:latin typeface="+mj-lt"/>
                <a:cs typeface="Courier New" panose="02070309020205020404" pitchFamily="49" charset="0"/>
              </a:rPr>
              <a:t> </a:t>
            </a:r>
            <a:r>
              <a:rPr lang="en-US" altLang="en-US" dirty="0" err="1">
                <a:solidFill>
                  <a:srgbClr val="000000"/>
                </a:solidFill>
                <a:latin typeface="+mj-lt"/>
                <a:cs typeface="Courier New" panose="02070309020205020404" pitchFamily="49" charset="0"/>
              </a:rPr>
              <a:t>std_logic</a:t>
            </a:r>
            <a:r>
              <a:rPr lang="en-US" altLang="en-US" dirty="0">
                <a:solidFill>
                  <a:srgbClr val="000000"/>
                </a:solidFill>
                <a:latin typeface="+mj-lt"/>
                <a:cs typeface="Courier New" panose="02070309020205020404" pitchFamily="49" charset="0"/>
              </a:rPr>
              <a:t>);</a:t>
            </a:r>
            <a:endParaRPr lang="en-US" altLang="en-US" sz="800" dirty="0">
              <a:latin typeface="+mj-lt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+mj-lt"/>
                <a:cs typeface="Courier New" panose="02070309020205020404" pitchFamily="49" charset="0"/>
              </a:rPr>
              <a:t>     </a:t>
            </a:r>
            <a:r>
              <a:rPr lang="en-US" altLang="en-US" b="1" dirty="0">
                <a:solidFill>
                  <a:srgbClr val="000000"/>
                </a:solidFill>
                <a:latin typeface="+mj-lt"/>
                <a:cs typeface="Courier New" panose="02070309020205020404" pitchFamily="49" charset="0"/>
              </a:rPr>
              <a:t>end</a:t>
            </a:r>
            <a:r>
              <a:rPr lang="en-US" altLang="en-US" dirty="0">
                <a:solidFill>
                  <a:srgbClr val="000000"/>
                </a:solidFill>
                <a:latin typeface="+mj-lt"/>
                <a:cs typeface="Courier New" panose="02070309020205020404" pitchFamily="49" charset="0"/>
              </a:rPr>
              <a:t> 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+mj-lt"/>
                <a:cs typeface="Courier New" panose="02070309020205020404" pitchFamily="49" charset="0"/>
              </a:rPr>
              <a:t>BUZZER</a:t>
            </a:r>
            <a:r>
              <a:rPr lang="en-US" altLang="en-US" dirty="0">
                <a:solidFill>
                  <a:srgbClr val="000000"/>
                </a:solidFill>
                <a:latin typeface="+mj-lt"/>
                <a:cs typeface="Courier New" panose="02070309020205020404" pitchFamily="49" charset="0"/>
              </a:rPr>
              <a:t>;</a:t>
            </a:r>
            <a:endParaRPr lang="en-US" altLang="en-US" sz="3200" dirty="0"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BE07067-E702-4AC2-8625-E7BF91070987}"/>
              </a:ext>
            </a:extLst>
          </p:cNvPr>
          <p:cNvSpPr txBox="1"/>
          <p:nvPr/>
        </p:nvSpPr>
        <p:spPr>
          <a:xfrm>
            <a:off x="0" y="6441797"/>
            <a:ext cx="7665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Ref: https://www.seas.upenn.edu/~ese171/vhdl/vhdl_primer.html</a:t>
            </a:r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1491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4364A-3139-4748-AD98-5A3D2EFCD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 Body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6CFB4-418B-49EF-BDDF-75342F447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25" y="923925"/>
            <a:ext cx="8810625" cy="1236569"/>
          </a:xfrm>
        </p:spPr>
        <p:txBody>
          <a:bodyPr/>
          <a:lstStyle/>
          <a:p>
            <a:r>
              <a:rPr lang="en-US" sz="2800" dirty="0"/>
              <a:t>The architecture body specifies how the circuit operates and how it is implemented.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463211-EC19-47BF-9E96-92FDBB8E83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F9A987-07AB-442C-B123-EF969832F051}" type="slidenum">
              <a:rPr lang="en-US" altLang="zh-CN" smtClean="0"/>
              <a:pPr>
                <a:defRPr/>
              </a:pPr>
              <a:t>11</a:t>
            </a:fld>
            <a:endParaRPr lang="en-US" altLang="zh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9A3A50-34C5-4E79-81C7-7820DBD3DC5D}"/>
              </a:ext>
            </a:extLst>
          </p:cNvPr>
          <p:cNvSpPr/>
          <p:nvPr/>
        </p:nvSpPr>
        <p:spPr>
          <a:xfrm>
            <a:off x="171450" y="2160494"/>
            <a:ext cx="616771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00"/>
                </a:solidFill>
                <a:latin typeface="+mj-lt"/>
                <a:cs typeface="Courier New" panose="02070309020205020404" pitchFamily="49" charset="0"/>
              </a:rPr>
              <a:t>architecture</a:t>
            </a:r>
            <a:r>
              <a:rPr lang="en-US" altLang="en-US" dirty="0">
                <a:solidFill>
                  <a:srgbClr val="000000"/>
                </a:solidFill>
                <a:latin typeface="+mj-lt"/>
                <a:cs typeface="Courier New" panose="02070309020205020404" pitchFamily="49" charset="0"/>
              </a:rPr>
              <a:t> </a:t>
            </a:r>
            <a:r>
              <a:rPr lang="en-US" altLang="en-US" dirty="0" err="1">
                <a:solidFill>
                  <a:srgbClr val="000000"/>
                </a:solidFill>
                <a:latin typeface="+mj-lt"/>
                <a:cs typeface="Courier New" panose="02070309020205020404" pitchFamily="49" charset="0"/>
              </a:rPr>
              <a:t>architecture_name</a:t>
            </a:r>
            <a:r>
              <a:rPr lang="en-US" altLang="en-US" dirty="0">
                <a:solidFill>
                  <a:srgbClr val="000000"/>
                </a:solidFill>
                <a:latin typeface="+mj-lt"/>
                <a:cs typeface="Courier New" panose="02070309020205020404" pitchFamily="49" charset="0"/>
              </a:rPr>
              <a:t> </a:t>
            </a:r>
            <a:r>
              <a:rPr lang="en-US" altLang="en-US" b="1" dirty="0">
                <a:solidFill>
                  <a:srgbClr val="000000"/>
                </a:solidFill>
                <a:latin typeface="+mj-lt"/>
                <a:cs typeface="Courier New" panose="02070309020205020404" pitchFamily="49" charset="0"/>
              </a:rPr>
              <a:t>of</a:t>
            </a:r>
            <a:r>
              <a:rPr lang="en-US" altLang="en-US" dirty="0">
                <a:solidFill>
                  <a:srgbClr val="000000"/>
                </a:solidFill>
                <a:latin typeface="+mj-lt"/>
                <a:cs typeface="Courier New" panose="02070309020205020404" pitchFamily="49" charset="0"/>
              </a:rPr>
              <a:t> NAME_OF_ENTITY </a:t>
            </a:r>
            <a:r>
              <a:rPr lang="en-US" altLang="en-US" b="1" dirty="0">
                <a:solidFill>
                  <a:srgbClr val="000000"/>
                </a:solidFill>
                <a:latin typeface="+mj-lt"/>
                <a:cs typeface="Courier New" panose="02070309020205020404" pitchFamily="49" charset="0"/>
              </a:rPr>
              <a:t>is</a:t>
            </a:r>
            <a:endParaRPr lang="en-US" altLang="en-US" sz="800" dirty="0">
              <a:latin typeface="+mj-lt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00"/>
                </a:solidFill>
                <a:latin typeface="+mj-lt"/>
                <a:cs typeface="Courier New" panose="02070309020205020404" pitchFamily="49" charset="0"/>
              </a:rPr>
              <a:t>           -- </a:t>
            </a:r>
            <a:r>
              <a:rPr lang="en-US" altLang="en-US" dirty="0">
                <a:solidFill>
                  <a:srgbClr val="000000"/>
                </a:solidFill>
                <a:latin typeface="+mj-lt"/>
                <a:cs typeface="Courier New" panose="02070309020205020404" pitchFamily="49" charset="0"/>
              </a:rPr>
              <a:t>Declarations</a:t>
            </a:r>
            <a:endParaRPr lang="en-US" altLang="en-US" sz="800" dirty="0">
              <a:latin typeface="+mj-lt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+mj-lt"/>
                <a:cs typeface="Courier New" panose="02070309020205020404" pitchFamily="49" charset="0"/>
              </a:rPr>
              <a:t>           -- components declarations</a:t>
            </a:r>
            <a:endParaRPr lang="en-US" altLang="en-US" sz="800" dirty="0">
              <a:latin typeface="+mj-lt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+mj-lt"/>
                <a:cs typeface="Courier New" panose="02070309020205020404" pitchFamily="49" charset="0"/>
              </a:rPr>
              <a:t>           -- signal declarations</a:t>
            </a:r>
            <a:endParaRPr lang="en-US" altLang="en-US" sz="800" dirty="0">
              <a:latin typeface="+mj-lt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+mj-lt"/>
                <a:cs typeface="Courier New" panose="02070309020205020404" pitchFamily="49" charset="0"/>
              </a:rPr>
              <a:t>           -- constant declarations</a:t>
            </a:r>
            <a:endParaRPr lang="en-US" altLang="en-US" sz="800" dirty="0">
              <a:latin typeface="+mj-lt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+mj-lt"/>
                <a:cs typeface="Courier New" panose="02070309020205020404" pitchFamily="49" charset="0"/>
              </a:rPr>
              <a:t>           -- function declarations</a:t>
            </a:r>
            <a:endParaRPr lang="en-US" altLang="en-US" sz="800" dirty="0">
              <a:latin typeface="+mj-lt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+mj-lt"/>
                <a:cs typeface="Courier New" panose="02070309020205020404" pitchFamily="49" charset="0"/>
              </a:rPr>
              <a:t>           -- procedure declarations</a:t>
            </a:r>
            <a:endParaRPr lang="en-US" altLang="en-US" sz="800" dirty="0">
              <a:latin typeface="+mj-lt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+mj-lt"/>
                <a:cs typeface="Courier New" panose="02070309020205020404" pitchFamily="49" charset="0"/>
              </a:rPr>
              <a:t>           -- type declarations</a:t>
            </a:r>
            <a:endParaRPr lang="en-US" altLang="en-US" sz="800" dirty="0">
              <a:latin typeface="+mj-lt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800" dirty="0">
              <a:latin typeface="+mj-lt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+mj-lt"/>
                <a:cs typeface="Courier New" panose="02070309020205020404" pitchFamily="49" charset="0"/>
              </a:rPr>
              <a:t>:</a:t>
            </a:r>
            <a:endParaRPr lang="en-US" altLang="en-US" sz="800" dirty="0">
              <a:latin typeface="+mj-lt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800" dirty="0">
              <a:latin typeface="+mj-lt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+mj-lt"/>
                <a:cs typeface="Courier New" panose="02070309020205020404" pitchFamily="49" charset="0"/>
              </a:rPr>
              <a:t>     </a:t>
            </a:r>
            <a:r>
              <a:rPr lang="en-US" altLang="en-US" b="1" dirty="0">
                <a:solidFill>
                  <a:srgbClr val="000000"/>
                </a:solidFill>
                <a:latin typeface="+mj-lt"/>
                <a:cs typeface="Courier New" panose="02070309020205020404" pitchFamily="49" charset="0"/>
              </a:rPr>
              <a:t>begin</a:t>
            </a:r>
            <a:endParaRPr lang="en-US" altLang="en-US" sz="800" dirty="0">
              <a:latin typeface="+mj-lt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+mj-lt"/>
                <a:cs typeface="Courier New" panose="02070309020205020404" pitchFamily="49" charset="0"/>
              </a:rPr>
              <a:t>     -- Statements    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+mj-lt"/>
                <a:cs typeface="Courier New" panose="02070309020205020404" pitchFamily="49" charset="0"/>
              </a:rPr>
              <a:t>  </a:t>
            </a:r>
            <a:endParaRPr lang="en-US" altLang="en-US" sz="800" dirty="0">
              <a:latin typeface="+mj-lt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+mj-lt"/>
                <a:cs typeface="Courier New" panose="02070309020205020404" pitchFamily="49" charset="0"/>
              </a:rPr>
              <a:t>:</a:t>
            </a:r>
            <a:endParaRPr lang="en-US" altLang="en-US" sz="800" dirty="0">
              <a:latin typeface="+mj-lt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800" dirty="0">
              <a:latin typeface="+mj-lt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+mj-lt"/>
                <a:cs typeface="Courier New" panose="02070309020205020404" pitchFamily="49" charset="0"/>
              </a:rPr>
              <a:t>     </a:t>
            </a:r>
            <a:r>
              <a:rPr lang="en-US" altLang="en-US" b="1" dirty="0">
                <a:solidFill>
                  <a:srgbClr val="000000"/>
                </a:solidFill>
                <a:latin typeface="+mj-lt"/>
                <a:cs typeface="Courier New" panose="02070309020205020404" pitchFamily="49" charset="0"/>
              </a:rPr>
              <a:t>end</a:t>
            </a:r>
            <a:r>
              <a:rPr lang="en-US" altLang="en-US" dirty="0">
                <a:solidFill>
                  <a:srgbClr val="000000"/>
                </a:solidFill>
                <a:latin typeface="+mj-lt"/>
                <a:cs typeface="Courier New" panose="02070309020205020404" pitchFamily="49" charset="0"/>
              </a:rPr>
              <a:t> </a:t>
            </a:r>
            <a:r>
              <a:rPr lang="en-US" altLang="en-US" dirty="0" err="1">
                <a:solidFill>
                  <a:srgbClr val="000000"/>
                </a:solidFill>
                <a:latin typeface="+mj-lt"/>
                <a:cs typeface="Courier New" panose="02070309020205020404" pitchFamily="49" charset="0"/>
              </a:rPr>
              <a:t>architecture_name</a:t>
            </a:r>
            <a:r>
              <a:rPr lang="en-US" altLang="en-US" dirty="0">
                <a:solidFill>
                  <a:srgbClr val="000000"/>
                </a:solidFill>
                <a:latin typeface="+mj-lt"/>
                <a:cs typeface="Courier New" panose="02070309020205020404" pitchFamily="49" charset="0"/>
              </a:rPr>
              <a:t>;</a:t>
            </a:r>
            <a:endParaRPr lang="en-US" altLang="en-US" sz="3200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A69D95-F3C8-4761-A209-913C0BDE2F0F}"/>
              </a:ext>
            </a:extLst>
          </p:cNvPr>
          <p:cNvSpPr txBox="1"/>
          <p:nvPr/>
        </p:nvSpPr>
        <p:spPr>
          <a:xfrm>
            <a:off x="0" y="6472565"/>
            <a:ext cx="7665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Ref: https://www.seas.upenn.edu/~ese171/vhdl/vhdl_primer.html</a:t>
            </a:r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43952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300AC-8869-4617-BBE8-C15E1942F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 Body: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50E91-08E1-4653-937E-E36125CCD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26" y="923925"/>
            <a:ext cx="3513604" cy="5810250"/>
          </a:xfrm>
        </p:spPr>
        <p:txBody>
          <a:bodyPr/>
          <a:lstStyle/>
          <a:p>
            <a:r>
              <a:rPr lang="en-US" dirty="0"/>
              <a:t>2x1 Multiplexer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Buzzer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F45ECD-2C9C-4684-98AC-A57995AD81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F9A987-07AB-442C-B123-EF969832F051}" type="slidenum">
              <a:rPr lang="en-US" altLang="zh-CN" smtClean="0"/>
              <a:pPr>
                <a:defRPr/>
              </a:pPr>
              <a:t>12</a:t>
            </a:fld>
            <a:endParaRPr lang="en-US" altLang="zh-CN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6CAF3CA1-67F6-48EE-B372-DD5DFC7274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714" y="5238571"/>
            <a:ext cx="816628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Courier New" panose="02070309020205020404" pitchFamily="49" charset="0"/>
              </a:rPr>
              <a:t>architecture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Courier New" panose="02070309020205020404" pitchFamily="49" charset="0"/>
              </a:rPr>
              <a:t> 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Courier New" panose="02070309020205020404" pitchFamily="49" charset="0"/>
              </a:rPr>
              <a:t>buzzer_arch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Courier New" panose="02070309020205020404" pitchFamily="49" charset="0"/>
              </a:rPr>
              <a:t> 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Courier New" panose="02070309020205020404" pitchFamily="49" charset="0"/>
              </a:rPr>
              <a:t>of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Courier New" panose="02070309020205020404" pitchFamily="49" charset="0"/>
              </a:rPr>
              <a:t> BUZZER 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Courier New" panose="02070309020205020404" pitchFamily="49" charset="0"/>
              </a:rPr>
              <a:t>is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Courier New" panose="02070309020205020404" pitchFamily="49" charset="0"/>
              </a:rPr>
              <a:t>begin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Courier New" panose="02070309020205020404" pitchFamily="49" charset="0"/>
              </a:rPr>
              <a:t>      WARNING &lt;= (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Courier New" panose="02070309020205020404" pitchFamily="49" charset="0"/>
              </a:rPr>
              <a:t>not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Courier New" panose="02070309020205020404" pitchFamily="49" charset="0"/>
              </a:rPr>
              <a:t> DOOR 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Courier New" panose="02070309020205020404" pitchFamily="49" charset="0"/>
              </a:rPr>
              <a:t>and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Courier New" panose="02070309020205020404" pitchFamily="49" charset="0"/>
              </a:rPr>
              <a:t> IGNITION) 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Courier New" panose="02070309020205020404" pitchFamily="49" charset="0"/>
              </a:rPr>
              <a:t>or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Courier New" panose="02070309020205020404" pitchFamily="49" charset="0"/>
              </a:rPr>
              <a:t> (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Courier New" panose="02070309020205020404" pitchFamily="49" charset="0"/>
              </a:rPr>
              <a:t>not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Courier New" panose="02070309020205020404" pitchFamily="49" charset="0"/>
              </a:rPr>
              <a:t> SBELT 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Courier New" panose="02070309020205020404" pitchFamily="49" charset="0"/>
              </a:rPr>
              <a:t>and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Courier New" panose="02070309020205020404" pitchFamily="49" charset="0"/>
              </a:rPr>
              <a:t> IGNITION);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lvl="0"/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Courier New" panose="02070309020205020404" pitchFamily="49" charset="0"/>
              </a:rPr>
              <a:t>end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Courier New" panose="02070309020205020404" pitchFamily="49" charset="0"/>
              </a:rPr>
              <a:t> </a:t>
            </a:r>
            <a:r>
              <a:rPr lang="en-US" altLang="en-US" dirty="0">
                <a:solidFill>
                  <a:srgbClr val="000000"/>
                </a:solidFill>
                <a:cs typeface="Courier New" panose="02070309020205020404" pitchFamily="49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Courier New" panose="02070309020205020404" pitchFamily="49" charset="0"/>
              </a:rPr>
              <a:t>buzzer_arch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Courier New" panose="02070309020205020404" pitchFamily="49" charset="0"/>
              </a:rPr>
              <a:t>;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77E04C-E95A-4277-8357-1CF0C3AA0844}"/>
              </a:ext>
            </a:extLst>
          </p:cNvPr>
          <p:cNvSpPr/>
          <p:nvPr/>
        </p:nvSpPr>
        <p:spPr>
          <a:xfrm>
            <a:off x="2406744" y="1599184"/>
            <a:ext cx="624839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/>
              <a:t>architecture</a:t>
            </a:r>
            <a:r>
              <a:rPr lang="en-US" dirty="0"/>
              <a:t> procedural </a:t>
            </a:r>
            <a:r>
              <a:rPr lang="en-US" b="1" dirty="0"/>
              <a:t>of</a:t>
            </a:r>
            <a:r>
              <a:rPr lang="en-US" dirty="0"/>
              <a:t> multiplexer </a:t>
            </a:r>
            <a:r>
              <a:rPr lang="en-US" b="1" dirty="0"/>
              <a:t>is begin</a:t>
            </a:r>
          </a:p>
          <a:p>
            <a:pPr>
              <a:defRPr/>
            </a:pPr>
            <a:r>
              <a:rPr lang="en-US" dirty="0"/>
              <a:t>   </a:t>
            </a:r>
            <a:r>
              <a:rPr lang="en-US" b="1" dirty="0"/>
              <a:t>process</a:t>
            </a:r>
            <a:r>
              <a:rPr lang="en-US" dirty="0"/>
              <a:t> (in1, in2, </a:t>
            </a:r>
            <a:r>
              <a:rPr lang="en-US" dirty="0" err="1"/>
              <a:t>sel</a:t>
            </a:r>
            <a:r>
              <a:rPr lang="en-US" dirty="0"/>
              <a:t>) </a:t>
            </a:r>
            <a:r>
              <a:rPr lang="en-US" b="1" dirty="0"/>
              <a:t>begin</a:t>
            </a:r>
          </a:p>
          <a:p>
            <a:pPr>
              <a:defRPr/>
            </a:pPr>
            <a:r>
              <a:rPr lang="en-US" b="1" dirty="0"/>
              <a:t>      if</a:t>
            </a:r>
            <a:r>
              <a:rPr lang="en-US" dirty="0"/>
              <a:t> (</a:t>
            </a:r>
            <a:r>
              <a:rPr lang="en-US" dirty="0" err="1"/>
              <a:t>sel</a:t>
            </a:r>
            <a:r>
              <a:rPr lang="en-US" dirty="0"/>
              <a:t> = '0') </a:t>
            </a:r>
            <a:r>
              <a:rPr lang="en-US" b="1" dirty="0"/>
              <a:t>then</a:t>
            </a:r>
            <a:r>
              <a:rPr lang="en-US" dirty="0"/>
              <a:t> </a:t>
            </a:r>
          </a:p>
          <a:p>
            <a:pPr>
              <a:defRPr/>
            </a:pPr>
            <a:r>
              <a:rPr lang="en-US" dirty="0"/>
              <a:t>	output &lt;= in1;</a:t>
            </a:r>
          </a:p>
          <a:p>
            <a:pPr>
              <a:defRPr/>
            </a:pPr>
            <a:r>
              <a:rPr lang="en-US" dirty="0"/>
              <a:t>      </a:t>
            </a:r>
            <a:r>
              <a:rPr lang="en-US" b="1" dirty="0"/>
              <a:t>else</a:t>
            </a:r>
            <a:r>
              <a:rPr lang="en-US" dirty="0"/>
              <a:t> </a:t>
            </a:r>
          </a:p>
          <a:p>
            <a:pPr>
              <a:defRPr/>
            </a:pPr>
            <a:r>
              <a:rPr lang="en-US" dirty="0"/>
              <a:t>	output &lt;= in2;</a:t>
            </a:r>
          </a:p>
          <a:p>
            <a:pPr>
              <a:defRPr/>
            </a:pPr>
            <a:r>
              <a:rPr lang="en-US" dirty="0"/>
              <a:t>      </a:t>
            </a:r>
            <a:r>
              <a:rPr lang="en-US" b="1" dirty="0"/>
              <a:t>end if;</a:t>
            </a:r>
          </a:p>
          <a:p>
            <a:pPr>
              <a:defRPr/>
            </a:pPr>
            <a:r>
              <a:rPr lang="en-US" dirty="0"/>
              <a:t>   </a:t>
            </a:r>
            <a:r>
              <a:rPr lang="en-US" b="1" dirty="0"/>
              <a:t>end process;</a:t>
            </a:r>
          </a:p>
          <a:p>
            <a:pPr>
              <a:defRPr/>
            </a:pPr>
            <a:r>
              <a:rPr lang="en-US" b="1" dirty="0"/>
              <a:t>end architecture</a:t>
            </a:r>
            <a:r>
              <a:rPr lang="en-US" dirty="0"/>
              <a:t> procedural;</a:t>
            </a:r>
          </a:p>
        </p:txBody>
      </p:sp>
    </p:spTree>
    <p:extLst>
      <p:ext uri="{BB962C8B-B14F-4D97-AF65-F5344CB8AC3E}">
        <p14:creationId xmlns:p14="http://schemas.microsoft.com/office/powerpoint/2010/main" val="3919624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8AA4C-EC2D-4D89-A8DD-4B1D8F042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VHDL Operators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B862EB-86FE-4074-86F8-163898D427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F9A987-07AB-442C-B123-EF969832F051}" type="slidenum">
              <a:rPr lang="en-US" altLang="zh-CN" smtClean="0"/>
              <a:pPr>
                <a:defRPr/>
              </a:pPr>
              <a:t>13</a:t>
            </a:fld>
            <a:endParaRPr lang="en-US" altLang="zh-CN"/>
          </a:p>
        </p:txBody>
      </p:sp>
      <p:graphicFrame>
        <p:nvGraphicFramePr>
          <p:cNvPr id="5" name="Group 251">
            <a:extLst>
              <a:ext uri="{FF2B5EF4-FFF2-40B4-BE49-F238E27FC236}">
                <a16:creationId xmlns:a16="http://schemas.microsoft.com/office/drawing/2014/main" id="{8FFF70B3-3F33-4DA8-B8D3-5F4DFF1678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7779642"/>
              </p:ext>
            </p:extLst>
          </p:nvPr>
        </p:nvGraphicFramePr>
        <p:xfrm>
          <a:off x="699246" y="1189732"/>
          <a:ext cx="7391400" cy="2862273"/>
        </p:xfrm>
        <a:graphic>
          <a:graphicData uri="http://schemas.openxmlformats.org/drawingml/2006/table">
            <a:tbl>
              <a:tblPr rtl="1"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8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37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05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224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741264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T="45714" marB="45714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XNOR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4" marB="45714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XOR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4" marB="45714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NOR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4" marB="45714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NAND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4" marB="45714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OR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4" marB="45714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AND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4" marB="45714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NOT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4" marB="45714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Boolean 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Operators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4" marB="45714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9677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T="45714" marB="45714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T="45714" marB="45714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&gt;=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4" marB="45714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&gt;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4" marB="45714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&lt;=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4" marB="45714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&lt;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4" marB="45714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/=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4" marB="45714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=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4" marB="45714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Comparison 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Operators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4" marB="45714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56"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**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4" marB="45714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/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4" marB="45714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*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4" marB="45714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REM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4" marB="45714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MOD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4" marB="45714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ABS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4" marB="45714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-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4" marB="45714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+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4" marB="45714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Arithmetic 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Operators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4" marB="45714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1264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T="45714" marB="45714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T="45714" marB="45714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T="45714" marB="45714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T="45714" marB="45714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T="45714" marB="45714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T="45714" marB="45714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T="45714" marB="45714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&amp;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4" marB="45714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Concat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Operators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4" marB="45714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6270544-8D81-482D-9708-C4B6C986789A}"/>
              </a:ext>
            </a:extLst>
          </p:cNvPr>
          <p:cNvSpPr txBox="1">
            <a:spLocks/>
          </p:cNvSpPr>
          <p:nvPr/>
        </p:nvSpPr>
        <p:spPr bwMode="auto">
          <a:xfrm>
            <a:off x="200025" y="4142255"/>
            <a:ext cx="8810625" cy="1236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80000"/>
              <a:buFont typeface="Wingdings" pitchFamily="2" charset="2"/>
              <a:buChar char="u"/>
              <a:defRPr sz="2800">
                <a:solidFill>
                  <a:srgbClr val="0000FF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Wingdings" pitchFamily="2" charset="2"/>
              <a:buChar char="q"/>
              <a:defRPr sz="2400">
                <a:solidFill>
                  <a:srgbClr val="A5002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00000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800000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800000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800000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800000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800" kern="0" dirty="0"/>
              <a:t>Order of Processing</a:t>
            </a:r>
          </a:p>
          <a:p>
            <a:pPr lvl="1">
              <a:spcBef>
                <a:spcPts val="0"/>
              </a:spcBef>
            </a:pPr>
            <a:r>
              <a:rPr lang="en-US" sz="2400" kern="0" dirty="0"/>
              <a:t>**, ABS, NOT</a:t>
            </a:r>
          </a:p>
          <a:p>
            <a:pPr lvl="1">
              <a:spcBef>
                <a:spcPts val="0"/>
              </a:spcBef>
            </a:pPr>
            <a:r>
              <a:rPr lang="en-US" sz="2400" kern="0" dirty="0"/>
              <a:t>*, /, MOD, REM</a:t>
            </a:r>
          </a:p>
          <a:p>
            <a:pPr lvl="1">
              <a:spcBef>
                <a:spcPts val="0"/>
              </a:spcBef>
            </a:pPr>
            <a:r>
              <a:rPr lang="en-US" sz="2400" kern="0" dirty="0"/>
              <a:t>+, -</a:t>
            </a:r>
          </a:p>
          <a:p>
            <a:pPr lvl="1">
              <a:spcBef>
                <a:spcPts val="0"/>
              </a:spcBef>
            </a:pPr>
            <a:r>
              <a:rPr lang="en-US" sz="2400" kern="0" dirty="0"/>
              <a:t>=, /=, &lt;, &lt;=, &gt;, &gt;=</a:t>
            </a:r>
          </a:p>
          <a:p>
            <a:pPr lvl="1">
              <a:spcBef>
                <a:spcPts val="0"/>
              </a:spcBef>
            </a:pPr>
            <a:r>
              <a:rPr lang="en-US" sz="2400" kern="0" dirty="0"/>
              <a:t>AND, OR, NAND, NOR, XOR, XNOR 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9907052-BDD1-4534-BEAA-9F82BF9E1F00}"/>
              </a:ext>
            </a:extLst>
          </p:cNvPr>
          <p:cNvCxnSpPr>
            <a:cxnSpLocks/>
          </p:cNvCxnSpPr>
          <p:nvPr/>
        </p:nvCxnSpPr>
        <p:spPr bwMode="auto">
          <a:xfrm flipV="1">
            <a:off x="6840071" y="4428565"/>
            <a:ext cx="0" cy="221036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FD4BC4B-2705-4651-84F4-A8C21F0EBB63}"/>
              </a:ext>
            </a:extLst>
          </p:cNvPr>
          <p:cNvSpPr txBox="1"/>
          <p:nvPr/>
        </p:nvSpPr>
        <p:spPr>
          <a:xfrm rot="16200000">
            <a:off x="6311153" y="5194157"/>
            <a:ext cx="1655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Processing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45466A-7811-4251-A1CC-920034ADE291}"/>
              </a:ext>
            </a:extLst>
          </p:cNvPr>
          <p:cNvSpPr txBox="1"/>
          <p:nvPr/>
        </p:nvSpPr>
        <p:spPr>
          <a:xfrm>
            <a:off x="0" y="6534150"/>
            <a:ext cx="89467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Ref: </a:t>
            </a:r>
            <a:r>
              <a:rPr lang="en-US" sz="1200" dirty="0">
                <a:latin typeface="Arial" charset="0"/>
              </a:rPr>
              <a:t>VHDL: Modular Design and Synthesis of Cores and Systems, Z. </a:t>
            </a:r>
            <a:r>
              <a:rPr lang="en-US" sz="1200" dirty="0" err="1">
                <a:latin typeface="Arial" charset="0"/>
              </a:rPr>
              <a:t>Navabi</a:t>
            </a:r>
            <a:r>
              <a:rPr lang="en-US" sz="1200" dirty="0">
                <a:latin typeface="Arial" charset="0"/>
              </a:rPr>
              <a:t>, 2007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302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1ED44-7ABF-45C1-A458-09C6D8142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60244" y="112619"/>
            <a:ext cx="9304244" cy="609600"/>
          </a:xfrm>
        </p:spPr>
        <p:txBody>
          <a:bodyPr/>
          <a:lstStyle/>
          <a:p>
            <a:r>
              <a:rPr lang="en-US" dirty="0"/>
              <a:t>Concurrent Assignment Statements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B56D3-654F-4B32-9411-CF0B028B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8" y="839881"/>
            <a:ext cx="5454184" cy="3606613"/>
          </a:xfrm>
        </p:spPr>
        <p:txBody>
          <a:bodyPr/>
          <a:lstStyle/>
          <a:p>
            <a:r>
              <a:rPr lang="en-US" sz="2800" dirty="0"/>
              <a:t>Simple Signal Assignment</a:t>
            </a:r>
          </a:p>
          <a:p>
            <a:pPr lvl="1"/>
            <a:r>
              <a:rPr lang="en-US" altLang="en-US" sz="2400" dirty="0" err="1">
                <a:cs typeface="Courier New" panose="02070309020205020404" pitchFamily="49" charset="0"/>
              </a:rPr>
              <a:t>Signal_name</a:t>
            </a:r>
            <a:r>
              <a:rPr lang="en-US" altLang="en-US" sz="2400" dirty="0">
                <a:cs typeface="Courier New" panose="02070309020205020404" pitchFamily="49" charset="0"/>
              </a:rPr>
              <a:t> &lt;= Expression</a:t>
            </a:r>
            <a:r>
              <a:rPr lang="en-US" altLang="en-US" sz="3600" dirty="0">
                <a:solidFill>
                  <a:srgbClr val="000000"/>
                </a:solidFill>
                <a:cs typeface="Courier New" panose="02070309020205020404" pitchFamily="49" charset="0"/>
              </a:rPr>
              <a:t> </a:t>
            </a:r>
            <a:endParaRPr lang="en-US" sz="2400" dirty="0"/>
          </a:p>
          <a:p>
            <a:r>
              <a:rPr lang="en-US" sz="2800" dirty="0"/>
              <a:t>Selected Signal Assignment</a:t>
            </a:r>
          </a:p>
          <a:p>
            <a:pPr lvl="1"/>
            <a:r>
              <a:rPr lang="en-US" sz="2000" dirty="0"/>
              <a:t>Set the value of the signal to one of the several options based on selection operation (only one can be true)</a:t>
            </a:r>
          </a:p>
          <a:p>
            <a:r>
              <a:rPr lang="en-US" sz="2800" dirty="0"/>
              <a:t>Conditional Signal Assignment</a:t>
            </a:r>
          </a:p>
          <a:p>
            <a:pPr lvl="1"/>
            <a:r>
              <a:rPr lang="en-US" sz="2400" dirty="0"/>
              <a:t>Set a signal to one of the several options (multiple conditions can be true)</a:t>
            </a:r>
          </a:p>
          <a:p>
            <a:r>
              <a:rPr lang="en-US" sz="2800" dirty="0"/>
              <a:t>Generate Statements</a:t>
            </a:r>
          </a:p>
          <a:p>
            <a:pPr lvl="1"/>
            <a:r>
              <a:rPr lang="en-US" sz="2400" dirty="0"/>
              <a:t>Provides a way to repeating a logical expression or a component instantiation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6BB962-B73D-47CB-B45C-CB5864EC4C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F9A987-07AB-442C-B123-EF969832F051}" type="slidenum">
              <a:rPr lang="en-US" altLang="zh-CN" smtClean="0"/>
              <a:pPr>
                <a:defRPr/>
              </a:pPr>
              <a:t>14</a:t>
            </a:fld>
            <a:endParaRPr lang="en-US" altLang="zh-C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E78890-2C43-4DBD-8ACA-092891C9081C}"/>
              </a:ext>
            </a:extLst>
          </p:cNvPr>
          <p:cNvSpPr txBox="1"/>
          <p:nvPr/>
        </p:nvSpPr>
        <p:spPr>
          <a:xfrm>
            <a:off x="5913178" y="2243189"/>
            <a:ext cx="32822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with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b="1" dirty="0"/>
              <a:t>select</a:t>
            </a:r>
          </a:p>
          <a:p>
            <a:r>
              <a:rPr lang="en-US" dirty="0"/>
              <a:t> output &lt;= in1 </a:t>
            </a:r>
            <a:r>
              <a:rPr lang="en-US" b="1" dirty="0"/>
              <a:t>when </a:t>
            </a:r>
            <a:r>
              <a:rPr lang="en-US" dirty="0"/>
              <a:t>‘0’,</a:t>
            </a:r>
          </a:p>
          <a:p>
            <a:r>
              <a:rPr lang="en-US" dirty="0"/>
              <a:t>                 in2 </a:t>
            </a:r>
            <a:r>
              <a:rPr lang="en-US" b="1" dirty="0"/>
              <a:t>when others;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4FDC37-F52B-4722-8086-A4E122A823A5}"/>
              </a:ext>
            </a:extLst>
          </p:cNvPr>
          <p:cNvSpPr txBox="1"/>
          <p:nvPr/>
        </p:nvSpPr>
        <p:spPr>
          <a:xfrm>
            <a:off x="5620872" y="4041158"/>
            <a:ext cx="3502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 &lt;= in1 </a:t>
            </a:r>
            <a:r>
              <a:rPr lang="en-US" b="1" dirty="0"/>
              <a:t>when </a:t>
            </a:r>
            <a:r>
              <a:rPr lang="en-US" dirty="0" err="1"/>
              <a:t>sel</a:t>
            </a:r>
            <a:r>
              <a:rPr lang="en-US" dirty="0"/>
              <a:t>=‘0’ </a:t>
            </a:r>
            <a:r>
              <a:rPr lang="en-US" b="1" dirty="0"/>
              <a:t>else</a:t>
            </a:r>
          </a:p>
          <a:p>
            <a:r>
              <a:rPr lang="en-US" dirty="0"/>
              <a:t>                 in2 </a:t>
            </a:r>
            <a:r>
              <a:rPr lang="en-US" b="1" dirty="0"/>
              <a:t>when </a:t>
            </a:r>
            <a:r>
              <a:rPr lang="en-US" dirty="0" err="1"/>
              <a:t>sel</a:t>
            </a:r>
            <a:r>
              <a:rPr lang="en-US" dirty="0"/>
              <a:t>=‘1’</a:t>
            </a:r>
            <a:r>
              <a:rPr lang="en-US" b="1" dirty="0"/>
              <a:t> else</a:t>
            </a:r>
          </a:p>
          <a:p>
            <a:r>
              <a:rPr lang="en-US" b="1" dirty="0"/>
              <a:t>	  ‘X’;</a:t>
            </a:r>
          </a:p>
        </p:txBody>
      </p:sp>
    </p:spTree>
    <p:extLst>
      <p:ext uri="{BB962C8B-B14F-4D97-AF65-F5344CB8AC3E}">
        <p14:creationId xmlns:p14="http://schemas.microsoft.com/office/powerpoint/2010/main" val="1259485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1ADCF-937A-445E-8A0C-31C4546CB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Assignment Statements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62441-83FE-4EF6-8138-89EA1BBCE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Sequential statements execute sequentially within a process</a:t>
            </a:r>
          </a:p>
          <a:p>
            <a:pPr lvl="1"/>
            <a:r>
              <a:rPr lang="en-US" sz="2400" dirty="0"/>
              <a:t>A process executes every time one of the signals in the sensitivity list changes</a:t>
            </a:r>
          </a:p>
          <a:p>
            <a:pPr lvl="1"/>
            <a:r>
              <a:rPr lang="en-US" sz="2400" dirty="0"/>
              <a:t>Within a process, each statement is sequential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Process statements without sensitivity list are like infinite loops</a:t>
            </a:r>
          </a:p>
          <a:p>
            <a:pPr lvl="2"/>
            <a:r>
              <a:rPr lang="en-US" sz="2000" dirty="0"/>
              <a:t>You can use them in testbenches</a:t>
            </a:r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sz="2400" dirty="0"/>
          </a:p>
          <a:p>
            <a:endParaRPr lang="en-US" sz="2800" dirty="0"/>
          </a:p>
          <a:p>
            <a:endParaRPr lang="en-US" sz="28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09D9EF-A602-4C48-9A9A-9FC0E4B68D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F9A987-07AB-442C-B123-EF969832F051}" type="slidenum">
              <a:rPr lang="en-US" altLang="zh-CN" smtClean="0"/>
              <a:pPr>
                <a:defRPr/>
              </a:pPr>
              <a:t>15</a:t>
            </a:fld>
            <a:endParaRPr lang="en-US" altLang="zh-CN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AE93A11-3628-483A-84B7-39CDE74A15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089" y="3429000"/>
            <a:ext cx="5601460" cy="1641394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26960" rIns="0" bIns="126960" numCol="1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80000"/>
              <a:buFont typeface="Wingdings" pitchFamily="2" charset="2"/>
              <a:buChar char="u"/>
              <a:defRPr sz="2800">
                <a:solidFill>
                  <a:srgbClr val="0000FF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Wingdings" pitchFamily="2" charset="2"/>
              <a:buChar char="q"/>
              <a:defRPr sz="2400">
                <a:solidFill>
                  <a:srgbClr val="A5002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00000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800000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800000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800000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800000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en-US" altLang="en-US" sz="1800" kern="0" dirty="0" err="1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process_label</a:t>
            </a:r>
            <a:r>
              <a:rPr lang="en-US" altLang="en-US" sz="1800" kern="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:</a:t>
            </a:r>
            <a:r>
              <a:rPr lang="en-US" altLang="en-US" sz="1800" b="1" kern="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process</a:t>
            </a:r>
            <a:r>
              <a:rPr lang="en-US" altLang="en-US" sz="1800" kern="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800" kern="0" dirty="0" err="1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sensitivity_list</a:t>
            </a:r>
            <a:r>
              <a:rPr lang="en-US" altLang="en-US" sz="1800" kern="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 marL="0" indent="0"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en-US" altLang="en-US" sz="1800" b="1" kern="0" dirty="0">
                <a:solidFill>
                  <a:srgbClr val="3399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 declarative part</a:t>
            </a:r>
            <a:r>
              <a:rPr lang="en-US" altLang="en-US" sz="1800" kern="0" dirty="0">
                <a:solidFill>
                  <a:srgbClr val="3399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en-US" altLang="en-US" sz="1800" b="1" kern="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begin </a:t>
            </a:r>
          </a:p>
          <a:p>
            <a:pPr marL="0" indent="0"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en-US" altLang="en-US" sz="1800" b="1" kern="0" dirty="0">
                <a:solidFill>
                  <a:srgbClr val="3399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 sequential statement </a:t>
            </a:r>
          </a:p>
          <a:p>
            <a:pPr marL="0" indent="0"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en-US" altLang="en-US" sz="1800" b="1" kern="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 process </a:t>
            </a:r>
            <a:r>
              <a:rPr lang="en-US" altLang="en-US" sz="1800" kern="0" dirty="0" err="1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process_label</a:t>
            </a:r>
            <a:r>
              <a:rPr lang="en-US" altLang="en-US" sz="1800" kern="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US" altLang="en-US" sz="800" kern="0" dirty="0"/>
              <a:t> </a:t>
            </a:r>
            <a:endParaRPr lang="en-US" altLang="en-US" sz="4400" kern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115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B0D52-360D-4AC7-BF2D-FB13B1709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Assignment Statements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FB3A77-4585-48ED-B8B3-6C99E808E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25" y="923925"/>
            <a:ext cx="4822451" cy="5810250"/>
          </a:xfrm>
        </p:spPr>
        <p:txBody>
          <a:bodyPr/>
          <a:lstStyle/>
          <a:p>
            <a:r>
              <a:rPr lang="en-US" sz="2800" dirty="0"/>
              <a:t>If Statement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Case Statement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024472-432F-438D-A47A-36E552E6F3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F9A987-07AB-442C-B123-EF969832F051}" type="slidenum">
              <a:rPr lang="en-US" altLang="zh-CN" smtClean="0"/>
              <a:pPr>
                <a:defRPr/>
              </a:pPr>
              <a:t>16</a:t>
            </a:fld>
            <a:endParaRPr lang="en-US" altLang="zh-C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341DC4-7BC1-459A-8CD4-47CF896CAF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5538" y="1281643"/>
            <a:ext cx="2949387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process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(in1, in2,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sel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begin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b="1" dirty="0">
                <a:solidFill>
                  <a:srgbClr val="000000"/>
                </a:solidFill>
                <a:latin typeface="+mj-lt"/>
              </a:rPr>
              <a:t>  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if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(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sel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 = '0')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then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      output &lt;= in1;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solidFill>
                  <a:srgbClr val="000000"/>
                </a:solidFill>
                <a:latin typeface="+mj-lt"/>
              </a:rPr>
              <a:t> 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else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solidFill>
                  <a:srgbClr val="000000"/>
                </a:solidFill>
                <a:latin typeface="+mj-lt"/>
              </a:rPr>
              <a:t>   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output &lt;= in2;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solidFill>
                  <a:srgbClr val="000000"/>
                </a:solidFill>
                <a:latin typeface="+mj-lt"/>
              </a:rPr>
              <a:t>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end if;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end process;</a:t>
            </a:r>
            <a:r>
              <a:rPr kumimoji="0" lang="en-US" altLang="en-US" sz="105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endParaRPr kumimoji="0" lang="en-US" altLang="en-US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193A56B-8741-4B21-A392-6D05395B0D07}"/>
              </a:ext>
            </a:extLst>
          </p:cNvPr>
          <p:cNvSpPr/>
          <p:nvPr/>
        </p:nvSpPr>
        <p:spPr>
          <a:xfrm>
            <a:off x="5871882" y="3891964"/>
            <a:ext cx="255494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00"/>
                </a:solidFill>
                <a:latin typeface="+mj-lt"/>
              </a:rPr>
              <a:t>process</a:t>
            </a:r>
            <a:r>
              <a:rPr lang="en-US" altLang="en-US" dirty="0">
                <a:solidFill>
                  <a:srgbClr val="000000"/>
                </a:solidFill>
                <a:latin typeface="+mj-lt"/>
              </a:rPr>
              <a:t>(in1, in2, </a:t>
            </a:r>
            <a:r>
              <a:rPr lang="en-US" altLang="en-US" dirty="0" err="1">
                <a:solidFill>
                  <a:srgbClr val="000000"/>
                </a:solidFill>
                <a:latin typeface="+mj-lt"/>
              </a:rPr>
              <a:t>sel</a:t>
            </a:r>
            <a:r>
              <a:rPr lang="en-US" altLang="en-US" dirty="0">
                <a:solidFill>
                  <a:srgbClr val="000000"/>
                </a:solidFill>
                <a:latin typeface="+mj-lt"/>
              </a:rPr>
              <a:t>) </a:t>
            </a:r>
            <a:r>
              <a:rPr lang="en-US" altLang="en-US" b="1" dirty="0">
                <a:solidFill>
                  <a:srgbClr val="000000"/>
                </a:solidFill>
                <a:latin typeface="+mj-lt"/>
              </a:rPr>
              <a:t>case</a:t>
            </a:r>
            <a:r>
              <a:rPr lang="en-US" altLang="en-US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+mj-lt"/>
              </a:rPr>
              <a:t>sel</a:t>
            </a:r>
            <a:r>
              <a:rPr lang="en-US" altLang="en-US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b="1" dirty="0">
                <a:solidFill>
                  <a:srgbClr val="000000"/>
                </a:solidFill>
                <a:latin typeface="+mj-lt"/>
              </a:rPr>
              <a:t>is</a:t>
            </a:r>
            <a:r>
              <a:rPr lang="en-US" altLang="en-US" dirty="0">
                <a:solidFill>
                  <a:srgbClr val="000000"/>
                </a:solidFill>
                <a:latin typeface="+mj-lt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+mj-lt"/>
              </a:rPr>
              <a:t>  </a:t>
            </a:r>
            <a:r>
              <a:rPr lang="en-US" altLang="en-US" b="1" dirty="0">
                <a:solidFill>
                  <a:srgbClr val="000000"/>
                </a:solidFill>
                <a:latin typeface="+mj-lt"/>
              </a:rPr>
              <a:t>when</a:t>
            </a:r>
            <a:r>
              <a:rPr lang="en-US" altLang="en-US" dirty="0">
                <a:solidFill>
                  <a:srgbClr val="000000"/>
                </a:solidFill>
                <a:latin typeface="+mj-lt"/>
              </a:rPr>
              <a:t> '0' =&gt;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+mj-lt"/>
              </a:rPr>
              <a:t>    output &lt;= in1;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+mj-lt"/>
              </a:rPr>
              <a:t>  </a:t>
            </a:r>
            <a:r>
              <a:rPr lang="en-US" altLang="en-US" b="1" dirty="0">
                <a:solidFill>
                  <a:srgbClr val="000000"/>
                </a:solidFill>
                <a:latin typeface="+mj-lt"/>
              </a:rPr>
              <a:t>when others </a:t>
            </a:r>
            <a:r>
              <a:rPr lang="en-US" altLang="en-US" dirty="0">
                <a:solidFill>
                  <a:srgbClr val="000000"/>
                </a:solidFill>
                <a:latin typeface="+mj-lt"/>
              </a:rPr>
              <a:t>=&gt;       output &lt;= in2;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00"/>
                </a:solidFill>
                <a:latin typeface="+mj-lt"/>
              </a:rPr>
              <a:t>end case;</a:t>
            </a:r>
            <a:r>
              <a:rPr lang="en-US" altLang="en-US" sz="800" b="1" dirty="0">
                <a:latin typeface="+mj-lt"/>
              </a:rPr>
              <a:t> </a:t>
            </a:r>
            <a:endParaRPr lang="en-US" altLang="en-US" sz="4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600892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B0D52-360D-4AC7-BF2D-FB13B1709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 Instantiation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FB3A77-4585-48ED-B8B3-6C99E808E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26" y="923925"/>
            <a:ext cx="4627561" cy="2375087"/>
          </a:xfrm>
        </p:spPr>
        <p:txBody>
          <a:bodyPr/>
          <a:lstStyle/>
          <a:p>
            <a:r>
              <a:rPr lang="en-US" sz="2400" b="1" dirty="0"/>
              <a:t>Label: </a:t>
            </a:r>
            <a:r>
              <a:rPr lang="en-US" sz="2400" dirty="0"/>
              <a:t>identifies unique instance of component</a:t>
            </a:r>
          </a:p>
          <a:p>
            <a:r>
              <a:rPr lang="en-US" sz="2400" b="1" dirty="0"/>
              <a:t>Component Type: </a:t>
            </a:r>
            <a:r>
              <a:rPr lang="en-US" sz="2400" dirty="0"/>
              <a:t>selects the desired declared component</a:t>
            </a:r>
          </a:p>
          <a:p>
            <a:r>
              <a:rPr lang="en-US" sz="2400" b="1" dirty="0"/>
              <a:t>Port Map: </a:t>
            </a:r>
            <a:r>
              <a:rPr lang="en-US" sz="2400" dirty="0"/>
              <a:t>connects Component to signals in the architecture</a:t>
            </a:r>
          </a:p>
          <a:p>
            <a:pPr marL="457200" lvl="1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024472-432F-438D-A47A-36E552E6F3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F9A987-07AB-442C-B123-EF969832F051}" type="slidenum">
              <a:rPr lang="en-US" altLang="zh-CN" smtClean="0"/>
              <a:pPr>
                <a:defRPr/>
              </a:pPr>
              <a:t>17</a:t>
            </a:fld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998185-C47C-4723-87A0-5567463DD6A9}"/>
              </a:ext>
            </a:extLst>
          </p:cNvPr>
          <p:cNvSpPr/>
          <p:nvPr/>
        </p:nvSpPr>
        <p:spPr>
          <a:xfrm>
            <a:off x="279307" y="4881755"/>
            <a:ext cx="8612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00"/>
                </a:solidFill>
                <a:latin typeface="Arial Unicode MS"/>
              </a:rPr>
              <a:t>U_WITH_SELECT </a:t>
            </a:r>
            <a:r>
              <a:rPr lang="en-US" altLang="en-US" dirty="0">
                <a:solidFill>
                  <a:srgbClr val="000000"/>
                </a:solidFill>
                <a:latin typeface="Arial Unicode MS"/>
              </a:rPr>
              <a:t>: mux_2x1(WITH_SELECT)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00"/>
                </a:solidFill>
                <a:latin typeface="Arial Unicode MS"/>
              </a:rPr>
              <a:t>port map </a:t>
            </a:r>
            <a:r>
              <a:rPr lang="en-US" altLang="en-US" dirty="0">
                <a:solidFill>
                  <a:srgbClr val="000000"/>
                </a:solidFill>
                <a:latin typeface="Arial Unicode MS"/>
              </a:rPr>
              <a:t>( in1 =&gt; in1, in2 =&gt; in2, </a:t>
            </a:r>
            <a:r>
              <a:rPr lang="en-US" altLang="en-US" dirty="0" err="1">
                <a:solidFill>
                  <a:srgbClr val="000000"/>
                </a:solidFill>
                <a:latin typeface="Arial Unicode MS"/>
              </a:rPr>
              <a:t>sel</a:t>
            </a:r>
            <a:r>
              <a:rPr lang="en-US" altLang="en-US" dirty="0">
                <a:solidFill>
                  <a:srgbClr val="000000"/>
                </a:solidFill>
                <a:latin typeface="Arial Unicode MS"/>
              </a:rPr>
              <a:t> =&gt; </a:t>
            </a:r>
            <a:r>
              <a:rPr lang="en-US" altLang="en-US" dirty="0" err="1">
                <a:solidFill>
                  <a:srgbClr val="000000"/>
                </a:solidFill>
                <a:latin typeface="Arial Unicode MS"/>
              </a:rPr>
              <a:t>sel</a:t>
            </a:r>
            <a:r>
              <a:rPr lang="en-US" altLang="en-US" dirty="0">
                <a:solidFill>
                  <a:srgbClr val="000000"/>
                </a:solidFill>
                <a:latin typeface="Arial Unicode MS"/>
              </a:rPr>
              <a:t>, output =&gt; </a:t>
            </a:r>
            <a:r>
              <a:rPr lang="en-US" altLang="en-US" dirty="0" err="1">
                <a:solidFill>
                  <a:srgbClr val="000000"/>
                </a:solidFill>
                <a:latin typeface="Arial Unicode MS"/>
              </a:rPr>
              <a:t>output_with_select</a:t>
            </a:r>
            <a:r>
              <a:rPr lang="en-US" altLang="en-US" dirty="0">
                <a:solidFill>
                  <a:srgbClr val="000000"/>
                </a:solidFill>
                <a:latin typeface="Arial Unicode MS"/>
              </a:rPr>
              <a:t>);</a:t>
            </a:r>
            <a:r>
              <a:rPr lang="en-US" altLang="en-US" sz="800" dirty="0"/>
              <a:t> </a:t>
            </a:r>
            <a:endParaRPr lang="en-US" altLang="en-US" sz="4000" dirty="0"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73FB80-8FE1-4305-A0F8-98BCBB561F2C}"/>
              </a:ext>
            </a:extLst>
          </p:cNvPr>
          <p:cNvSpPr txBox="1"/>
          <p:nvPr/>
        </p:nvSpPr>
        <p:spPr>
          <a:xfrm>
            <a:off x="198344" y="419930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label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4A67946-8E09-4ED5-96F0-F04E8DB8BD70}"/>
              </a:ext>
            </a:extLst>
          </p:cNvPr>
          <p:cNvCxnSpPr>
            <a:cxnSpLocks/>
            <a:stCxn id="7" idx="2"/>
          </p:cNvCxnSpPr>
          <p:nvPr/>
        </p:nvCxnSpPr>
        <p:spPr bwMode="auto">
          <a:xfrm>
            <a:off x="655544" y="4568634"/>
            <a:ext cx="384362" cy="313121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7FDE3A4-8FA0-4E49-93D3-651A18269CBC}"/>
              </a:ext>
            </a:extLst>
          </p:cNvPr>
          <p:cNvSpPr txBox="1"/>
          <p:nvPr/>
        </p:nvSpPr>
        <p:spPr>
          <a:xfrm>
            <a:off x="2287120" y="4171197"/>
            <a:ext cx="1729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Component 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54270FD-FF67-41C0-BC49-0D034CF12A2D}"/>
              </a:ext>
            </a:extLst>
          </p:cNvPr>
          <p:cNvCxnSpPr>
            <a:cxnSpLocks/>
          </p:cNvCxnSpPr>
          <p:nvPr/>
        </p:nvCxnSpPr>
        <p:spPr bwMode="auto">
          <a:xfrm>
            <a:off x="2785222" y="4568634"/>
            <a:ext cx="182096" cy="397813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9C67C77-E79B-4204-B39A-A8DCE537E9C0}"/>
              </a:ext>
            </a:extLst>
          </p:cNvPr>
          <p:cNvSpPr txBox="1"/>
          <p:nvPr/>
        </p:nvSpPr>
        <p:spPr>
          <a:xfrm>
            <a:off x="4032436" y="4032697"/>
            <a:ext cx="1729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Architecture Body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9636587-AF0D-48C9-94E6-C9D08F475F7E}"/>
              </a:ext>
            </a:extLst>
          </p:cNvPr>
          <p:cNvCxnSpPr>
            <a:cxnSpLocks/>
          </p:cNvCxnSpPr>
          <p:nvPr/>
        </p:nvCxnSpPr>
        <p:spPr bwMode="auto">
          <a:xfrm flipH="1">
            <a:off x="4374776" y="4453038"/>
            <a:ext cx="431146" cy="513409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E9115A8-065A-4DB8-AC5B-7CF3818413B5}"/>
              </a:ext>
            </a:extLst>
          </p:cNvPr>
          <p:cNvSpPr txBox="1"/>
          <p:nvPr/>
        </p:nvSpPr>
        <p:spPr>
          <a:xfrm>
            <a:off x="4224617" y="6020807"/>
            <a:ext cx="2005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What You Instantiate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AA84C90-9A8E-4905-B08A-983DE6276E67}"/>
              </a:ext>
            </a:extLst>
          </p:cNvPr>
          <p:cNvCxnSpPr>
            <a:cxnSpLocks/>
          </p:cNvCxnSpPr>
          <p:nvPr/>
        </p:nvCxnSpPr>
        <p:spPr bwMode="auto">
          <a:xfrm flipV="1">
            <a:off x="4654923" y="5528086"/>
            <a:ext cx="484094" cy="492721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C35714B3-4CF1-4B0B-BF14-73BB8B7AE1F3}"/>
              </a:ext>
            </a:extLst>
          </p:cNvPr>
          <p:cNvSpPr txBox="1"/>
          <p:nvPr/>
        </p:nvSpPr>
        <p:spPr>
          <a:xfrm>
            <a:off x="6498571" y="5934075"/>
            <a:ext cx="2393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What You Defined in the New Entity 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93A1B1A-346F-4B4A-B546-C8BBAEB3794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018245" y="5528087"/>
            <a:ext cx="241206" cy="405988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B299837-25A1-4442-A36E-8F3735C0235A}"/>
              </a:ext>
            </a:extLst>
          </p:cNvPr>
          <p:cNvGrpSpPr/>
          <p:nvPr/>
        </p:nvGrpSpPr>
        <p:grpSpPr>
          <a:xfrm>
            <a:off x="4802187" y="1064418"/>
            <a:ext cx="4089400" cy="2844800"/>
            <a:chOff x="4492065" y="1173629"/>
            <a:chExt cx="4089400" cy="284480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BE46AAD-E949-4209-B34A-D39BBA7382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7865" y="1973729"/>
              <a:ext cx="1930400" cy="18923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/>
                <a:t>SystemToTest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6FFF46F-5864-4E06-BB1C-7255B92F67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2065" y="1173629"/>
              <a:ext cx="4089400" cy="284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/>
              <a:r>
                <a:rPr lang="en-US" altLang="en-US"/>
                <a:t>Testbench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E398AAA-87E1-4688-BC6B-366038D572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0665" y="1973729"/>
              <a:ext cx="1358900" cy="18923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en-US" altLang="en-US" dirty="0"/>
                <a:t>Set input values, check output values</a:t>
              </a:r>
            </a:p>
          </p:txBody>
        </p:sp>
        <p:sp>
          <p:nvSpPr>
            <p:cNvPr id="31" name="Line 7">
              <a:extLst>
                <a:ext uri="{FF2B5EF4-FFF2-40B4-BE49-F238E27FC236}">
                  <a16:creationId xmlns:a16="http://schemas.microsoft.com/office/drawing/2014/main" id="{59BE5366-FC34-4337-9726-C432ACD4C4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79565" y="2278529"/>
              <a:ext cx="355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8">
              <a:extLst>
                <a:ext uri="{FF2B5EF4-FFF2-40B4-BE49-F238E27FC236}">
                  <a16:creationId xmlns:a16="http://schemas.microsoft.com/office/drawing/2014/main" id="{477F3965-361E-4D84-B4D2-83B504A430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79565" y="2418229"/>
              <a:ext cx="355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9">
              <a:extLst>
                <a:ext uri="{FF2B5EF4-FFF2-40B4-BE49-F238E27FC236}">
                  <a16:creationId xmlns:a16="http://schemas.microsoft.com/office/drawing/2014/main" id="{8620B122-56DC-4A92-9984-91AC89480B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79565" y="2557929"/>
              <a:ext cx="355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10">
              <a:extLst>
                <a:ext uri="{FF2B5EF4-FFF2-40B4-BE49-F238E27FC236}">
                  <a16:creationId xmlns:a16="http://schemas.microsoft.com/office/drawing/2014/main" id="{029D8CCC-849A-4843-91DC-BC21D3D864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54165" y="3091329"/>
              <a:ext cx="3937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1F86460C-9A32-44D1-A846-8585F1139C0C}"/>
              </a:ext>
            </a:extLst>
          </p:cNvPr>
          <p:cNvSpPr txBox="1"/>
          <p:nvPr/>
        </p:nvSpPr>
        <p:spPr>
          <a:xfrm>
            <a:off x="0" y="6620882"/>
            <a:ext cx="89467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Ref: </a:t>
            </a:r>
            <a:r>
              <a:rPr lang="en-US" sz="1200" dirty="0">
                <a:latin typeface="Arial" charset="0"/>
              </a:rPr>
              <a:t>VHDL: Modular Design and Synthesis of Cores and Systems, Z. </a:t>
            </a:r>
            <a:r>
              <a:rPr lang="en-US" sz="1200" dirty="0" err="1">
                <a:latin typeface="Arial" charset="0"/>
              </a:rPr>
              <a:t>Navabi</a:t>
            </a:r>
            <a:r>
              <a:rPr lang="en-US" sz="1200" dirty="0">
                <a:latin typeface="Arial" charset="0"/>
              </a:rPr>
              <a:t>, 2007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134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8">
            <a:extLst>
              <a:ext uri="{FF2B5EF4-FFF2-40B4-BE49-F238E27FC236}">
                <a16:creationId xmlns:a16="http://schemas.microsoft.com/office/drawing/2014/main" id="{2A8AA5BC-4F7A-4226-8F99-6D824B226A9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9144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Rectangle 10">
            <a:extLst>
              <a:ext uri="{FF2B5EF4-FFF2-40B4-BE49-F238E27FC236}">
                <a16:creationId xmlns:a16="http://schemas.microsoft.com/office/drawing/2014/main" id="{3E5445C6-DD42-4979-86FF-03730E8C6DB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300" y="321733"/>
            <a:ext cx="8680116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34" name="Straight Connector 12">
            <a:extLst>
              <a:ext uri="{FF2B5EF4-FFF2-40B4-BE49-F238E27FC236}">
                <a16:creationId xmlns:a16="http://schemas.microsoft.com/office/drawing/2014/main" id="{45000665-DFC7-417E-8FD7-516A0F15C975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43300" y="4109417"/>
            <a:ext cx="20574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C0FCE3A-2535-4396-A223-BDAEC81D6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122362"/>
            <a:ext cx="6858000" cy="28400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5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0229583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4981A-4B5F-4A9E-A25F-B31B089B7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Abstraction Levels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942B7-8B45-4A93-B4F0-D86EE5C22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787" y="4700868"/>
            <a:ext cx="4930588" cy="1938057"/>
          </a:xfrm>
        </p:spPr>
        <p:txBody>
          <a:bodyPr/>
          <a:lstStyle/>
          <a:p>
            <a:pPr algn="just"/>
            <a:r>
              <a:rPr lang="en-US" sz="2400" dirty="0"/>
              <a:t>Register Transfer Level (RTL):</a:t>
            </a:r>
          </a:p>
          <a:p>
            <a:pPr lvl="1" algn="just"/>
            <a:r>
              <a:rPr lang="en-US" sz="2000" dirty="0"/>
              <a:t> High-level VHDL designs usually described at this level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409A13-7499-4AE2-A6E7-BF5A8ED0E3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F9A987-07AB-442C-B123-EF969832F051}" type="slidenum">
              <a:rPr lang="en-US" altLang="zh-CN" smtClean="0"/>
              <a:pPr>
                <a:defRPr/>
              </a:pPr>
              <a:t>2</a:t>
            </a:fld>
            <a:endParaRPr lang="en-US" altLang="zh-C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972843-73B7-4AB2-A019-35EA1EF2B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706" y="1128355"/>
            <a:ext cx="3808488" cy="5057716"/>
          </a:xfrm>
          <a:prstGeom prst="rect">
            <a:avLst/>
          </a:prstGeom>
        </p:spPr>
      </p:pic>
      <p:pic>
        <p:nvPicPr>
          <p:cNvPr id="178" name="Picture 177">
            <a:extLst>
              <a:ext uri="{FF2B5EF4-FFF2-40B4-BE49-F238E27FC236}">
                <a16:creationId xmlns:a16="http://schemas.microsoft.com/office/drawing/2014/main" id="{17C04913-0D88-4FAE-9033-592C2B166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4116" y="1244837"/>
            <a:ext cx="2530472" cy="2559858"/>
          </a:xfrm>
          <a:prstGeom prst="rect">
            <a:avLst/>
          </a:prstGeom>
        </p:spPr>
      </p:pic>
      <p:pic>
        <p:nvPicPr>
          <p:cNvPr id="180" name="Picture 179">
            <a:extLst>
              <a:ext uri="{FF2B5EF4-FFF2-40B4-BE49-F238E27FC236}">
                <a16:creationId xmlns:a16="http://schemas.microsoft.com/office/drawing/2014/main" id="{24ED1984-DD4C-4B88-8750-217C25FB70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42384" y="1580845"/>
            <a:ext cx="1948329" cy="1461247"/>
          </a:xfrm>
          <a:prstGeom prst="rect">
            <a:avLst/>
          </a:prstGeom>
        </p:spPr>
      </p:pic>
      <p:sp>
        <p:nvSpPr>
          <p:cNvPr id="183" name="TextBox 182">
            <a:extLst>
              <a:ext uri="{FF2B5EF4-FFF2-40B4-BE49-F238E27FC236}">
                <a16:creationId xmlns:a16="http://schemas.microsoft.com/office/drawing/2014/main" id="{7E2A6F15-E4D4-402E-90C6-CC26F48474DC}"/>
              </a:ext>
            </a:extLst>
          </p:cNvPr>
          <p:cNvSpPr txBox="1"/>
          <p:nvPr/>
        </p:nvSpPr>
        <p:spPr>
          <a:xfrm>
            <a:off x="-55190" y="6581001"/>
            <a:ext cx="89467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Ref: </a:t>
            </a:r>
            <a:r>
              <a:rPr lang="en-US" sz="1200" dirty="0">
                <a:latin typeface="Arial" charset="0"/>
              </a:rPr>
              <a:t>VHDL: Modular Design and Synthesis of Cores and Systems, Z. </a:t>
            </a:r>
            <a:r>
              <a:rPr lang="en-US" sz="1200" dirty="0" err="1">
                <a:latin typeface="Arial" charset="0"/>
              </a:rPr>
              <a:t>Navabi</a:t>
            </a:r>
            <a:r>
              <a:rPr lang="en-US" sz="1200" dirty="0">
                <a:latin typeface="Arial" charset="0"/>
              </a:rPr>
              <a:t>, 2007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979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EBE81-C90A-4EB5-90AD-84161F0A5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RTL Design Flow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EF5C5-FF69-4BCA-8970-15405AE0A6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F9A987-07AB-442C-B123-EF969832F051}" type="slidenum">
              <a:rPr lang="en-US" altLang="zh-CN" smtClean="0"/>
              <a:pPr>
                <a:defRPr/>
              </a:pPr>
              <a:t>3</a:t>
            </a:fld>
            <a:endParaRPr lang="en-US" altLang="zh-CN"/>
          </a:p>
        </p:txBody>
      </p:sp>
      <p:grpSp>
        <p:nvGrpSpPr>
          <p:cNvPr id="5" name="Organization Chart 2">
            <a:extLst>
              <a:ext uri="{FF2B5EF4-FFF2-40B4-BE49-F238E27FC236}">
                <a16:creationId xmlns:a16="http://schemas.microsoft.com/office/drawing/2014/main" id="{9F6ECB7D-5B3B-46F8-A6E1-8178B5C8A1F9}"/>
              </a:ext>
            </a:extLst>
          </p:cNvPr>
          <p:cNvGrpSpPr>
            <a:grpSpLocks/>
          </p:cNvGrpSpPr>
          <p:nvPr/>
        </p:nvGrpSpPr>
        <p:grpSpPr bwMode="auto">
          <a:xfrm>
            <a:off x="510988" y="1134035"/>
            <a:ext cx="7315200" cy="5137150"/>
            <a:chOff x="371" y="816"/>
            <a:chExt cx="5101" cy="3236"/>
          </a:xfrm>
        </p:grpSpPr>
        <p:cxnSp>
          <p:nvCxnSpPr>
            <p:cNvPr id="6" name="_s12292">
              <a:extLst>
                <a:ext uri="{FF2B5EF4-FFF2-40B4-BE49-F238E27FC236}">
                  <a16:creationId xmlns:a16="http://schemas.microsoft.com/office/drawing/2014/main" id="{515439E6-1638-4B07-9D95-10EE4205C206}"/>
                </a:ext>
              </a:extLst>
            </p:cNvPr>
            <p:cNvCxnSpPr>
              <a:cxnSpLocks noChangeShapeType="1"/>
              <a:stCxn id="20" idx="1"/>
              <a:endCxn id="13" idx="2"/>
            </p:cNvCxnSpPr>
            <p:nvPr/>
          </p:nvCxnSpPr>
          <p:spPr bwMode="auto">
            <a:xfrm rot="10800000">
              <a:off x="2922" y="1401"/>
              <a:ext cx="355" cy="1679"/>
            </a:xfrm>
            <a:prstGeom prst="bentConnector2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_s12293">
              <a:extLst>
                <a:ext uri="{FF2B5EF4-FFF2-40B4-BE49-F238E27FC236}">
                  <a16:creationId xmlns:a16="http://schemas.microsoft.com/office/drawing/2014/main" id="{099A2794-26BC-4203-AA0A-BEFE1796D031}"/>
                </a:ext>
              </a:extLst>
            </p:cNvPr>
            <p:cNvCxnSpPr>
              <a:cxnSpLocks noChangeShapeType="1"/>
              <a:stCxn id="19" idx="3"/>
              <a:endCxn id="13" idx="2"/>
            </p:cNvCxnSpPr>
            <p:nvPr/>
          </p:nvCxnSpPr>
          <p:spPr bwMode="auto">
            <a:xfrm flipV="1">
              <a:off x="2566" y="1401"/>
              <a:ext cx="356" cy="1679"/>
            </a:xfrm>
            <a:prstGeom prst="bentConnector2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_s12294">
              <a:extLst>
                <a:ext uri="{FF2B5EF4-FFF2-40B4-BE49-F238E27FC236}">
                  <a16:creationId xmlns:a16="http://schemas.microsoft.com/office/drawing/2014/main" id="{A4C53D3A-7748-47A4-8EEA-F008E75D16C0}"/>
                </a:ext>
              </a:extLst>
            </p:cNvPr>
            <p:cNvCxnSpPr>
              <a:cxnSpLocks noChangeShapeType="1"/>
              <a:stCxn id="18" idx="1"/>
              <a:endCxn id="13" idx="2"/>
            </p:cNvCxnSpPr>
            <p:nvPr/>
          </p:nvCxnSpPr>
          <p:spPr bwMode="auto">
            <a:xfrm rot="10800000">
              <a:off x="2922" y="1401"/>
              <a:ext cx="355" cy="1027"/>
            </a:xfrm>
            <a:prstGeom prst="bentConnector2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_s12295">
              <a:extLst>
                <a:ext uri="{FF2B5EF4-FFF2-40B4-BE49-F238E27FC236}">
                  <a16:creationId xmlns:a16="http://schemas.microsoft.com/office/drawing/2014/main" id="{7FEC0BA3-2B82-487B-A1A6-5F8CC930FACE}"/>
                </a:ext>
              </a:extLst>
            </p:cNvPr>
            <p:cNvCxnSpPr>
              <a:cxnSpLocks noChangeShapeType="1"/>
              <a:stCxn id="17" idx="3"/>
              <a:endCxn id="13" idx="2"/>
            </p:cNvCxnSpPr>
            <p:nvPr/>
          </p:nvCxnSpPr>
          <p:spPr bwMode="auto">
            <a:xfrm flipV="1">
              <a:off x="2566" y="1392"/>
              <a:ext cx="356" cy="1059"/>
            </a:xfrm>
            <a:prstGeom prst="bentConnector2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_s12296">
              <a:extLst>
                <a:ext uri="{FF2B5EF4-FFF2-40B4-BE49-F238E27FC236}">
                  <a16:creationId xmlns:a16="http://schemas.microsoft.com/office/drawing/2014/main" id="{43AE167C-FC26-4156-A34D-E2162533A368}"/>
                </a:ext>
              </a:extLst>
            </p:cNvPr>
            <p:cNvCxnSpPr>
              <a:cxnSpLocks noChangeShapeType="1"/>
              <a:stCxn id="16" idx="1"/>
              <a:endCxn id="13" idx="2"/>
            </p:cNvCxnSpPr>
            <p:nvPr/>
          </p:nvCxnSpPr>
          <p:spPr bwMode="auto">
            <a:xfrm rot="10800000">
              <a:off x="2922" y="1401"/>
              <a:ext cx="355" cy="375"/>
            </a:xfrm>
            <a:prstGeom prst="bentConnector2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_s12297">
              <a:extLst>
                <a:ext uri="{FF2B5EF4-FFF2-40B4-BE49-F238E27FC236}">
                  <a16:creationId xmlns:a16="http://schemas.microsoft.com/office/drawing/2014/main" id="{159BE693-B3F7-48AB-84E7-5AF443626A17}"/>
                </a:ext>
              </a:extLst>
            </p:cNvPr>
            <p:cNvCxnSpPr>
              <a:cxnSpLocks noChangeShapeType="1"/>
              <a:stCxn id="15" idx="3"/>
              <a:endCxn id="13" idx="2"/>
            </p:cNvCxnSpPr>
            <p:nvPr/>
          </p:nvCxnSpPr>
          <p:spPr bwMode="auto">
            <a:xfrm flipV="1">
              <a:off x="2566" y="1401"/>
              <a:ext cx="356" cy="375"/>
            </a:xfrm>
            <a:prstGeom prst="bentConnector2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_s12298">
              <a:extLst>
                <a:ext uri="{FF2B5EF4-FFF2-40B4-BE49-F238E27FC236}">
                  <a16:creationId xmlns:a16="http://schemas.microsoft.com/office/drawing/2014/main" id="{66CAEB5E-0499-4730-A231-9933E5DDD814}"/>
                </a:ext>
              </a:extLst>
            </p:cNvPr>
            <p:cNvCxnSpPr>
              <a:cxnSpLocks noChangeShapeType="1"/>
              <a:stCxn id="14" idx="0"/>
              <a:endCxn id="13" idx="2"/>
            </p:cNvCxnSpPr>
            <p:nvPr/>
          </p:nvCxnSpPr>
          <p:spPr bwMode="auto">
            <a:xfrm rot="16200000">
              <a:off x="1890" y="2433"/>
              <a:ext cx="2066" cy="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" name="_s12299">
              <a:extLst>
                <a:ext uri="{FF2B5EF4-FFF2-40B4-BE49-F238E27FC236}">
                  <a16:creationId xmlns:a16="http://schemas.microsoft.com/office/drawing/2014/main" id="{AB875FEB-DBC3-4EFC-ADBD-E33F5D772F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7" y="816"/>
              <a:ext cx="2190" cy="576"/>
            </a:xfrm>
            <a:prstGeom prst="roundRect">
              <a:avLst>
                <a:gd name="adj" fmla="val 16667"/>
              </a:avLst>
            </a:prstGeom>
            <a:solidFill>
              <a:srgbClr val="FF0000">
                <a:alpha val="50000"/>
              </a:srgbClr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None/>
                <a:tabLst/>
              </a:pPr>
              <a:r>
                <a:rPr kumimoji="0" lang="en-US" sz="2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latin typeface="Garamond" pitchFamily="18" charset="0"/>
                  <a:cs typeface="Arial" charset="0"/>
                </a:rPr>
                <a:t>RTL Design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None/>
                <a:tabLst/>
              </a:pPr>
              <a:r>
                <a:rPr kumimoji="0" lang="en-US" sz="2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latin typeface="Garamond" pitchFamily="18" charset="0"/>
                  <a:cs typeface="Arial" charset="0"/>
                </a:rPr>
                <a:t>Flow</a:t>
              </a:r>
            </a:p>
          </p:txBody>
        </p:sp>
        <p:sp>
          <p:nvSpPr>
            <p:cNvPr id="14" name="_s12300">
              <a:extLst>
                <a:ext uri="{FF2B5EF4-FFF2-40B4-BE49-F238E27FC236}">
                  <a16:creationId xmlns:a16="http://schemas.microsoft.com/office/drawing/2014/main" id="{98AC14E1-0AB0-4F36-A74A-DD65DAEC76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8" y="3476"/>
              <a:ext cx="2188" cy="576"/>
            </a:xfrm>
            <a:prstGeom prst="roundRect">
              <a:avLst>
                <a:gd name="adj" fmla="val 16667"/>
              </a:avLst>
            </a:prstGeom>
            <a:solidFill>
              <a:srgbClr val="00CC00">
                <a:alpha val="50000"/>
              </a:srgbClr>
            </a:solidFill>
            <a:ln w="28575">
              <a:solidFill>
                <a:srgbClr val="00CC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</a:pPr>
              <a:r>
                <a:rPr lang="en-US" sz="2600" b="1" dirty="0">
                  <a:latin typeface="Garamond" pitchFamily="18" charset="0"/>
                  <a:cs typeface="Arial" charset="0"/>
                </a:rPr>
                <a:t>Hardware</a:t>
              </a:r>
            </a:p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</a:pPr>
              <a:r>
                <a:rPr lang="en-US" sz="2600" b="1" dirty="0">
                  <a:latin typeface="Garamond" pitchFamily="18" charset="0"/>
                  <a:cs typeface="Arial" charset="0"/>
                </a:rPr>
                <a:t>Generation</a:t>
              </a:r>
            </a:p>
          </p:txBody>
        </p:sp>
        <p:sp>
          <p:nvSpPr>
            <p:cNvPr id="15" name="_s12301">
              <a:extLst>
                <a:ext uri="{FF2B5EF4-FFF2-40B4-BE49-F238E27FC236}">
                  <a16:creationId xmlns:a16="http://schemas.microsoft.com/office/drawing/2014/main" id="{FE6A6AEF-3FF6-4E6C-8A97-F69ACB29E3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" y="1488"/>
              <a:ext cx="2186" cy="576"/>
            </a:xfrm>
            <a:prstGeom prst="roundRect">
              <a:avLst>
                <a:gd name="adj" fmla="val 16667"/>
              </a:avLst>
            </a:prstGeom>
            <a:solidFill>
              <a:srgbClr val="00CC00">
                <a:alpha val="50000"/>
              </a:srgbClr>
            </a:solidFill>
            <a:ln w="28575">
              <a:solidFill>
                <a:srgbClr val="00CC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None/>
                <a:tabLst/>
              </a:pPr>
              <a:r>
                <a:rPr kumimoji="0" lang="en-US" sz="2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latin typeface="Garamond" pitchFamily="18" charset="0"/>
                  <a:cs typeface="Arial" charset="0"/>
                </a:rPr>
                <a:t>Design Entry</a:t>
              </a:r>
            </a:p>
          </p:txBody>
        </p:sp>
        <p:sp>
          <p:nvSpPr>
            <p:cNvPr id="16" name="_s12302">
              <a:extLst>
                <a:ext uri="{FF2B5EF4-FFF2-40B4-BE49-F238E27FC236}">
                  <a16:creationId xmlns:a16="http://schemas.microsoft.com/office/drawing/2014/main" id="{BC5E2159-D79A-43BA-8364-0B0A494EE4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6" y="1488"/>
              <a:ext cx="2186" cy="576"/>
            </a:xfrm>
            <a:prstGeom prst="roundRect">
              <a:avLst>
                <a:gd name="adj" fmla="val 16667"/>
              </a:avLst>
            </a:prstGeom>
            <a:solidFill>
              <a:srgbClr val="00CC00">
                <a:alpha val="50000"/>
              </a:srgbClr>
            </a:solidFill>
            <a:ln w="28575">
              <a:solidFill>
                <a:srgbClr val="00CC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</a:pPr>
              <a:r>
                <a:rPr lang="en-US" sz="2600" b="1" dirty="0">
                  <a:latin typeface="Garamond" pitchFamily="18" charset="0"/>
                  <a:cs typeface="Arial" charset="0"/>
                </a:rPr>
                <a:t>Testbench in VHDL</a:t>
              </a:r>
            </a:p>
          </p:txBody>
        </p:sp>
        <p:sp>
          <p:nvSpPr>
            <p:cNvPr id="17" name="_s12303">
              <a:extLst>
                <a:ext uri="{FF2B5EF4-FFF2-40B4-BE49-F238E27FC236}">
                  <a16:creationId xmlns:a16="http://schemas.microsoft.com/office/drawing/2014/main" id="{32CC7825-C2D5-49C1-8DEF-C1F79202D7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" y="2163"/>
              <a:ext cx="2186" cy="576"/>
            </a:xfrm>
            <a:prstGeom prst="roundRect">
              <a:avLst>
                <a:gd name="adj" fmla="val 16667"/>
              </a:avLst>
            </a:prstGeom>
            <a:solidFill>
              <a:srgbClr val="00CC00">
                <a:alpha val="50000"/>
              </a:srgbClr>
            </a:solidFill>
            <a:ln w="28575">
              <a:solidFill>
                <a:srgbClr val="00CC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</a:pPr>
              <a:r>
                <a:rPr lang="en-US" sz="2600" b="1" dirty="0">
                  <a:latin typeface="Garamond" pitchFamily="18" charset="0"/>
                  <a:cs typeface="Arial" charset="0"/>
                </a:rPr>
                <a:t>Design Validation</a:t>
              </a:r>
            </a:p>
          </p:txBody>
        </p:sp>
        <p:sp>
          <p:nvSpPr>
            <p:cNvPr id="18" name="_s12304">
              <a:extLst>
                <a:ext uri="{FF2B5EF4-FFF2-40B4-BE49-F238E27FC236}">
                  <a16:creationId xmlns:a16="http://schemas.microsoft.com/office/drawing/2014/main" id="{16CDE6C9-2A04-40AB-B73F-CCD2CA8A4B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6" y="2140"/>
              <a:ext cx="2186" cy="576"/>
            </a:xfrm>
            <a:prstGeom prst="roundRect">
              <a:avLst>
                <a:gd name="adj" fmla="val 16667"/>
              </a:avLst>
            </a:prstGeom>
            <a:solidFill>
              <a:srgbClr val="00CC00">
                <a:alpha val="50000"/>
              </a:srgbClr>
            </a:solidFill>
            <a:ln w="28575">
              <a:solidFill>
                <a:srgbClr val="00CC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</a:pPr>
              <a:r>
                <a:rPr lang="en-US" sz="2600" b="1" dirty="0">
                  <a:latin typeface="Garamond" pitchFamily="18" charset="0"/>
                  <a:cs typeface="Arial" charset="0"/>
                </a:rPr>
                <a:t>Compilation</a:t>
              </a:r>
            </a:p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</a:pPr>
              <a:r>
                <a:rPr lang="en-US" sz="2600" b="1" dirty="0">
                  <a:latin typeface="Garamond" pitchFamily="18" charset="0"/>
                  <a:cs typeface="Arial" charset="0"/>
                </a:rPr>
                <a:t>and Synthesis</a:t>
              </a:r>
            </a:p>
          </p:txBody>
        </p:sp>
        <p:sp>
          <p:nvSpPr>
            <p:cNvPr id="19" name="_s12305">
              <a:extLst>
                <a:ext uri="{FF2B5EF4-FFF2-40B4-BE49-F238E27FC236}">
                  <a16:creationId xmlns:a16="http://schemas.microsoft.com/office/drawing/2014/main" id="{E6BB2675-1904-4B8C-8422-422D31F870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" y="2792"/>
              <a:ext cx="2186" cy="576"/>
            </a:xfrm>
            <a:prstGeom prst="roundRect">
              <a:avLst>
                <a:gd name="adj" fmla="val 16667"/>
              </a:avLst>
            </a:prstGeom>
            <a:solidFill>
              <a:srgbClr val="00CC00">
                <a:alpha val="50000"/>
              </a:srgbClr>
            </a:solidFill>
            <a:ln w="28575">
              <a:solidFill>
                <a:srgbClr val="00CC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</a:pPr>
              <a:r>
                <a:rPr lang="en-US" sz="2600" b="1" dirty="0">
                  <a:latin typeface="Garamond" pitchFamily="18" charset="0"/>
                  <a:cs typeface="Arial" charset="0"/>
                </a:rPr>
                <a:t>Post-synthesis</a:t>
              </a:r>
            </a:p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</a:pPr>
              <a:r>
                <a:rPr lang="en-US" sz="2600" b="1" dirty="0">
                  <a:latin typeface="Garamond" pitchFamily="18" charset="0"/>
                  <a:cs typeface="Arial" charset="0"/>
                </a:rPr>
                <a:t>Simulation</a:t>
              </a:r>
            </a:p>
          </p:txBody>
        </p:sp>
        <p:sp>
          <p:nvSpPr>
            <p:cNvPr id="20" name="_s12306">
              <a:extLst>
                <a:ext uri="{FF2B5EF4-FFF2-40B4-BE49-F238E27FC236}">
                  <a16:creationId xmlns:a16="http://schemas.microsoft.com/office/drawing/2014/main" id="{9F87E47B-9270-48FA-872D-770604C53A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6" y="2792"/>
              <a:ext cx="2186" cy="576"/>
            </a:xfrm>
            <a:prstGeom prst="roundRect">
              <a:avLst>
                <a:gd name="adj" fmla="val 16667"/>
              </a:avLst>
            </a:prstGeom>
            <a:solidFill>
              <a:srgbClr val="00CC00">
                <a:alpha val="50000"/>
              </a:srgbClr>
            </a:solidFill>
            <a:ln w="28575">
              <a:solidFill>
                <a:srgbClr val="00CC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</a:pPr>
              <a:r>
                <a:rPr lang="en-US" sz="2600" b="1" dirty="0">
                  <a:latin typeface="Garamond" pitchFamily="18" charset="0"/>
                  <a:cs typeface="Arial" charset="0"/>
                </a:rPr>
                <a:t>Timing</a:t>
              </a:r>
            </a:p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</a:pPr>
              <a:r>
                <a:rPr lang="en-US" sz="2600" b="1" dirty="0">
                  <a:latin typeface="Garamond" pitchFamily="18" charset="0"/>
                  <a:cs typeface="Arial" charset="0"/>
                </a:rPr>
                <a:t>Analysis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06431B5A-2D44-4BAE-A9F1-221D39B7D051}"/>
              </a:ext>
            </a:extLst>
          </p:cNvPr>
          <p:cNvSpPr txBox="1"/>
          <p:nvPr/>
        </p:nvSpPr>
        <p:spPr>
          <a:xfrm>
            <a:off x="7826188" y="3544932"/>
            <a:ext cx="1376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Gate-level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674808E-AF9F-4841-87BE-9C2747338E0A}"/>
              </a:ext>
            </a:extLst>
          </p:cNvPr>
          <p:cNvSpPr txBox="1"/>
          <p:nvPr/>
        </p:nvSpPr>
        <p:spPr>
          <a:xfrm>
            <a:off x="0" y="6415688"/>
            <a:ext cx="89467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Ref: </a:t>
            </a:r>
            <a:r>
              <a:rPr lang="en-US" sz="1200" dirty="0">
                <a:latin typeface="Arial" charset="0"/>
              </a:rPr>
              <a:t>VHDL: Modular Design and Synthesis of Cores and Systems, Z. </a:t>
            </a:r>
            <a:r>
              <a:rPr lang="en-US" sz="1200" dirty="0" err="1">
                <a:latin typeface="Arial" charset="0"/>
              </a:rPr>
              <a:t>Navabi</a:t>
            </a:r>
            <a:r>
              <a:rPr lang="en-US" sz="1200" dirty="0">
                <a:latin typeface="Arial" charset="0"/>
              </a:rPr>
              <a:t>, 2007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290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08AA3-0DF9-41EB-BCDA-1C4961F59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RTL Design 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19E94-22F3-456C-B8CD-D67A4C3AC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1" y="923925"/>
            <a:ext cx="8732744" cy="581025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dirty="0"/>
              <a:t>Design Entry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Describing the design in VHDL in a </a:t>
            </a:r>
            <a:r>
              <a:rPr lang="en-US" sz="2400" dirty="0">
                <a:solidFill>
                  <a:srgbClr val="FF0000"/>
                </a:solidFill>
              </a:rPr>
              <a:t>top-down hierarchical fashion </a:t>
            </a:r>
          </a:p>
          <a:p>
            <a:pPr>
              <a:spcBef>
                <a:spcPts val="0"/>
              </a:spcBef>
            </a:pP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Testbench Generation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Generate test data that can activate various functionality of the design </a:t>
            </a:r>
          </a:p>
          <a:p>
            <a:pPr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</a:rPr>
              <a:t>Design Validation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The process to check the design for any design flaws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Can be done</a:t>
            </a:r>
          </a:p>
          <a:p>
            <a:pPr lvl="2">
              <a:spcBef>
                <a:spcPts val="0"/>
              </a:spcBef>
            </a:pPr>
            <a:r>
              <a:rPr lang="en-US" sz="2000" dirty="0"/>
              <a:t>Simulation</a:t>
            </a:r>
          </a:p>
          <a:p>
            <a:pPr lvl="2">
              <a:spcBef>
                <a:spcPts val="0"/>
              </a:spcBef>
            </a:pPr>
            <a:r>
              <a:rPr lang="en-US" sz="2000" dirty="0"/>
              <a:t>Assertion-based verification</a:t>
            </a:r>
          </a:p>
          <a:p>
            <a:pPr lvl="2">
              <a:spcBef>
                <a:spcPts val="0"/>
              </a:spcBef>
            </a:pPr>
            <a:r>
              <a:rPr lang="en-US" sz="2000" dirty="0"/>
              <a:t>Formal Methods</a:t>
            </a:r>
            <a:r>
              <a:rPr lang="en-US" sz="1600" dirty="0"/>
              <a:t> 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Compilation and Synthesis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The process of automatic hardware generation from a RTL design</a:t>
            </a:r>
          </a:p>
          <a:p>
            <a:pPr lvl="2">
              <a:spcBef>
                <a:spcPts val="0"/>
              </a:spcBef>
            </a:pPr>
            <a:r>
              <a:rPr lang="en-US" sz="1600" dirty="0"/>
              <a:t>Gate-level designs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22F4A8-F92E-42D3-837A-92E4DE73D7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F9A987-07AB-442C-B123-EF969832F051}" type="slidenum">
              <a:rPr lang="en-US" altLang="zh-CN" smtClean="0"/>
              <a:pPr>
                <a:defRPr/>
              </a:pPr>
              <a:t>4</a:t>
            </a:fld>
            <a:endParaRPr lang="en-US" altLang="zh-C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6E214A-1E2C-46FA-BDEE-CAF8A2C91B4F}"/>
              </a:ext>
            </a:extLst>
          </p:cNvPr>
          <p:cNvSpPr txBox="1"/>
          <p:nvPr/>
        </p:nvSpPr>
        <p:spPr>
          <a:xfrm>
            <a:off x="26334" y="6638925"/>
            <a:ext cx="89467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Ref: </a:t>
            </a:r>
            <a:r>
              <a:rPr lang="en-US" sz="1200" dirty="0">
                <a:latin typeface="Arial" charset="0"/>
              </a:rPr>
              <a:t>VHDL: Modular Design and Synthesis of Cores and Systems, Z. </a:t>
            </a:r>
            <a:r>
              <a:rPr lang="en-US" sz="1200" dirty="0" err="1">
                <a:latin typeface="Arial" charset="0"/>
              </a:rPr>
              <a:t>Navabi</a:t>
            </a:r>
            <a:r>
              <a:rPr lang="en-US" sz="1200" dirty="0">
                <a:latin typeface="Arial" charset="0"/>
              </a:rPr>
              <a:t>, 2007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918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5A48E-47DB-4CFD-847B-621BFAACC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Description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F9DC40-F3CB-4850-ACD5-2DB5A8ED9E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F9A987-07AB-442C-B123-EF969832F051}" type="slidenum">
              <a:rPr lang="en-US" altLang="zh-CN" smtClean="0"/>
              <a:pPr>
                <a:defRPr/>
              </a:pPr>
              <a:t>5</a:t>
            </a:fld>
            <a:endParaRPr lang="en-US" altLang="zh-CN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6D34A80-4C59-4371-9D7E-9F41B207A8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2800"/>
              <a:t>Behavioral Description</a:t>
            </a:r>
          </a:p>
          <a:p>
            <a:pPr lvl="1">
              <a:spcBef>
                <a:spcPts val="0"/>
              </a:spcBef>
            </a:pPr>
            <a:r>
              <a:rPr lang="en-US" sz="2400"/>
              <a:t>Describe a system in terms of how it behaves</a:t>
            </a:r>
          </a:p>
          <a:p>
            <a:pPr lvl="1">
              <a:spcBef>
                <a:spcPts val="0"/>
              </a:spcBef>
            </a:pPr>
            <a:r>
              <a:rPr lang="en-US" sz="2400"/>
              <a:t>Specifies the relations between input and output signals</a:t>
            </a:r>
          </a:p>
          <a:p>
            <a:pPr>
              <a:spcBef>
                <a:spcPts val="0"/>
              </a:spcBef>
            </a:pPr>
            <a:r>
              <a:rPr lang="en-US" sz="2800"/>
              <a:t>Structural Description</a:t>
            </a:r>
          </a:p>
          <a:p>
            <a:pPr lvl="1">
              <a:spcBef>
                <a:spcPts val="0"/>
              </a:spcBef>
            </a:pPr>
            <a:r>
              <a:rPr lang="en-US" sz="2400"/>
              <a:t>Describe a system as a collection of gates that are interconnected to perform a function</a:t>
            </a:r>
          </a:p>
          <a:p>
            <a:pPr>
              <a:spcBef>
                <a:spcPts val="0"/>
              </a:spcBef>
            </a:pPr>
            <a:r>
              <a:rPr lang="en-US" sz="2800"/>
              <a:t>Example</a:t>
            </a:r>
          </a:p>
          <a:p>
            <a:pPr lvl="1">
              <a:spcBef>
                <a:spcPts val="0"/>
              </a:spcBef>
            </a:pPr>
            <a:r>
              <a:rPr lang="en-US" sz="2400"/>
              <a:t> Consider a circuit that warns car passengers when the door is open or the seatbelt is not used whenever the engine is one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2BC6D1-E2BA-4829-976A-2814FBF012C6}"/>
              </a:ext>
            </a:extLst>
          </p:cNvPr>
          <p:cNvSpPr txBox="1"/>
          <p:nvPr/>
        </p:nvSpPr>
        <p:spPr>
          <a:xfrm>
            <a:off x="267170" y="4865232"/>
            <a:ext cx="45540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If (ignition is on)</a:t>
            </a:r>
          </a:p>
          <a:p>
            <a:r>
              <a:rPr lang="en-US" sz="1600" dirty="0"/>
              <a:t>Begin</a:t>
            </a:r>
          </a:p>
          <a:p>
            <a:r>
              <a:rPr lang="en-US" sz="1600" dirty="0"/>
              <a:t>    warning &lt;= (Door is open)  or (seatbelt is off) </a:t>
            </a:r>
          </a:p>
          <a:p>
            <a:r>
              <a:rPr lang="en-US" sz="1600" dirty="0"/>
              <a:t>end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B5E013-BF19-4A7C-8FE1-563B36F039A1}"/>
              </a:ext>
            </a:extLst>
          </p:cNvPr>
          <p:cNvSpPr txBox="1"/>
          <p:nvPr/>
        </p:nvSpPr>
        <p:spPr>
          <a:xfrm>
            <a:off x="421341" y="5975002"/>
            <a:ext cx="3245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Behavioral Representation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9262726-F1A5-4407-8EF9-1E40CA471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2204" y="4574472"/>
            <a:ext cx="3989383" cy="17750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4819233-F9DC-4FCF-BDF6-16E186BCDB91}"/>
              </a:ext>
            </a:extLst>
          </p:cNvPr>
          <p:cNvSpPr txBox="1"/>
          <p:nvPr/>
        </p:nvSpPr>
        <p:spPr>
          <a:xfrm>
            <a:off x="5046613" y="6184940"/>
            <a:ext cx="3542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Structural Representation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0B7280-AEA3-4496-9436-B98AE71FC194}"/>
              </a:ext>
            </a:extLst>
          </p:cNvPr>
          <p:cNvSpPr txBox="1"/>
          <p:nvPr/>
        </p:nvSpPr>
        <p:spPr>
          <a:xfrm>
            <a:off x="0" y="6534834"/>
            <a:ext cx="7665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Ref: https://www.seas.upenn.edu/~ese171/vhdl/vhdl_primer.html</a:t>
            </a:r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81721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C87D1-BA47-434D-A16B-C0814059A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Structure of a VHDL File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A413E8-FCA4-4AB1-9936-8FE36A53A9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F9A987-07AB-442C-B123-EF969832F051}" type="slidenum">
              <a:rPr lang="en-US" altLang="zh-CN" smtClean="0"/>
              <a:pPr>
                <a:defRPr/>
              </a:pPr>
              <a:t>6</a:t>
            </a:fld>
            <a:endParaRPr lang="en-US" altLang="zh-CN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200DBCE-7A6D-42D6-B3F6-0A8242524804}"/>
              </a:ext>
            </a:extLst>
          </p:cNvPr>
          <p:cNvGrpSpPr/>
          <p:nvPr/>
        </p:nvGrpSpPr>
        <p:grpSpPr>
          <a:xfrm>
            <a:off x="-116545" y="1126394"/>
            <a:ext cx="4253755" cy="4383741"/>
            <a:chOff x="71714" y="1308847"/>
            <a:chExt cx="4253755" cy="4383741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94120B5-76B3-4E98-8F5E-DF3696CC2DF3}"/>
                </a:ext>
              </a:extLst>
            </p:cNvPr>
            <p:cNvGrpSpPr/>
            <p:nvPr/>
          </p:nvGrpSpPr>
          <p:grpSpPr>
            <a:xfrm>
              <a:off x="1214716" y="1308847"/>
              <a:ext cx="3110753" cy="4383741"/>
              <a:chOff x="757516" y="1326776"/>
              <a:chExt cx="3110753" cy="4383741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B28D089-1353-46EE-A02A-18CC97B44784}"/>
                  </a:ext>
                </a:extLst>
              </p:cNvPr>
              <p:cNvSpPr/>
              <p:nvPr/>
            </p:nvSpPr>
            <p:spPr bwMode="auto">
              <a:xfrm>
                <a:off x="757516" y="1326776"/>
                <a:ext cx="3110753" cy="4383741"/>
              </a:xfrm>
              <a:prstGeom prst="rect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1" i="0" u="none" strike="noStrike" cap="none" normalizeH="0" baseline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BC2DE40-87E4-495E-A5A9-18190AD49D40}"/>
                  </a:ext>
                </a:extLst>
              </p:cNvPr>
              <p:cNvSpPr/>
              <p:nvPr/>
            </p:nvSpPr>
            <p:spPr bwMode="auto">
              <a:xfrm>
                <a:off x="1075766" y="1713282"/>
                <a:ext cx="2474258" cy="923365"/>
              </a:xfrm>
              <a:prstGeom prst="rect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1" i="0" u="none" strike="noStrike" cap="none" normalizeH="0" baseline="0" dirty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8DFE1A7-3F3B-4AEC-9340-60505C273C13}"/>
                  </a:ext>
                </a:extLst>
              </p:cNvPr>
              <p:cNvSpPr/>
              <p:nvPr/>
            </p:nvSpPr>
            <p:spPr bwMode="auto">
              <a:xfrm>
                <a:off x="1075766" y="3229998"/>
                <a:ext cx="2474258" cy="2259105"/>
              </a:xfrm>
              <a:prstGeom prst="rect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1" i="0" u="none" strike="noStrike" cap="none" normalizeH="0" baseline="0" dirty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3ABB472-A88D-46EA-ACCA-007A03D003B8}"/>
                  </a:ext>
                </a:extLst>
              </p:cNvPr>
              <p:cNvSpPr txBox="1"/>
              <p:nvPr/>
            </p:nvSpPr>
            <p:spPr>
              <a:xfrm>
                <a:off x="977153" y="1326776"/>
                <a:ext cx="19722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VHDL Entity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6E85415-83C0-481F-AA0B-19F4839A44BE}"/>
                  </a:ext>
                </a:extLst>
              </p:cNvPr>
              <p:cNvSpPr txBox="1"/>
              <p:nvPr/>
            </p:nvSpPr>
            <p:spPr>
              <a:xfrm>
                <a:off x="1183341" y="1805632"/>
                <a:ext cx="236668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Interface</a:t>
                </a:r>
              </a:p>
              <a:p>
                <a:pPr algn="ctr"/>
                <a:r>
                  <a:rPr lang="en-US" dirty="0"/>
                  <a:t>(Entity Declaration)</a:t>
                </a:r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C7D0D73E-C047-400C-B5AA-621E642B3146}"/>
                  </a:ext>
                </a:extLst>
              </p:cNvPr>
              <p:cNvCxnSpPr>
                <a:stCxn id="6" idx="2"/>
                <a:endCxn id="7" idx="0"/>
              </p:cNvCxnSpPr>
              <p:nvPr/>
            </p:nvCxnSpPr>
            <p:spPr bwMode="auto">
              <a:xfrm>
                <a:off x="2312895" y="2636647"/>
                <a:ext cx="0" cy="593351"/>
              </a:xfrm>
              <a:prstGeom prst="line">
                <a:avLst/>
              </a:prstGeom>
              <a:ln w="38100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618047D-925B-4927-9BF9-A7334EECB96F}"/>
                  </a:ext>
                </a:extLst>
              </p:cNvPr>
              <p:cNvSpPr txBox="1"/>
              <p:nvPr/>
            </p:nvSpPr>
            <p:spPr>
              <a:xfrm>
                <a:off x="1075766" y="3390054"/>
                <a:ext cx="2366683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Body</a:t>
                </a:r>
              </a:p>
              <a:p>
                <a:pPr algn="ctr"/>
                <a:r>
                  <a:rPr lang="en-US" dirty="0"/>
                  <a:t>(Architecture)</a:t>
                </a:r>
              </a:p>
              <a:p>
                <a:pPr algn="ctr"/>
                <a:r>
                  <a:rPr lang="en-US" dirty="0"/>
                  <a:t>Sequential</a:t>
                </a:r>
                <a:br>
                  <a:rPr lang="en-US" dirty="0"/>
                </a:br>
                <a:r>
                  <a:rPr lang="en-US" dirty="0"/>
                  <a:t>Combinational</a:t>
                </a:r>
                <a:br>
                  <a:rPr lang="en-US" dirty="0"/>
                </a:br>
                <a:r>
                  <a:rPr lang="en-US" dirty="0"/>
                  <a:t>Processes</a:t>
                </a:r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BA6E01C-587E-4CA7-B61B-9DAD521DF5DB}"/>
                  </a:ext>
                </a:extLst>
              </p:cNvPr>
              <p:cNvSpPr/>
              <p:nvPr/>
            </p:nvSpPr>
            <p:spPr bwMode="auto">
              <a:xfrm>
                <a:off x="1637867" y="4991530"/>
                <a:ext cx="1350050" cy="307777"/>
              </a:xfrm>
              <a:prstGeom prst="rect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dirty="0">
                    <a:ln>
                      <a:noFill/>
                    </a:ln>
                    <a:solidFill>
                      <a:schemeClr val="accent2"/>
                    </a:solidFill>
                    <a:effectLst/>
                    <a:latin typeface="Arial" charset="0"/>
                  </a:rPr>
                  <a:t>Subprograms</a:t>
                </a:r>
              </a:p>
            </p:txBody>
          </p:sp>
        </p:grp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BC5B1E6-9F21-4360-92E5-7C6FDCE4386E}"/>
                </a:ext>
              </a:extLst>
            </p:cNvPr>
            <p:cNvCxnSpPr/>
            <p:nvPr/>
          </p:nvCxnSpPr>
          <p:spPr bwMode="auto">
            <a:xfrm>
              <a:off x="770965" y="1927412"/>
              <a:ext cx="762001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BF8896B-007B-4937-9D43-81F27250026C}"/>
                </a:ext>
              </a:extLst>
            </p:cNvPr>
            <p:cNvCxnSpPr/>
            <p:nvPr/>
          </p:nvCxnSpPr>
          <p:spPr bwMode="auto">
            <a:xfrm>
              <a:off x="770965" y="2148071"/>
              <a:ext cx="762001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38D2D63-EEA4-4E28-8E6C-E43E62F375BE}"/>
                </a:ext>
              </a:extLst>
            </p:cNvPr>
            <p:cNvCxnSpPr/>
            <p:nvPr/>
          </p:nvCxnSpPr>
          <p:spPr bwMode="auto">
            <a:xfrm>
              <a:off x="770964" y="2506660"/>
              <a:ext cx="762001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6B2A429-843E-4FEF-96B0-BDA37BAC19B4}"/>
                </a:ext>
              </a:extLst>
            </p:cNvPr>
            <p:cNvSpPr txBox="1"/>
            <p:nvPr/>
          </p:nvSpPr>
          <p:spPr>
            <a:xfrm>
              <a:off x="71714" y="2043201"/>
              <a:ext cx="7620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Ports</a:t>
              </a:r>
            </a:p>
          </p:txBody>
        </p:sp>
      </p:grpSp>
      <p:sp>
        <p:nvSpPr>
          <p:cNvPr id="20" name="Text Box 8">
            <a:extLst>
              <a:ext uri="{FF2B5EF4-FFF2-40B4-BE49-F238E27FC236}">
                <a16:creationId xmlns:a16="http://schemas.microsoft.com/office/drawing/2014/main" id="{DB6E5E5A-3ADC-4BE4-96DC-8E86BFBA7F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3491" y="1262818"/>
            <a:ext cx="4727765" cy="42473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/>
              <a:t>ENTITY </a:t>
            </a:r>
            <a:r>
              <a:rPr lang="en-US" dirty="0">
                <a:solidFill>
                  <a:srgbClr val="00B050"/>
                </a:solidFill>
              </a:rPr>
              <a:t>entity1</a:t>
            </a:r>
            <a:r>
              <a:rPr lang="en-US" dirty="0"/>
              <a:t> IS </a:t>
            </a:r>
          </a:p>
          <a:p>
            <a:pPr>
              <a:defRPr/>
            </a:pPr>
            <a:r>
              <a:rPr lang="en-US" dirty="0"/>
              <a:t>	PORT (</a:t>
            </a:r>
          </a:p>
          <a:p>
            <a:pPr>
              <a:defRPr/>
            </a:pPr>
            <a:r>
              <a:rPr lang="en-US" dirty="0"/>
              <a:t>	i1, i2 : </a:t>
            </a:r>
            <a:r>
              <a:rPr lang="en-US" dirty="0">
                <a:solidFill>
                  <a:srgbClr val="C00000"/>
                </a:solidFill>
              </a:rPr>
              <a:t>in</a:t>
            </a:r>
            <a:r>
              <a:rPr lang="en-US" dirty="0"/>
              <a:t> </a:t>
            </a:r>
            <a:r>
              <a:rPr lang="en-US" dirty="0" err="1"/>
              <a:t>std_logic</a:t>
            </a:r>
            <a:r>
              <a:rPr lang="en-US" dirty="0"/>
              <a:t>;</a:t>
            </a:r>
          </a:p>
          <a:p>
            <a:pPr>
              <a:defRPr/>
            </a:pPr>
            <a:r>
              <a:rPr lang="en-US" dirty="0"/>
              <a:t> 	w1 : </a:t>
            </a:r>
            <a:r>
              <a:rPr lang="en-US" sz="1600" dirty="0">
                <a:solidFill>
                  <a:srgbClr val="C00000"/>
                </a:solidFill>
              </a:rPr>
              <a:t>out</a:t>
            </a:r>
            <a:r>
              <a:rPr lang="en-US" dirty="0"/>
              <a:t> </a:t>
            </a:r>
            <a:r>
              <a:rPr lang="en-US" dirty="0" err="1"/>
              <a:t>std_logic</a:t>
            </a:r>
            <a:endParaRPr lang="en-US" dirty="0"/>
          </a:p>
          <a:p>
            <a:pPr>
              <a:defRPr/>
            </a:pPr>
            <a:r>
              <a:rPr lang="en-US" dirty="0"/>
              <a:t>	);</a:t>
            </a:r>
          </a:p>
          <a:p>
            <a:pPr>
              <a:defRPr/>
            </a:pPr>
            <a:r>
              <a:rPr lang="en-US" dirty="0"/>
              <a:t>END ENTITY entity1;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ARCHITECTURE </a:t>
            </a:r>
            <a:r>
              <a:rPr lang="en-US" dirty="0">
                <a:solidFill>
                  <a:schemeClr val="accent6"/>
                </a:solidFill>
              </a:rPr>
              <a:t>simple1</a:t>
            </a:r>
            <a:r>
              <a:rPr lang="en-US" dirty="0"/>
              <a:t> OF </a:t>
            </a:r>
            <a:r>
              <a:rPr lang="en-US" dirty="0">
                <a:solidFill>
                  <a:srgbClr val="00B050"/>
                </a:solidFill>
              </a:rPr>
              <a:t>entity1</a:t>
            </a:r>
            <a:r>
              <a:rPr lang="en-US" dirty="0"/>
              <a:t> IS</a:t>
            </a:r>
            <a:endParaRPr lang="en-US" i="1" dirty="0"/>
          </a:p>
          <a:p>
            <a:pPr>
              <a:defRPr/>
            </a:pPr>
            <a:r>
              <a:rPr lang="en-US" i="1" dirty="0"/>
              <a:t>   </a:t>
            </a:r>
            <a:r>
              <a:rPr lang="en-US" dirty="0"/>
              <a:t>SIGNAL s1 : </a:t>
            </a:r>
            <a:r>
              <a:rPr lang="en-US" dirty="0" err="1"/>
              <a:t>std_logic</a:t>
            </a:r>
            <a:r>
              <a:rPr lang="en-US" dirty="0"/>
              <a:t>;</a:t>
            </a:r>
          </a:p>
          <a:p>
            <a:pPr>
              <a:defRPr/>
            </a:pPr>
            <a:r>
              <a:rPr lang="en-US" dirty="0"/>
              <a:t>BEGIN</a:t>
            </a:r>
            <a:endParaRPr lang="en-US" i="1" dirty="0"/>
          </a:p>
          <a:p>
            <a:pPr>
              <a:defRPr/>
            </a:pPr>
            <a:r>
              <a:rPr lang="en-US" i="1" dirty="0"/>
              <a:t>   statement1;</a:t>
            </a:r>
          </a:p>
          <a:p>
            <a:pPr>
              <a:defRPr/>
            </a:pPr>
            <a:r>
              <a:rPr lang="en-US" i="1" dirty="0"/>
              <a:t>   statement2;</a:t>
            </a:r>
          </a:p>
          <a:p>
            <a:pPr>
              <a:defRPr/>
            </a:pPr>
            <a:r>
              <a:rPr lang="en-US" i="1" dirty="0"/>
              <a:t>   statement3;</a:t>
            </a:r>
            <a:endParaRPr lang="en-US" dirty="0"/>
          </a:p>
          <a:p>
            <a:pPr>
              <a:defRPr/>
            </a:pPr>
            <a:r>
              <a:rPr lang="en-US" dirty="0"/>
              <a:t>END ARCHITECTURE </a:t>
            </a:r>
            <a:r>
              <a:rPr lang="en-US" dirty="0">
                <a:solidFill>
                  <a:schemeClr val="accent6"/>
                </a:solidFill>
              </a:rPr>
              <a:t>simple1</a:t>
            </a:r>
            <a:r>
              <a:rPr lang="en-US" dirty="0"/>
              <a:t>;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ADBA38A-82AB-47C5-A10E-5ED5DD228B03}"/>
              </a:ext>
            </a:extLst>
          </p:cNvPr>
          <p:cNvSpPr txBox="1"/>
          <p:nvPr/>
        </p:nvSpPr>
        <p:spPr>
          <a:xfrm>
            <a:off x="63873" y="6336199"/>
            <a:ext cx="89467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Ref: </a:t>
            </a:r>
            <a:r>
              <a:rPr lang="en-US" sz="1200" dirty="0">
                <a:latin typeface="Arial" charset="0"/>
              </a:rPr>
              <a:t>VHDL: Modular Design and Synthesis of Cores and Systems, Z. </a:t>
            </a:r>
            <a:r>
              <a:rPr lang="en-US" sz="1200" dirty="0" err="1">
                <a:latin typeface="Arial" charset="0"/>
              </a:rPr>
              <a:t>Navabi</a:t>
            </a:r>
            <a:r>
              <a:rPr lang="en-US" sz="1200" dirty="0">
                <a:latin typeface="Arial" charset="0"/>
              </a:rPr>
              <a:t>, 2007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25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CFFF3-653E-4C49-ABD5-7B858DF02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Entity-Architecture Outline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ED2C2D-19E7-4532-AAE7-885D1FFA09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F9A987-07AB-442C-B123-EF969832F051}" type="slidenum">
              <a:rPr lang="en-US" altLang="zh-CN" smtClean="0"/>
              <a:pPr>
                <a:defRPr/>
              </a:pPr>
              <a:t>7</a:t>
            </a:fld>
            <a:endParaRPr lang="en-US" altLang="zh-CN"/>
          </a:p>
        </p:txBody>
      </p:sp>
      <p:pic>
        <p:nvPicPr>
          <p:cNvPr id="5" name="Picture 15" descr="Fig2">
            <a:extLst>
              <a:ext uri="{FF2B5EF4-FFF2-40B4-BE49-F238E27FC236}">
                <a16:creationId xmlns:a16="http://schemas.microsoft.com/office/drawing/2014/main" id="{A36AAD6B-0B97-4A5E-B569-2D168A496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66671"/>
            <a:ext cx="7212106" cy="4540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6A810C-0AC3-46C0-82C5-D72F671AD99A}"/>
              </a:ext>
            </a:extLst>
          </p:cNvPr>
          <p:cNvSpPr txBox="1"/>
          <p:nvPr/>
        </p:nvSpPr>
        <p:spPr>
          <a:xfrm>
            <a:off x="286870" y="6400800"/>
            <a:ext cx="89467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Ref: </a:t>
            </a:r>
            <a:r>
              <a:rPr lang="en-US" sz="1200" dirty="0">
                <a:latin typeface="Arial" charset="0"/>
              </a:rPr>
              <a:t>VHDL: Modular Design and Synthesis of Cores and Systems, Z. </a:t>
            </a:r>
            <a:r>
              <a:rPr lang="en-US" sz="1200" dirty="0" err="1">
                <a:latin typeface="Arial" charset="0"/>
              </a:rPr>
              <a:t>Navabi</a:t>
            </a:r>
            <a:r>
              <a:rPr lang="en-US" sz="1200" dirty="0">
                <a:latin typeface="Arial" charset="0"/>
              </a:rPr>
              <a:t>, 2007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232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7A336-F1C5-434B-837A-1FB7A930A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2x1 Multiplexer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637870-6B34-4F40-A08C-BBF65E9AF4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F9A987-07AB-442C-B123-EF969832F051}" type="slidenum">
              <a:rPr lang="en-US" altLang="zh-CN" smtClean="0"/>
              <a:pPr>
                <a:defRPr/>
              </a:pPr>
              <a:t>8</a:t>
            </a:fld>
            <a:endParaRPr lang="en-US" altLang="zh-CN"/>
          </a:p>
        </p:txBody>
      </p:sp>
      <p:sp>
        <p:nvSpPr>
          <p:cNvPr id="5" name="Trapezoid 4">
            <a:extLst>
              <a:ext uri="{FF2B5EF4-FFF2-40B4-BE49-F238E27FC236}">
                <a16:creationId xmlns:a16="http://schemas.microsoft.com/office/drawing/2014/main" id="{E414E1AA-5FD7-44ED-8479-AE6891347C2E}"/>
              </a:ext>
            </a:extLst>
          </p:cNvPr>
          <p:cNvSpPr/>
          <p:nvPr/>
        </p:nvSpPr>
        <p:spPr bwMode="auto">
          <a:xfrm rot="5400000">
            <a:off x="907676" y="2073090"/>
            <a:ext cx="1940859" cy="609600"/>
          </a:xfrm>
          <a:prstGeom prst="trapezoid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F9B0E5D-6719-4A6B-A0E1-175C6EF5B9C4}"/>
              </a:ext>
            </a:extLst>
          </p:cNvPr>
          <p:cNvCxnSpPr/>
          <p:nvPr/>
        </p:nvCxnSpPr>
        <p:spPr bwMode="auto">
          <a:xfrm>
            <a:off x="896471" y="1864659"/>
            <a:ext cx="681317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90CDA0F-ED2A-4A5B-87FB-E67C1B29AEC4}"/>
              </a:ext>
            </a:extLst>
          </p:cNvPr>
          <p:cNvCxnSpPr/>
          <p:nvPr/>
        </p:nvCxnSpPr>
        <p:spPr bwMode="auto">
          <a:xfrm>
            <a:off x="891988" y="2877671"/>
            <a:ext cx="681317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3ED7948-447F-4B4C-80F0-34FFBB97D9A4}"/>
              </a:ext>
            </a:extLst>
          </p:cNvPr>
          <p:cNvCxnSpPr>
            <a:cxnSpLocks/>
          </p:cNvCxnSpPr>
          <p:nvPr/>
        </p:nvCxnSpPr>
        <p:spPr bwMode="auto">
          <a:xfrm>
            <a:off x="1882587" y="3281082"/>
            <a:ext cx="0" cy="51098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BC088EE-744B-4918-AFA2-98A171DA08E0}"/>
              </a:ext>
            </a:extLst>
          </p:cNvPr>
          <p:cNvCxnSpPr/>
          <p:nvPr/>
        </p:nvCxnSpPr>
        <p:spPr bwMode="auto">
          <a:xfrm>
            <a:off x="2182906" y="2377890"/>
            <a:ext cx="681317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222D04E-C89B-4A21-8A49-6ACBECF4ACF3}"/>
              </a:ext>
            </a:extLst>
          </p:cNvPr>
          <p:cNvSpPr txBox="1"/>
          <p:nvPr/>
        </p:nvSpPr>
        <p:spPr>
          <a:xfrm>
            <a:off x="858369" y="1495327"/>
            <a:ext cx="1048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CA4C51-C9E1-4D40-A44B-F3EF9414A35B}"/>
              </a:ext>
            </a:extLst>
          </p:cNvPr>
          <p:cNvSpPr txBox="1"/>
          <p:nvPr/>
        </p:nvSpPr>
        <p:spPr>
          <a:xfrm>
            <a:off x="858370" y="2497644"/>
            <a:ext cx="1048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670BD40-E197-4E12-B3B4-9C099C82A68E}"/>
              </a:ext>
            </a:extLst>
          </p:cNvPr>
          <p:cNvSpPr txBox="1"/>
          <p:nvPr/>
        </p:nvSpPr>
        <p:spPr>
          <a:xfrm>
            <a:off x="2268071" y="2008558"/>
            <a:ext cx="1048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478652-665B-43A8-A6A9-94431C6576C5}"/>
              </a:ext>
            </a:extLst>
          </p:cNvPr>
          <p:cNvSpPr txBox="1"/>
          <p:nvPr/>
        </p:nvSpPr>
        <p:spPr>
          <a:xfrm>
            <a:off x="1396251" y="3403437"/>
            <a:ext cx="1048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sel</a:t>
            </a:r>
            <a:endParaRPr lang="en-US" dirty="0"/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8075B536-02DC-4C36-8202-68F5BC9E53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83854"/>
              </p:ext>
            </p:extLst>
          </p:nvPr>
        </p:nvGraphicFramePr>
        <p:xfrm>
          <a:off x="5542438" y="1208891"/>
          <a:ext cx="2743192" cy="3337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85798">
                  <a:extLst>
                    <a:ext uri="{9D8B030D-6E8A-4147-A177-3AD203B41FA5}">
                      <a16:colId xmlns:a16="http://schemas.microsoft.com/office/drawing/2014/main" val="1428506322"/>
                    </a:ext>
                  </a:extLst>
                </a:gridCol>
                <a:gridCol w="685798">
                  <a:extLst>
                    <a:ext uri="{9D8B030D-6E8A-4147-A177-3AD203B41FA5}">
                      <a16:colId xmlns:a16="http://schemas.microsoft.com/office/drawing/2014/main" val="780129624"/>
                    </a:ext>
                  </a:extLst>
                </a:gridCol>
                <a:gridCol w="685798">
                  <a:extLst>
                    <a:ext uri="{9D8B030D-6E8A-4147-A177-3AD203B41FA5}">
                      <a16:colId xmlns:a16="http://schemas.microsoft.com/office/drawing/2014/main" val="2484259398"/>
                    </a:ext>
                  </a:extLst>
                </a:gridCol>
                <a:gridCol w="685798">
                  <a:extLst>
                    <a:ext uri="{9D8B030D-6E8A-4147-A177-3AD203B41FA5}">
                      <a16:colId xmlns:a16="http://schemas.microsoft.com/office/drawing/2014/main" val="33197631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25169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2647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9379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solidFill>
                            <a:srgbClr val="FF0000"/>
                          </a:solidFill>
                        </a:rPr>
                        <a:t>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9779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0155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0430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0379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34502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280593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9AC9C9AF-EC8C-4D27-A5D5-9D0D02318292}"/>
              </a:ext>
            </a:extLst>
          </p:cNvPr>
          <p:cNvSpPr txBox="1"/>
          <p:nvPr/>
        </p:nvSpPr>
        <p:spPr>
          <a:xfrm>
            <a:off x="5542439" y="885776"/>
            <a:ext cx="2956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Truth Table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F36CA5E-6B93-4BB1-9B77-BC5EC3BE5F41}"/>
              </a:ext>
            </a:extLst>
          </p:cNvPr>
          <p:cNvSpPr txBox="1"/>
          <p:nvPr/>
        </p:nvSpPr>
        <p:spPr>
          <a:xfrm>
            <a:off x="466165" y="4546451"/>
            <a:ext cx="54415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(</a:t>
            </a:r>
            <a:r>
              <a:rPr lang="en-US" dirty="0" err="1"/>
              <a:t>sel</a:t>
            </a:r>
            <a:r>
              <a:rPr lang="en-US" dirty="0"/>
              <a:t> = ‘0’) then</a:t>
            </a:r>
          </a:p>
          <a:p>
            <a:r>
              <a:rPr lang="en-US" dirty="0"/>
              <a:t>   output &lt;= in1;</a:t>
            </a:r>
          </a:p>
          <a:p>
            <a:r>
              <a:rPr lang="en-US" dirty="0"/>
              <a:t>else</a:t>
            </a:r>
          </a:p>
          <a:p>
            <a:r>
              <a:rPr lang="en-US" dirty="0"/>
              <a:t>  output &lt;= in2;</a:t>
            </a:r>
          </a:p>
          <a:p>
            <a:r>
              <a:rPr lang="en-US" dirty="0"/>
              <a:t>end if; </a:t>
            </a:r>
          </a:p>
          <a:p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BE5E991-39CB-40AA-A51F-B59770C6C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6282" y="4614133"/>
            <a:ext cx="4654930" cy="209504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D604CC6-8B91-4181-9229-256F6FA4FB4E}"/>
              </a:ext>
            </a:extLst>
          </p:cNvPr>
          <p:cNvSpPr txBox="1"/>
          <p:nvPr/>
        </p:nvSpPr>
        <p:spPr>
          <a:xfrm>
            <a:off x="1604684" y="1679993"/>
            <a:ext cx="385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D101836-5B1B-4AE6-A75D-2BFE746E361B}"/>
              </a:ext>
            </a:extLst>
          </p:cNvPr>
          <p:cNvSpPr txBox="1"/>
          <p:nvPr/>
        </p:nvSpPr>
        <p:spPr>
          <a:xfrm>
            <a:off x="1573304" y="2672633"/>
            <a:ext cx="549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05200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AEDB2-63B2-42C2-B3F9-8DB6CD2B0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Entity Ports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84AF72-1792-434F-BA16-01DD557C4E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F9A987-07AB-442C-B123-EF969832F051}" type="slidenum">
              <a:rPr lang="en-US" altLang="zh-CN" smtClean="0"/>
              <a:pPr>
                <a:defRPr/>
              </a:pPr>
              <a:t>9</a:t>
            </a:fld>
            <a:endParaRPr lang="en-US" altLang="zh-CN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B1484593-7D44-4A97-8285-715CFB23AE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6230" y="827325"/>
            <a:ext cx="534296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Courier New" panose="02070309020205020404" pitchFamily="49" charset="0"/>
              </a:rPr>
              <a:t>entity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Courier New" panose="02070309020205020404" pitchFamily="49" charset="0"/>
              </a:rPr>
              <a:t> NAME_OF_ENTITY 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Courier New" panose="02070309020205020404" pitchFamily="49" charset="0"/>
              </a:rPr>
              <a:t>is 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Courier New" panose="02070309020205020404" pitchFamily="49" charset="0"/>
              </a:rPr>
              <a:t>[ 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Courier New" panose="02070309020205020404" pitchFamily="49" charset="0"/>
              </a:rPr>
              <a:t>generic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Courier New" panose="02070309020205020404" pitchFamily="49" charset="0"/>
              </a:rPr>
              <a:t> </a:t>
            </a:r>
            <a:r>
              <a:rPr kumimoji="0" lang="en-US" altLang="en-US" sz="14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Courier New" panose="02070309020205020404" pitchFamily="49" charset="0"/>
              </a:rPr>
              <a:t>generic_declarations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Courier New" panose="02070309020205020404" pitchFamily="49" charset="0"/>
              </a:rPr>
              <a:t>);]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Courier New" panose="02070309020205020404" pitchFamily="49" charset="0"/>
              </a:rPr>
              <a:t>     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Courier New" panose="02070309020205020404" pitchFamily="49" charset="0"/>
              </a:rPr>
              <a:t>port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Courier New" panose="02070309020205020404" pitchFamily="49" charset="0"/>
              </a:rPr>
              <a:t> (</a:t>
            </a:r>
            <a:r>
              <a:rPr kumimoji="0" lang="en-US" altLang="en-US" sz="14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Courier New" panose="02070309020205020404" pitchFamily="49" charset="0"/>
              </a:rPr>
              <a:t>signal_names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Courier New" panose="02070309020205020404" pitchFamily="49" charset="0"/>
              </a:rPr>
              <a:t>: 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Courier New" panose="02070309020205020404" pitchFamily="49" charset="0"/>
              </a:rPr>
              <a:t>mode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Courier New" panose="02070309020205020404" pitchFamily="49" charset="0"/>
              </a:rPr>
              <a:t> </a:t>
            </a: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Courier New" panose="02070309020205020404" pitchFamily="49" charset="0"/>
              </a:rPr>
              <a:t>type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Courier New" panose="02070309020205020404" pitchFamily="49" charset="0"/>
              </a:rPr>
              <a:t>;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Courier New" panose="02070309020205020404" pitchFamily="49" charset="0"/>
              </a:rPr>
              <a:t>            </a:t>
            </a:r>
            <a:r>
              <a:rPr kumimoji="0" lang="en-US" altLang="en-US" sz="14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Courier New" panose="02070309020205020404" pitchFamily="49" charset="0"/>
              </a:rPr>
              <a:t>signal_names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Courier New" panose="02070309020205020404" pitchFamily="49" charset="0"/>
              </a:rPr>
              <a:t>: 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Courier New" panose="02070309020205020404" pitchFamily="49" charset="0"/>
              </a:rPr>
              <a:t>mode </a:t>
            </a: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Courier New" panose="02070309020205020404" pitchFamily="49" charset="0"/>
              </a:rPr>
              <a:t>type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Courier New" panose="02070309020205020404" pitchFamily="49" charset="0"/>
              </a:rPr>
              <a:t>;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Courier New" panose="02070309020205020404" pitchFamily="49" charset="0"/>
              </a:rPr>
              <a:t>                :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Courier New" panose="02070309020205020404" pitchFamily="49" charset="0"/>
              </a:rPr>
              <a:t>            </a:t>
            </a:r>
            <a:r>
              <a:rPr kumimoji="0" lang="en-US" altLang="en-US" sz="14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Courier New" panose="02070309020205020404" pitchFamily="49" charset="0"/>
              </a:rPr>
              <a:t>signal_names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Courier New" panose="02070309020205020404" pitchFamily="49" charset="0"/>
              </a:rPr>
              <a:t>: 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Courier New" panose="02070309020205020404" pitchFamily="49" charset="0"/>
              </a:rPr>
              <a:t>mode </a:t>
            </a: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Courier New" panose="02070309020205020404" pitchFamily="49" charset="0"/>
              </a:rPr>
              <a:t>type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Courier New" panose="02070309020205020404" pitchFamily="49" charset="0"/>
              </a:rPr>
              <a:t>);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Courier New" panose="02070309020205020404" pitchFamily="49" charset="0"/>
              </a:rPr>
              <a:t>end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Courier New" panose="02070309020205020404" pitchFamily="49" charset="0"/>
              </a:rPr>
              <a:t> [NAME_OF_ENTITY] ;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2917036-1271-4E96-ACE9-7BAD83062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53858"/>
            <a:ext cx="8810625" cy="4480316"/>
          </a:xfrm>
        </p:spPr>
        <p:txBody>
          <a:bodyPr/>
          <a:lstStyle/>
          <a:p>
            <a:r>
              <a:rPr lang="en-US" sz="1800" dirty="0"/>
              <a:t>The NAME_OF_ENTITY is a user-selected identifier</a:t>
            </a:r>
          </a:p>
          <a:p>
            <a:r>
              <a:rPr lang="en-US" sz="1800" dirty="0" err="1"/>
              <a:t>signal_names</a:t>
            </a:r>
            <a:r>
              <a:rPr lang="en-US" sz="1800" dirty="0"/>
              <a:t> specify external interface signals.</a:t>
            </a:r>
          </a:p>
          <a:p>
            <a:r>
              <a:rPr lang="en-US" sz="1800" dirty="0"/>
              <a:t>mode: indicates the signal direction:</a:t>
            </a:r>
          </a:p>
          <a:p>
            <a:pPr lvl="1"/>
            <a:r>
              <a:rPr lang="en-US" sz="1200" b="1" dirty="0">
                <a:solidFill>
                  <a:schemeClr val="tx1"/>
                </a:solidFill>
              </a:rPr>
              <a:t>in</a:t>
            </a:r>
            <a:r>
              <a:rPr lang="en-US" sz="1200" dirty="0"/>
              <a:t>: indicates that the signal is an input</a:t>
            </a:r>
          </a:p>
          <a:p>
            <a:pPr lvl="1"/>
            <a:r>
              <a:rPr lang="en-US" sz="1200" b="1" dirty="0">
                <a:solidFill>
                  <a:schemeClr val="tx1"/>
                </a:solidFill>
              </a:rPr>
              <a:t>out</a:t>
            </a:r>
            <a:r>
              <a:rPr lang="en-US" sz="1200" dirty="0">
                <a:solidFill>
                  <a:schemeClr val="tx1"/>
                </a:solidFill>
              </a:rPr>
              <a:t>: </a:t>
            </a:r>
            <a:r>
              <a:rPr lang="en-US" sz="1200" dirty="0"/>
              <a:t>indicates that the signal is an output of the entity whose value can only be read by other entities that use it.</a:t>
            </a:r>
          </a:p>
          <a:p>
            <a:pPr lvl="1"/>
            <a:r>
              <a:rPr lang="en-US" sz="1200" b="1" dirty="0">
                <a:solidFill>
                  <a:schemeClr val="tx1"/>
                </a:solidFill>
              </a:rPr>
              <a:t>Buffer</a:t>
            </a:r>
            <a:r>
              <a:rPr lang="en-US" sz="1200" dirty="0">
                <a:solidFill>
                  <a:schemeClr val="tx1"/>
                </a:solidFill>
              </a:rPr>
              <a:t>:</a:t>
            </a:r>
            <a:r>
              <a:rPr lang="en-US" sz="1200" dirty="0"/>
              <a:t> indicates that the signal is an output of the entity whose value can be read inside the entity’s architecture</a:t>
            </a:r>
          </a:p>
          <a:p>
            <a:pPr lvl="1"/>
            <a:r>
              <a:rPr lang="en-US" sz="1200" b="1" dirty="0" err="1">
                <a:solidFill>
                  <a:schemeClr val="tx1"/>
                </a:solidFill>
              </a:rPr>
              <a:t>Inout</a:t>
            </a:r>
            <a:r>
              <a:rPr lang="en-US" sz="1200" b="1" dirty="0">
                <a:solidFill>
                  <a:schemeClr val="tx1"/>
                </a:solidFill>
              </a:rPr>
              <a:t>: </a:t>
            </a:r>
            <a:r>
              <a:rPr lang="en-US" sz="1200" dirty="0"/>
              <a:t>the signal can be an input or an output.</a:t>
            </a:r>
          </a:p>
          <a:p>
            <a:r>
              <a:rPr lang="en-US" sz="1800" dirty="0"/>
              <a:t>type: a built-in or user-defined signal type</a:t>
            </a:r>
          </a:p>
          <a:p>
            <a:pPr lvl="1"/>
            <a:r>
              <a:rPr lang="en-US" sz="1200" b="1" dirty="0">
                <a:solidFill>
                  <a:schemeClr val="tx1"/>
                </a:solidFill>
              </a:rPr>
              <a:t>Bit:</a:t>
            </a:r>
            <a:r>
              <a:rPr lang="en-US" sz="1200" dirty="0"/>
              <a:t> can have the value 0 and 1</a:t>
            </a:r>
          </a:p>
          <a:p>
            <a:pPr lvl="1"/>
            <a:r>
              <a:rPr lang="en-US" sz="1200" b="1" dirty="0" err="1">
                <a:solidFill>
                  <a:schemeClr val="tx1"/>
                </a:solidFill>
              </a:rPr>
              <a:t>bit_vector</a:t>
            </a:r>
            <a:r>
              <a:rPr lang="en-US" sz="1200" b="1" dirty="0">
                <a:solidFill>
                  <a:schemeClr val="tx1"/>
                </a:solidFill>
              </a:rPr>
              <a:t>: </a:t>
            </a:r>
            <a:r>
              <a:rPr lang="en-US" sz="1200" dirty="0"/>
              <a:t>is a vector of bit values (e.g. </a:t>
            </a:r>
            <a:r>
              <a:rPr lang="en-US" sz="1200" dirty="0" err="1"/>
              <a:t>bit_vector</a:t>
            </a:r>
            <a:r>
              <a:rPr lang="en-US" sz="1200" dirty="0"/>
              <a:t> (0 to 7)</a:t>
            </a:r>
          </a:p>
          <a:p>
            <a:pPr lvl="1"/>
            <a:r>
              <a:rPr lang="en-US" sz="1200" b="1" dirty="0" err="1">
                <a:solidFill>
                  <a:schemeClr val="tx1"/>
                </a:solidFill>
              </a:rPr>
              <a:t>std_logic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std_ulogic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std_logic_vector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std_ulogic_vector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</a:p>
          <a:p>
            <a:pPr marL="914400" lvl="2" indent="0">
              <a:buNone/>
            </a:pPr>
            <a:r>
              <a:rPr lang="en-US" sz="1200" i="1" dirty="0">
                <a:solidFill>
                  <a:srgbClr val="0000FF"/>
                </a:solidFill>
              </a:rPr>
              <a:t>can have 9 values to indicate the value and strength of a signal. </a:t>
            </a:r>
          </a:p>
          <a:p>
            <a:pPr marL="457200" lvl="1" indent="0">
              <a:buNone/>
            </a:pPr>
            <a:r>
              <a:rPr lang="en-US" sz="1200" i="1" dirty="0"/>
              <a:t>	</a:t>
            </a:r>
            <a:r>
              <a:rPr lang="en-US" sz="1200" i="1" dirty="0" err="1"/>
              <a:t>Std_ulogic</a:t>
            </a:r>
            <a:r>
              <a:rPr lang="en-US" sz="1200" i="1" dirty="0"/>
              <a:t> and </a:t>
            </a:r>
            <a:r>
              <a:rPr lang="en-US" sz="1200" i="1" dirty="0" err="1"/>
              <a:t>std_logic</a:t>
            </a:r>
            <a:r>
              <a:rPr lang="en-US" sz="1200" i="1" dirty="0"/>
              <a:t> are preferred over the bit or </a:t>
            </a:r>
            <a:r>
              <a:rPr lang="en-US" sz="1200" i="1" dirty="0" err="1"/>
              <a:t>bit_vector</a:t>
            </a:r>
            <a:r>
              <a:rPr lang="en-US" sz="1200" i="1" dirty="0"/>
              <a:t> types.</a:t>
            </a:r>
          </a:p>
          <a:p>
            <a:pPr lvl="1"/>
            <a:r>
              <a:rPr lang="en-US" sz="1200" b="1" dirty="0">
                <a:solidFill>
                  <a:schemeClr val="tx1"/>
                </a:solidFill>
              </a:rPr>
              <a:t>Boolean:</a:t>
            </a:r>
            <a:r>
              <a:rPr lang="en-US" sz="1200" b="1" dirty="0"/>
              <a:t> </a:t>
            </a:r>
            <a:r>
              <a:rPr lang="en-US" sz="1200" dirty="0"/>
              <a:t>can have the value TRUE and FALSE</a:t>
            </a:r>
          </a:p>
          <a:p>
            <a:pPr lvl="1"/>
            <a:r>
              <a:rPr lang="en-US" sz="1200" b="1" dirty="0">
                <a:solidFill>
                  <a:schemeClr val="tx1"/>
                </a:solidFill>
              </a:rPr>
              <a:t>Integer: </a:t>
            </a:r>
            <a:r>
              <a:rPr lang="en-US" sz="1200" dirty="0"/>
              <a:t>can have a range of integer values</a:t>
            </a:r>
          </a:p>
          <a:p>
            <a:pPr lvl="1"/>
            <a:r>
              <a:rPr lang="en-US" sz="1200" b="1" dirty="0">
                <a:solidFill>
                  <a:schemeClr val="tx1"/>
                </a:solidFill>
              </a:rPr>
              <a:t>Real:  </a:t>
            </a:r>
            <a:r>
              <a:rPr lang="en-US" sz="1200" dirty="0"/>
              <a:t>can have a range of real values</a:t>
            </a:r>
          </a:p>
          <a:p>
            <a:pPr lvl="1"/>
            <a:r>
              <a:rPr lang="en-US" sz="1200" b="1" dirty="0">
                <a:solidFill>
                  <a:schemeClr val="tx1"/>
                </a:solidFill>
              </a:rPr>
              <a:t>Character:  </a:t>
            </a:r>
            <a:r>
              <a:rPr lang="en-US" sz="1200" dirty="0"/>
              <a:t>any printing character</a:t>
            </a:r>
          </a:p>
          <a:p>
            <a:pPr lvl="1"/>
            <a:r>
              <a:rPr lang="en-US" sz="1200" b="1" dirty="0">
                <a:solidFill>
                  <a:schemeClr val="tx1"/>
                </a:solidFill>
              </a:rPr>
              <a:t>Time: 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/>
              <a:t>to indicate time</a:t>
            </a:r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2B7936-77DD-472B-A3C1-1B7F5E21BE1A}"/>
              </a:ext>
            </a:extLst>
          </p:cNvPr>
          <p:cNvSpPr txBox="1"/>
          <p:nvPr/>
        </p:nvSpPr>
        <p:spPr>
          <a:xfrm>
            <a:off x="0" y="6596390"/>
            <a:ext cx="76659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Ref: https://www.seas.upenn.edu/~ese171/vhdl/vhdl_primer.html</a:t>
            </a:r>
            <a:endParaRPr lang="en-US" sz="1200" dirty="0"/>
          </a:p>
          <a:p>
            <a:endParaRPr lang="en-US" sz="1400" dirty="0"/>
          </a:p>
        </p:txBody>
      </p:sp>
      <p:graphicFrame>
        <p:nvGraphicFramePr>
          <p:cNvPr id="16" name="Group 156">
            <a:extLst>
              <a:ext uri="{FF2B5EF4-FFF2-40B4-BE49-F238E27FC236}">
                <a16:creationId xmlns:a16="http://schemas.microsoft.com/office/drawing/2014/main" id="{DDDBC743-0B7C-40B0-B8DA-CAD6144BCE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2850065"/>
              </p:ext>
            </p:extLst>
          </p:nvPr>
        </p:nvGraphicFramePr>
        <p:xfrm>
          <a:off x="6500905" y="4000500"/>
          <a:ext cx="2203077" cy="2743200"/>
        </p:xfrm>
        <a:graphic>
          <a:graphicData uri="http://schemas.openxmlformats.org/drawingml/2006/table">
            <a:tbl>
              <a:tblPr rtl="1"/>
              <a:tblGrid>
                <a:gridCol w="15849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81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5069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Representing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Value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069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Uninitialized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'U'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069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Forcing Unknown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'X'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069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Forcing 0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'0'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069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Forcing 1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'1'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5069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High Impedance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'Z'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5069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Weak Unknown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'W'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5069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Weak 0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'L'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5069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Weak 1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'H'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5069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Don’t care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'-'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D0DAAB4-9D97-44CC-9FE2-4F41DC4CFE31}"/>
              </a:ext>
            </a:extLst>
          </p:cNvPr>
          <p:cNvCxnSpPr/>
          <p:nvPr/>
        </p:nvCxnSpPr>
        <p:spPr bwMode="auto">
          <a:xfrm>
            <a:off x="5387788" y="5020236"/>
            <a:ext cx="986118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1213217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1244</TotalTime>
  <Words>1213</Words>
  <Application>Microsoft Office PowerPoint</Application>
  <PresentationFormat>On-screen Show (4:3)</PresentationFormat>
  <Paragraphs>384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Arial Unicode MS</vt:lpstr>
      <vt:lpstr>Calibri</vt:lpstr>
      <vt:lpstr>Calibri Light</vt:lpstr>
      <vt:lpstr>Courier New</vt:lpstr>
      <vt:lpstr>Garamond</vt:lpstr>
      <vt:lpstr>Times New Roman</vt:lpstr>
      <vt:lpstr>Wingdings</vt:lpstr>
      <vt:lpstr>Office Theme</vt:lpstr>
      <vt:lpstr>1_Default Design</vt:lpstr>
      <vt:lpstr>PowerPoint Presentation</vt:lpstr>
      <vt:lpstr>Abstraction Levels</vt:lpstr>
      <vt:lpstr>RTL Design Flow</vt:lpstr>
      <vt:lpstr>RTL Design Flow</vt:lpstr>
      <vt:lpstr>Design Description</vt:lpstr>
      <vt:lpstr>Basic Structure of a VHDL File</vt:lpstr>
      <vt:lpstr>Entity-Architecture Outline</vt:lpstr>
      <vt:lpstr>Example: 2x1 Multiplexer</vt:lpstr>
      <vt:lpstr>Entity Ports</vt:lpstr>
      <vt:lpstr>Entity Ports: Examples</vt:lpstr>
      <vt:lpstr>Architecture Body</vt:lpstr>
      <vt:lpstr>Architecture Body: Examples</vt:lpstr>
      <vt:lpstr>VHDL Operators</vt:lpstr>
      <vt:lpstr>Concurrent Assignment Statements</vt:lpstr>
      <vt:lpstr>Sequential Assignment Statements</vt:lpstr>
      <vt:lpstr>Sequential Assignment Statements</vt:lpstr>
      <vt:lpstr>Component Instantiation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Alif Ahmed</dc:creator>
  <cp:lastModifiedBy>Farahmandi,Farimah</cp:lastModifiedBy>
  <cp:revision>129</cp:revision>
  <dcterms:created xsi:type="dcterms:W3CDTF">2018-07-19T06:50:39Z</dcterms:created>
  <dcterms:modified xsi:type="dcterms:W3CDTF">2019-08-24T18:55:17Z</dcterms:modified>
</cp:coreProperties>
</file>